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3" r:id="rId5"/>
    <p:sldId id="262" r:id="rId6"/>
    <p:sldId id="259" r:id="rId7"/>
    <p:sldId id="260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8" r:id="rId17"/>
    <p:sldId id="273" r:id="rId18"/>
    <p:sldId id="272" r:id="rId19"/>
    <p:sldId id="274" r:id="rId20"/>
    <p:sldId id="275" r:id="rId21"/>
    <p:sldId id="277" r:id="rId22"/>
    <p:sldId id="276" r:id="rId23"/>
    <p:sldId id="261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6/4/2022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6/4/2022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6/4/2022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6/4/2022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6/4/2022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6/4/2022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6/4/2022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6/4/2022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6/4/2022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6/4/2022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6/4/2022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1820" y="623552"/>
            <a:ext cx="11784169" cy="3329581"/>
          </a:xfrm>
        </p:spPr>
        <p:txBody>
          <a:bodyPr/>
          <a:lstStyle/>
          <a:p>
            <a:pPr algn="ctr"/>
            <a:r>
              <a:rPr lang="ru-RU" dirty="0"/>
              <a:t>Предмет химии</a:t>
            </a:r>
          </a:p>
        </p:txBody>
      </p:sp>
    </p:spTree>
    <p:extLst>
      <p:ext uri="{BB962C8B-B14F-4D97-AF65-F5344CB8AC3E}">
        <p14:creationId xmlns:p14="http://schemas.microsoft.com/office/powerpoint/2010/main" val="4275941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910" y="452718"/>
            <a:ext cx="12076090" cy="1400530"/>
          </a:xfrm>
        </p:spPr>
        <p:txBody>
          <a:bodyPr/>
          <a:lstStyle/>
          <a:p>
            <a:r>
              <a:rPr lang="ru-RU" dirty="0"/>
              <a:t>3. Определите, из каких веществ могут состоять перечисленные физические тела:</a:t>
            </a:r>
            <a:br>
              <a:rPr lang="ru-RU" dirty="0"/>
            </a:br>
            <a:br>
              <a:rPr lang="ru-RU" dirty="0"/>
            </a:br>
            <a:r>
              <a:rPr lang="ru-RU" b="1" i="1" dirty="0"/>
              <a:t>ножницы</a:t>
            </a:r>
            <a:br>
              <a:rPr lang="ru-RU" b="1" i="1" dirty="0"/>
            </a:br>
            <a:r>
              <a:rPr lang="ru-RU" b="1" i="1" dirty="0"/>
              <a:t>кольцо</a:t>
            </a:r>
            <a:br>
              <a:rPr lang="ru-RU" b="1" i="1" dirty="0"/>
            </a:br>
            <a:r>
              <a:rPr lang="ru-RU" b="1" i="1" dirty="0"/>
              <a:t>пенал</a:t>
            </a:r>
            <a:br>
              <a:rPr lang="ru-RU" b="1" i="1" dirty="0"/>
            </a:br>
            <a:r>
              <a:rPr lang="ru-RU" b="1" i="1" dirty="0"/>
              <a:t>ваза</a:t>
            </a:r>
            <a:br>
              <a:rPr lang="ru-RU" b="1" i="1" dirty="0"/>
            </a:br>
            <a:r>
              <a:rPr lang="ru-RU" b="1" i="1" dirty="0"/>
              <a:t>стул</a:t>
            </a:r>
            <a:br>
              <a:rPr lang="ru-RU" b="1" i="1" dirty="0"/>
            </a:br>
            <a:r>
              <a:rPr lang="ru-RU" b="1" i="1" dirty="0"/>
              <a:t>тарелка</a:t>
            </a:r>
          </a:p>
        </p:txBody>
      </p:sp>
    </p:spTree>
    <p:extLst>
      <p:ext uri="{BB962C8B-B14F-4D97-AF65-F5344CB8AC3E}">
        <p14:creationId xmlns:p14="http://schemas.microsoft.com/office/powerpoint/2010/main" val="31898143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910" y="452718"/>
            <a:ext cx="11848563" cy="1400530"/>
          </a:xfrm>
        </p:spPr>
        <p:txBody>
          <a:bodyPr/>
          <a:lstStyle/>
          <a:p>
            <a:r>
              <a:rPr lang="ru-RU" dirty="0"/>
              <a:t>4. Определите, какие тела могут состоять из перечисленных веществ:</a:t>
            </a:r>
            <a:br>
              <a:rPr lang="ru-RU" dirty="0"/>
            </a:br>
            <a:br>
              <a:rPr lang="ru-RU" dirty="0"/>
            </a:br>
            <a:r>
              <a:rPr lang="ru-RU" b="1" i="1" dirty="0"/>
              <a:t>стекло</a:t>
            </a:r>
            <a:br>
              <a:rPr lang="ru-RU" b="1" i="1" dirty="0"/>
            </a:br>
            <a:r>
              <a:rPr lang="ru-RU" b="1" i="1" dirty="0"/>
              <a:t>алюминий</a:t>
            </a:r>
            <a:br>
              <a:rPr lang="ru-RU" b="1" i="1" dirty="0"/>
            </a:br>
            <a:r>
              <a:rPr lang="ru-RU" b="1" i="1" dirty="0"/>
              <a:t>пластмасса</a:t>
            </a:r>
            <a:br>
              <a:rPr lang="ru-RU" b="1" i="1" dirty="0"/>
            </a:br>
            <a:r>
              <a:rPr lang="ru-RU" b="1" i="1" dirty="0"/>
              <a:t>кожа</a:t>
            </a:r>
            <a:br>
              <a:rPr lang="ru-RU" b="1" i="1" dirty="0"/>
            </a:br>
            <a:r>
              <a:rPr lang="ru-RU" b="1" i="1" dirty="0"/>
              <a:t>гипс</a:t>
            </a:r>
          </a:p>
        </p:txBody>
      </p:sp>
    </p:spTree>
    <p:extLst>
      <p:ext uri="{BB962C8B-B14F-4D97-AF65-F5344CB8AC3E}">
        <p14:creationId xmlns:p14="http://schemas.microsoft.com/office/powerpoint/2010/main" val="34938302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11163816" cy="1400530"/>
          </a:xfrm>
        </p:spPr>
        <p:txBody>
          <a:bodyPr/>
          <a:lstStyle/>
          <a:p>
            <a:r>
              <a:rPr lang="ru-RU" b="1" dirty="0"/>
              <a:t>Все вещества/тела могут быть охарактеризованы совокупностью свойств, позволяющие:</a:t>
            </a:r>
            <a:br>
              <a:rPr lang="ru-RU" b="1" dirty="0"/>
            </a:br>
            <a:r>
              <a:rPr lang="ru-RU" b="1" dirty="0"/>
              <a:t>1) отличить одно вещество/тело от другого</a:t>
            </a:r>
            <a:br>
              <a:rPr lang="ru-RU" b="1" dirty="0"/>
            </a:br>
            <a:r>
              <a:rPr lang="ru-RU" b="1" dirty="0"/>
              <a:t>2) установить сходство между веществами/телами</a:t>
            </a:r>
          </a:p>
        </p:txBody>
      </p:sp>
    </p:spTree>
    <p:extLst>
      <p:ext uri="{BB962C8B-B14F-4D97-AF65-F5344CB8AC3E}">
        <p14:creationId xmlns:p14="http://schemas.microsoft.com/office/powerpoint/2010/main" val="21898890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FF00"/>
                </a:solidFill>
              </a:rPr>
              <a:t>Свойство вещества </a:t>
            </a:r>
            <a:r>
              <a:rPr lang="ru-RU" dirty="0"/>
              <a:t>– признаки, по которым вещества отличаются друг от друга или сходны между собой.</a:t>
            </a:r>
          </a:p>
        </p:txBody>
      </p:sp>
      <p:pic>
        <p:nvPicPr>
          <p:cNvPr id="3" name="Picture 110" descr="http://psk-severyanin.ru/images/cms/thumbs/a5b0aeaa3fa7d6e58d75710c18673bd7ec6d5f6d/exclamation-mark-png-background-image_300_200_pn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383" y="2537136"/>
            <a:ext cx="4043923" cy="4043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1448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dirty="0"/>
              <a:t>Какие вы можете назвать свойства вещества?</a:t>
            </a:r>
          </a:p>
        </p:txBody>
      </p:sp>
      <p:pic>
        <p:nvPicPr>
          <p:cNvPr id="3" name="Picture 8" descr="https://avatars.mds.yandex.net/get-districts/466422/2a0000016a6ae60d489ac26a2de08b3b1324/optimiz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7021" y="2189409"/>
            <a:ext cx="4564979" cy="4869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79089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ru-RU" dirty="0"/>
            </a:b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7624320"/>
              </p:ext>
            </p:extLst>
          </p:nvPr>
        </p:nvGraphicFramePr>
        <p:xfrm>
          <a:off x="309092" y="719665"/>
          <a:ext cx="11372046" cy="57326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860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860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32649">
                <a:tc>
                  <a:txBody>
                    <a:bodyPr/>
                    <a:lstStyle/>
                    <a:p>
                      <a:r>
                        <a:rPr lang="ru-RU" sz="3200" dirty="0"/>
                        <a:t>Цвет</a:t>
                      </a:r>
                      <a:br>
                        <a:rPr lang="ru-RU" sz="3200" dirty="0"/>
                      </a:br>
                      <a:r>
                        <a:rPr lang="ru-RU" sz="3200" dirty="0"/>
                        <a:t>Прозрачность</a:t>
                      </a:r>
                      <a:br>
                        <a:rPr lang="ru-RU" sz="3200" dirty="0"/>
                      </a:br>
                      <a:r>
                        <a:rPr lang="ru-RU" sz="3200" dirty="0"/>
                        <a:t>Форма </a:t>
                      </a:r>
                      <a:br>
                        <a:rPr lang="ru-RU" sz="3200" dirty="0"/>
                      </a:br>
                      <a:r>
                        <a:rPr lang="ru-RU" sz="3200" dirty="0"/>
                        <a:t>Запах</a:t>
                      </a:r>
                      <a:br>
                        <a:rPr lang="ru-RU" sz="3200" dirty="0"/>
                      </a:br>
                      <a:r>
                        <a:rPr lang="ru-RU" sz="3200" dirty="0"/>
                        <a:t>Масса </a:t>
                      </a:r>
                      <a:br>
                        <a:rPr lang="ru-RU" sz="3200" dirty="0"/>
                      </a:br>
                      <a:r>
                        <a:rPr lang="ru-RU" sz="3200" dirty="0"/>
                        <a:t>Агрегатное состояние</a:t>
                      </a:r>
                      <a:br>
                        <a:rPr lang="ru-RU" sz="3200" dirty="0"/>
                      </a:br>
                      <a:r>
                        <a:rPr lang="ru-RU" sz="3200" dirty="0"/>
                        <a:t>Растворимость</a:t>
                      </a:r>
                      <a:br>
                        <a:rPr lang="ru-RU" sz="3200" dirty="0"/>
                      </a:br>
                      <a:r>
                        <a:rPr lang="ru-RU" sz="3200" dirty="0"/>
                        <a:t>Пластичность</a:t>
                      </a:r>
                      <a:br>
                        <a:rPr lang="ru-RU" sz="3200" dirty="0"/>
                      </a:br>
                      <a:r>
                        <a:rPr lang="ru-RU" sz="3200" dirty="0"/>
                        <a:t>Вязкость  </a:t>
                      </a:r>
                      <a:br>
                        <a:rPr lang="ru-RU" sz="3200" dirty="0"/>
                      </a:br>
                      <a:endParaRPr lang="ru-RU" sz="3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/>
                        <a:t>Температура плавления</a:t>
                      </a:r>
                    </a:p>
                    <a:p>
                      <a:r>
                        <a:rPr lang="ru-RU" sz="3200" dirty="0"/>
                        <a:t>Температура кипения</a:t>
                      </a:r>
                    </a:p>
                    <a:p>
                      <a:r>
                        <a:rPr lang="ru-RU" sz="3200" dirty="0"/>
                        <a:t>Теплопроводность</a:t>
                      </a:r>
                    </a:p>
                    <a:p>
                      <a:r>
                        <a:rPr lang="ru-RU" sz="3200" dirty="0"/>
                        <a:t>Электропроводность</a:t>
                      </a:r>
                    </a:p>
                    <a:p>
                      <a:r>
                        <a:rPr lang="ru-RU" sz="3200" dirty="0"/>
                        <a:t>Размер </a:t>
                      </a:r>
                    </a:p>
                    <a:p>
                      <a:r>
                        <a:rPr lang="ru-RU" sz="3200" dirty="0"/>
                        <a:t>Вкус</a:t>
                      </a:r>
                    </a:p>
                    <a:p>
                      <a:r>
                        <a:rPr lang="ru-RU" sz="3200" dirty="0"/>
                        <a:t>Горючесть </a:t>
                      </a:r>
                    </a:p>
                    <a:p>
                      <a:r>
                        <a:rPr lang="ru-RU" sz="3200" dirty="0"/>
                        <a:t>Способность притягиваться магнито</a:t>
                      </a:r>
                      <a:r>
                        <a:rPr lang="ru-RU" sz="3200" baseline="0" dirty="0"/>
                        <a:t>м</a:t>
                      </a:r>
                      <a:endParaRPr lang="ru-RU" sz="32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27395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42719113-0662-80C7-B0EA-C3FF68DEF2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834" y="1448627"/>
            <a:ext cx="11207010" cy="4488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7414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10931996" cy="1400530"/>
          </a:xfrm>
        </p:spPr>
        <p:txBody>
          <a:bodyPr/>
          <a:lstStyle/>
          <a:p>
            <a:r>
              <a:rPr lang="ru-RU" dirty="0">
                <a:solidFill>
                  <a:srgbClr val="FFFF00"/>
                </a:solidFill>
              </a:rPr>
              <a:t>Агрегатные состояния </a:t>
            </a:r>
            <a:r>
              <a:rPr lang="ru-RU" dirty="0"/>
              <a:t>– это состояния одного и того же вещества, отличающиеся характером теплового движения частиц, из которых оно состоит.</a:t>
            </a:r>
          </a:p>
        </p:txBody>
      </p:sp>
      <p:pic>
        <p:nvPicPr>
          <p:cNvPr id="6146" name="Picture 2" descr="https://static.vecteezy.com/system/resources/previews/000/359/314/large_2x/vector-diagram-showing-how-water-changes-form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448" y="3843968"/>
            <a:ext cx="6213964" cy="2833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10" descr="http://psk-severyanin.ru/images/cms/thumbs/a5b0aeaa3fa7d6e58d75710c18673bd7ec6d5f6d/exclamation-mark-png-background-image_300_200_pn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3921" y="2975020"/>
            <a:ext cx="3561010" cy="3561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84696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5. Выберите из перечня свойства железа:</a:t>
            </a:r>
            <a:br>
              <a:rPr lang="ru-RU" dirty="0"/>
            </a:br>
            <a:br>
              <a:rPr lang="ru-RU" dirty="0"/>
            </a:br>
            <a:r>
              <a:rPr lang="ru-RU" b="1" i="1" dirty="0"/>
              <a:t>твердое, прозрачное, хрупкое, имеет металлический блеск, притягивается магнитом, растворяется в воде, ковкое, ржавеет</a:t>
            </a:r>
          </a:p>
        </p:txBody>
      </p:sp>
    </p:spTree>
    <p:extLst>
      <p:ext uri="{BB962C8B-B14F-4D97-AF65-F5344CB8AC3E}">
        <p14:creationId xmlns:p14="http://schemas.microsoft.com/office/powerpoint/2010/main" val="40389087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6. Выберите из перечня свойства полиэтилена (полиэтиленовой пленки):</a:t>
            </a:r>
            <a:br>
              <a:rPr lang="ru-RU" dirty="0"/>
            </a:br>
            <a:br>
              <a:rPr lang="ru-RU" dirty="0"/>
            </a:br>
            <a:r>
              <a:rPr lang="ru-RU" b="1" i="1" dirty="0"/>
              <a:t>прозрачное, хрупкое, эластичное, прочное, твердое, растворяется в воде, газонепроницаемость, светопроницаемость</a:t>
            </a:r>
          </a:p>
        </p:txBody>
      </p:sp>
    </p:spTree>
    <p:extLst>
      <p:ext uri="{BB962C8B-B14F-4D97-AF65-F5344CB8AC3E}">
        <p14:creationId xmlns:p14="http://schemas.microsoft.com/office/powerpoint/2010/main" val="18017834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108" y="233776"/>
            <a:ext cx="9404723" cy="5368533"/>
          </a:xfrm>
        </p:spPr>
        <p:txBody>
          <a:bodyPr/>
          <a:lstStyle/>
          <a:p>
            <a:pPr algn="ctr"/>
            <a:r>
              <a:rPr lang="ru-RU" sz="8000" dirty="0"/>
              <a:t>Что такое химия?</a:t>
            </a:r>
            <a:br>
              <a:rPr lang="ru-RU" sz="8000" dirty="0"/>
            </a:br>
            <a:r>
              <a:rPr lang="ru-RU" sz="8000" dirty="0"/>
              <a:t>Зачем ее учить?</a:t>
            </a:r>
          </a:p>
        </p:txBody>
      </p:sp>
      <p:pic>
        <p:nvPicPr>
          <p:cNvPr id="2056" name="Picture 8" descr="https://avatars.mds.yandex.net/get-districts/466422/2a0000016a6ae60d489ac26a2de08b3b1324/optimiz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7021" y="2189409"/>
            <a:ext cx="4564979" cy="4869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A3AEF2A7-F999-9884-0D16-D59C7EF57E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40" y="4099430"/>
            <a:ext cx="8524875" cy="204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86420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7. Назовите общие и отличающиеся свойства веществ:</a:t>
            </a:r>
            <a:br>
              <a:rPr lang="ru-RU" dirty="0"/>
            </a:br>
            <a:br>
              <a:rPr lang="ru-RU" dirty="0"/>
            </a:br>
            <a:r>
              <a:rPr lang="ru-RU" b="1" i="1" dirty="0"/>
              <a:t>сахар и мел</a:t>
            </a:r>
            <a:br>
              <a:rPr lang="ru-RU" b="1" i="1" dirty="0"/>
            </a:br>
            <a:r>
              <a:rPr lang="ru-RU" b="1" i="1" dirty="0"/>
              <a:t>крахмал и сода</a:t>
            </a:r>
            <a:br>
              <a:rPr lang="ru-RU" b="1" i="1" dirty="0"/>
            </a:br>
            <a:r>
              <a:rPr lang="ru-RU" b="1" i="1" dirty="0"/>
              <a:t>мел и поваренная соль</a:t>
            </a:r>
            <a:br>
              <a:rPr lang="ru-RU" b="1" i="1" dirty="0"/>
            </a:br>
            <a:r>
              <a:rPr lang="ru-RU" b="1" i="1" dirty="0"/>
              <a:t>полиэтилен и вода </a:t>
            </a:r>
          </a:p>
        </p:txBody>
      </p:sp>
    </p:spTree>
    <p:extLst>
      <p:ext uri="{BB962C8B-B14F-4D97-AF65-F5344CB8AC3E}">
        <p14:creationId xmlns:p14="http://schemas.microsoft.com/office/powerpoint/2010/main" val="33029565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11546CC-7229-83C6-7EBA-D641BC29BA50}"/>
              </a:ext>
            </a:extLst>
          </p:cNvPr>
          <p:cNvSpPr txBox="1"/>
          <p:nvPr/>
        </p:nvSpPr>
        <p:spPr>
          <a:xfrm>
            <a:off x="357810" y="1348800"/>
            <a:ext cx="11595651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3200" b="0" dirty="0">
                <a:effectLst/>
              </a:rPr>
              <a:t>Поваренная соль и сахар ______________ вкусом.</a:t>
            </a:r>
            <a:br>
              <a:rPr lang="ru-RU" sz="3200" b="0" dirty="0">
                <a:effectLst/>
              </a:rPr>
            </a:br>
            <a:r>
              <a:rPr lang="ru-RU" sz="3200" b="0" dirty="0">
                <a:effectLst/>
              </a:rPr>
              <a:t>Вода и уксус  ____________ агрегатным состоянием.</a:t>
            </a:r>
            <a:br>
              <a:rPr lang="ru-RU" sz="3200" b="0" dirty="0">
                <a:effectLst/>
              </a:rPr>
            </a:br>
            <a:r>
              <a:rPr lang="ru-RU" sz="3200" b="0" dirty="0">
                <a:effectLst/>
              </a:rPr>
              <a:t>Железо и алюминий  _____магнитными свойствами.</a:t>
            </a:r>
            <a:br>
              <a:rPr lang="ru-RU" sz="3200" b="0" dirty="0">
                <a:effectLst/>
              </a:rPr>
            </a:br>
            <a:r>
              <a:rPr lang="ru-RU" sz="3200" b="0" dirty="0">
                <a:effectLst/>
              </a:rPr>
              <a:t>Ацетон и сахар ___________ растворимостью в воде.</a:t>
            </a:r>
          </a:p>
          <a:p>
            <a:pPr marL="342900" indent="-342900" algn="l">
              <a:buAutoNum type="arabicParenR"/>
            </a:pPr>
            <a:endParaRPr lang="ru-RU" sz="3200" dirty="0"/>
          </a:p>
          <a:p>
            <a:pPr marL="342900" indent="-342900" algn="l">
              <a:buAutoNum type="arabicParenR"/>
            </a:pPr>
            <a:endParaRPr lang="ru-RU" sz="3200" b="0" dirty="0">
              <a:effectLst/>
            </a:endParaRPr>
          </a:p>
          <a:p>
            <a:pPr algn="ctr"/>
            <a:r>
              <a:rPr lang="ru-RU" sz="3200" dirty="0"/>
              <a:t>А) РАЗЛИЧАЮТСЯ                  Б) СХОДНЫ</a:t>
            </a:r>
            <a:endParaRPr lang="ru-RU" sz="3200" b="0" dirty="0">
              <a:effectLst/>
            </a:endParaRP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0D777812-732A-7E6D-4869-CC47045900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0" dirty="0">
                <a:solidFill>
                  <a:schemeClr val="tx1"/>
                </a:solidFill>
                <a:effectLst/>
              </a:rPr>
              <a:t>8. Заполните пропуски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1990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ДОМАШНЕЕ ЗАДАНИЕ </a:t>
            </a:r>
          </a:p>
        </p:txBody>
      </p:sp>
      <p:pic>
        <p:nvPicPr>
          <p:cNvPr id="9248" name="Picture 32" descr="https://zar-ikariam.clan.su/tvorchestvo/sin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3620" y="1281772"/>
            <a:ext cx="6753225" cy="675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83981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7474" y="1714847"/>
            <a:ext cx="10789396" cy="1400530"/>
          </a:xfrm>
        </p:spPr>
        <p:txBody>
          <a:bodyPr/>
          <a:lstStyle/>
          <a:p>
            <a:r>
              <a:rPr lang="ru-RU" dirty="0"/>
              <a:t>1. Прочитать параграф 1</a:t>
            </a:r>
            <a:br>
              <a:rPr lang="ru-RU" dirty="0"/>
            </a:br>
            <a:r>
              <a:rPr lang="ru-RU" dirty="0"/>
              <a:t>2. Описать по плану физические свойства мела и поваренной соли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54510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7659" y="492474"/>
            <a:ext cx="9404723" cy="1400530"/>
          </a:xfrm>
        </p:spPr>
        <p:txBody>
          <a:bodyPr/>
          <a:lstStyle/>
          <a:p>
            <a:r>
              <a:rPr lang="ru-RU" dirty="0">
                <a:solidFill>
                  <a:srgbClr val="FFFF00"/>
                </a:solidFill>
              </a:rPr>
              <a:t>Химия</a:t>
            </a:r>
            <a:r>
              <a:rPr lang="ru-RU" dirty="0"/>
              <a:t> – это наука о веществах, их свойствах, превращениях и явлениях, сопровождающих эти превращения.</a:t>
            </a:r>
          </a:p>
        </p:txBody>
      </p:sp>
      <p:pic>
        <p:nvPicPr>
          <p:cNvPr id="1030" name="Picture 6" descr="https://d.radikal.ru/d40/1811/bd/f23146c25db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2603" y="2642281"/>
            <a:ext cx="7729382" cy="3953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95363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108" y="233776"/>
            <a:ext cx="9404723" cy="5368533"/>
          </a:xfrm>
        </p:spPr>
        <p:txBody>
          <a:bodyPr/>
          <a:lstStyle/>
          <a:p>
            <a:pPr algn="ctr"/>
            <a:r>
              <a:rPr lang="ru-RU" sz="8000" dirty="0"/>
              <a:t>Что такое физические тела?</a:t>
            </a:r>
          </a:p>
        </p:txBody>
      </p:sp>
      <p:pic>
        <p:nvPicPr>
          <p:cNvPr id="2056" name="Picture 8" descr="https://avatars.mds.yandex.net/get-districts/466422/2a0000016a6ae60d489ac26a2de08b3b1324/optimiz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7021" y="2189409"/>
            <a:ext cx="4564979" cy="4869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68151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FF00"/>
                </a:solidFill>
              </a:rPr>
              <a:t>Физические тела </a:t>
            </a:r>
            <a:r>
              <a:rPr lang="ru-RU" dirty="0"/>
              <a:t>– это все, что нас окружает</a:t>
            </a:r>
          </a:p>
        </p:txBody>
      </p:sp>
      <p:pic>
        <p:nvPicPr>
          <p:cNvPr id="3" name="Picture 110" descr="http://psk-severyanin.ru/images/cms/thumbs/a5b0aeaa3fa7d6e58d75710c18673bd7ec6d5f6d/exclamation-mark-png-background-image_300_200_pn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746" y="2150770"/>
            <a:ext cx="4043923" cy="4043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23279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108" y="233776"/>
            <a:ext cx="9404723" cy="5368533"/>
          </a:xfrm>
        </p:spPr>
        <p:txBody>
          <a:bodyPr/>
          <a:lstStyle/>
          <a:p>
            <a:pPr algn="ctr"/>
            <a:r>
              <a:rPr lang="ru-RU" sz="8000" dirty="0"/>
              <a:t>Что такое вещество?</a:t>
            </a:r>
          </a:p>
        </p:txBody>
      </p:sp>
      <p:pic>
        <p:nvPicPr>
          <p:cNvPr id="2056" name="Picture 8" descr="https://avatars.mds.yandex.net/get-districts/466422/2a0000016a6ae60d489ac26a2de08b3b1324/optimiz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7021" y="2189409"/>
            <a:ext cx="4564979" cy="4869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48831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2496544"/>
          </a:xfrm>
        </p:spPr>
        <p:txBody>
          <a:bodyPr/>
          <a:lstStyle/>
          <a:p>
            <a:r>
              <a:rPr lang="ru-RU" dirty="0">
                <a:solidFill>
                  <a:srgbClr val="FFFF00"/>
                </a:solidFill>
              </a:rPr>
              <a:t>Вещество</a:t>
            </a:r>
            <a:r>
              <a:rPr lang="ru-RU" dirty="0"/>
              <a:t> – это то, из чего состоит физическое тело</a:t>
            </a:r>
          </a:p>
        </p:txBody>
      </p:sp>
      <p:pic>
        <p:nvPicPr>
          <p:cNvPr id="3182" name="Picture 110" descr="http://psk-severyanin.ru/images/cms/thumbs/a5b0aeaa3fa7d6e58d75710c18673bd7ec6d5f6d/exclamation-mark-png-background-image_300_200_pn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1262" y="2215164"/>
            <a:ext cx="4043923" cy="4043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16013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/>
              <a:t>1. Назовите слова, которые обозначают вещества:</a:t>
            </a:r>
            <a:br>
              <a:rPr lang="ru-RU" sz="4800" dirty="0"/>
            </a:br>
            <a:br>
              <a:rPr lang="ru-RU" dirty="0"/>
            </a:br>
            <a:r>
              <a:rPr lang="ru-RU" b="1" i="1" dirty="0"/>
              <a:t>гвоздь, железо, стакан, линейка, стекло, графит, воронка, крахмал, алюминий, проволока, плуг, карандаш, кружка, резинка</a:t>
            </a:r>
          </a:p>
        </p:txBody>
      </p:sp>
    </p:spTree>
    <p:extLst>
      <p:ext uri="{BB962C8B-B14F-4D97-AF65-F5344CB8AC3E}">
        <p14:creationId xmlns:p14="http://schemas.microsoft.com/office/powerpoint/2010/main" val="35134183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957" y="259535"/>
            <a:ext cx="10841844" cy="1400530"/>
          </a:xfrm>
        </p:spPr>
        <p:txBody>
          <a:bodyPr/>
          <a:lstStyle/>
          <a:p>
            <a:r>
              <a:rPr lang="ru-RU" dirty="0"/>
              <a:t>2. Определите, какое из слов, входящих в пару, обозначает тело, а какое вещество, из которого состоит это тело:</a:t>
            </a:r>
            <a:br>
              <a:rPr lang="ru-RU" dirty="0"/>
            </a:br>
            <a:r>
              <a:rPr lang="ru-RU" b="1" i="1" dirty="0"/>
              <a:t>моток проволоки –  медь  </a:t>
            </a:r>
            <a:br>
              <a:rPr lang="ru-RU" b="1" i="1" dirty="0"/>
            </a:br>
            <a:r>
              <a:rPr lang="ru-RU" b="1" i="1" dirty="0"/>
              <a:t>банка – стекло </a:t>
            </a:r>
            <a:br>
              <a:rPr lang="ru-RU" b="1" i="1" dirty="0"/>
            </a:br>
            <a:r>
              <a:rPr lang="ru-RU" b="1" i="1" dirty="0"/>
              <a:t>золото – кольцо</a:t>
            </a:r>
            <a:br>
              <a:rPr lang="ru-RU" b="1" i="1" dirty="0"/>
            </a:br>
            <a:r>
              <a:rPr lang="ru-RU" b="1" i="1" dirty="0"/>
              <a:t>капрон – колготки</a:t>
            </a:r>
            <a:br>
              <a:rPr lang="ru-RU" b="1" i="1" dirty="0"/>
            </a:br>
            <a:r>
              <a:rPr lang="ru-RU" b="1" i="1" dirty="0"/>
              <a:t>капля – вода </a:t>
            </a:r>
            <a:br>
              <a:rPr lang="ru-RU" b="1" i="1" dirty="0"/>
            </a:br>
            <a:r>
              <a:rPr lang="ru-RU" b="1" i="1" dirty="0"/>
              <a:t>медь – колокол </a:t>
            </a:r>
          </a:p>
        </p:txBody>
      </p:sp>
    </p:spTree>
    <p:extLst>
      <p:ext uri="{BB962C8B-B14F-4D97-AF65-F5344CB8AC3E}">
        <p14:creationId xmlns:p14="http://schemas.microsoft.com/office/powerpoint/2010/main" val="162031002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435</TotalTime>
  <Words>455</Words>
  <Application>Microsoft Office PowerPoint</Application>
  <PresentationFormat>Широкоэкранный</PresentationFormat>
  <Paragraphs>35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Arial</vt:lpstr>
      <vt:lpstr>Century Gothic</vt:lpstr>
      <vt:lpstr>Wingdings 3</vt:lpstr>
      <vt:lpstr>Ион</vt:lpstr>
      <vt:lpstr>Предмет химии</vt:lpstr>
      <vt:lpstr>Что такое химия? Зачем ее учить?</vt:lpstr>
      <vt:lpstr>Химия – это наука о веществах, их свойствах, превращениях и явлениях, сопровождающих эти превращения.</vt:lpstr>
      <vt:lpstr>Что такое физические тела?</vt:lpstr>
      <vt:lpstr>Физические тела – это все, что нас окружает</vt:lpstr>
      <vt:lpstr>Что такое вещество?</vt:lpstr>
      <vt:lpstr>Вещество – это то, из чего состоит физическое тело</vt:lpstr>
      <vt:lpstr>1. Назовите слова, которые обозначают вещества:  гвоздь, железо, стакан, линейка, стекло, графит, воронка, крахмал, алюминий, проволока, плуг, карандаш, кружка, резинка</vt:lpstr>
      <vt:lpstr>2. Определите, какое из слов, входящих в пару, обозначает тело, а какое вещество, из которого состоит это тело: моток проволоки –  медь   банка – стекло  золото – кольцо капрон – колготки капля – вода  медь – колокол </vt:lpstr>
      <vt:lpstr>3. Определите, из каких веществ могут состоять перечисленные физические тела:  ножницы кольцо пенал ваза стул тарелка</vt:lpstr>
      <vt:lpstr>4. Определите, какие тела могут состоять из перечисленных веществ:  стекло алюминий пластмасса кожа гипс</vt:lpstr>
      <vt:lpstr>Все вещества/тела могут быть охарактеризованы совокупностью свойств, позволяющие: 1) отличить одно вещество/тело от другого 2) установить сходство между веществами/телами</vt:lpstr>
      <vt:lpstr>Свойство вещества – признаки, по которым вещества отличаются друг от друга или сходны между собой.</vt:lpstr>
      <vt:lpstr>Какие вы можете назвать свойства вещества?</vt:lpstr>
      <vt:lpstr>   </vt:lpstr>
      <vt:lpstr>Презентация PowerPoint</vt:lpstr>
      <vt:lpstr>Агрегатные состояния – это состояния одного и того же вещества, отличающиеся характером теплового движения частиц, из которых оно состоит.</vt:lpstr>
      <vt:lpstr>5. Выберите из перечня свойства железа:  твердое, прозрачное, хрупкое, имеет металлический блеск, притягивается магнитом, растворяется в воде, ковкое, ржавеет</vt:lpstr>
      <vt:lpstr>6. Выберите из перечня свойства полиэтилена (полиэтиленовой пленки):  прозрачное, хрупкое, эластичное, прочное, твердое, растворяется в воде, газонепроницаемость, светопроницаемость</vt:lpstr>
      <vt:lpstr>7. Назовите общие и отличающиеся свойства веществ:  сахар и мел крахмал и сода мел и поваренная соль полиэтилен и вода </vt:lpstr>
      <vt:lpstr>8. Заполните пропуски</vt:lpstr>
      <vt:lpstr>ДОМАШНЕЕ ЗАДАНИЕ </vt:lpstr>
      <vt:lpstr>1. Прочитать параграф 1 2. Описать по плану физические свойства мела и поваренной соли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1. Предмет химии. Вещества и их свойства.</dc:title>
  <dc:creator>Мария Голубничая</dc:creator>
  <cp:lastModifiedBy>Голубничая Мария Андреевна</cp:lastModifiedBy>
  <cp:revision>16</cp:revision>
  <dcterms:created xsi:type="dcterms:W3CDTF">2020-08-30T15:19:50Z</dcterms:created>
  <dcterms:modified xsi:type="dcterms:W3CDTF">2022-06-04T15:42:54Z</dcterms:modified>
</cp:coreProperties>
</file>