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8"/>
  </p:notesMasterIdLst>
  <p:sldIdLst>
    <p:sldId id="256" r:id="rId3"/>
    <p:sldId id="257" r:id="rId4"/>
    <p:sldId id="305" r:id="rId5"/>
    <p:sldId id="258" r:id="rId6"/>
    <p:sldId id="259" r:id="rId7"/>
    <p:sldId id="468" r:id="rId8"/>
    <p:sldId id="469" r:id="rId9"/>
    <p:sldId id="470" r:id="rId10"/>
    <p:sldId id="471" r:id="rId11"/>
    <p:sldId id="472" r:id="rId12"/>
    <p:sldId id="473" r:id="rId13"/>
    <p:sldId id="474" r:id="rId14"/>
    <p:sldId id="287" r:id="rId15"/>
    <p:sldId id="261" r:id="rId16"/>
    <p:sldId id="303" r:id="rId17"/>
    <p:sldId id="288" r:id="rId18"/>
    <p:sldId id="309" r:id="rId19"/>
    <p:sldId id="310" r:id="rId20"/>
    <p:sldId id="290" r:id="rId21"/>
    <p:sldId id="304" r:id="rId22"/>
    <p:sldId id="267" r:id="rId23"/>
    <p:sldId id="312" r:id="rId24"/>
    <p:sldId id="313" r:id="rId25"/>
    <p:sldId id="314" r:id="rId26"/>
    <p:sldId id="311" r:id="rId27"/>
    <p:sldId id="301" r:id="rId28"/>
    <p:sldId id="269" r:id="rId29"/>
    <p:sldId id="268" r:id="rId30"/>
    <p:sldId id="306" r:id="rId31"/>
    <p:sldId id="270" r:id="rId32"/>
    <p:sldId id="307" r:id="rId33"/>
    <p:sldId id="308" r:id="rId34"/>
    <p:sldId id="302" r:id="rId35"/>
    <p:sldId id="274" r:id="rId36"/>
    <p:sldId id="273" r:id="rId37"/>
    <p:sldId id="275" r:id="rId38"/>
    <p:sldId id="276" r:id="rId39"/>
    <p:sldId id="278" r:id="rId40"/>
    <p:sldId id="277" r:id="rId41"/>
    <p:sldId id="265" r:id="rId42"/>
    <p:sldId id="279" r:id="rId43"/>
    <p:sldId id="475" r:id="rId44"/>
    <p:sldId id="476" r:id="rId45"/>
    <p:sldId id="477" r:id="rId46"/>
    <p:sldId id="478" r:id="rId47"/>
    <p:sldId id="315" r:id="rId48"/>
    <p:sldId id="316" r:id="rId49"/>
    <p:sldId id="317" r:id="rId50"/>
    <p:sldId id="318" r:id="rId51"/>
    <p:sldId id="319" r:id="rId52"/>
    <p:sldId id="320" r:id="rId53"/>
    <p:sldId id="321" r:id="rId54"/>
    <p:sldId id="323" r:id="rId55"/>
    <p:sldId id="284" r:id="rId56"/>
    <p:sldId id="285" r:id="rId57"/>
    <p:sldId id="324" r:id="rId58"/>
    <p:sldId id="292" r:id="rId59"/>
    <p:sldId id="300" r:id="rId60"/>
    <p:sldId id="325" r:id="rId61"/>
    <p:sldId id="326" r:id="rId62"/>
    <p:sldId id="327" r:id="rId63"/>
    <p:sldId id="328" r:id="rId64"/>
    <p:sldId id="329" r:id="rId65"/>
    <p:sldId id="330" r:id="rId66"/>
    <p:sldId id="333" r:id="rId67"/>
    <p:sldId id="331" r:id="rId68"/>
    <p:sldId id="332" r:id="rId69"/>
    <p:sldId id="334" r:id="rId70"/>
    <p:sldId id="335" r:id="rId71"/>
    <p:sldId id="339" r:id="rId72"/>
    <p:sldId id="350" r:id="rId73"/>
    <p:sldId id="351" r:id="rId74"/>
    <p:sldId id="354" r:id="rId75"/>
    <p:sldId id="356" r:id="rId76"/>
    <p:sldId id="357" r:id="rId77"/>
    <p:sldId id="358" r:id="rId78"/>
    <p:sldId id="367" r:id="rId79"/>
    <p:sldId id="368" r:id="rId80"/>
    <p:sldId id="373" r:id="rId81"/>
    <p:sldId id="374" r:id="rId82"/>
    <p:sldId id="391" r:id="rId83"/>
    <p:sldId id="392" r:id="rId84"/>
    <p:sldId id="393" r:id="rId85"/>
    <p:sldId id="394" r:id="rId86"/>
    <p:sldId id="397" r:id="rId87"/>
    <p:sldId id="398" r:id="rId88"/>
    <p:sldId id="399" r:id="rId89"/>
    <p:sldId id="401" r:id="rId90"/>
    <p:sldId id="402" r:id="rId91"/>
    <p:sldId id="403" r:id="rId92"/>
    <p:sldId id="416" r:id="rId93"/>
    <p:sldId id="407" r:id="rId94"/>
    <p:sldId id="408" r:id="rId95"/>
    <p:sldId id="409" r:id="rId96"/>
    <p:sldId id="410" r:id="rId97"/>
    <p:sldId id="411" r:id="rId98"/>
    <p:sldId id="412" r:id="rId99"/>
    <p:sldId id="404" r:id="rId100"/>
    <p:sldId id="413" r:id="rId101"/>
    <p:sldId id="405" r:id="rId102"/>
    <p:sldId id="414" r:id="rId103"/>
    <p:sldId id="415" r:id="rId104"/>
    <p:sldId id="417" r:id="rId105"/>
    <p:sldId id="281" r:id="rId106"/>
    <p:sldId id="418" r:id="rId107"/>
    <p:sldId id="419" r:id="rId108"/>
    <p:sldId id="420" r:id="rId109"/>
    <p:sldId id="283" r:id="rId110"/>
    <p:sldId id="421" r:id="rId111"/>
    <p:sldId id="422" r:id="rId112"/>
    <p:sldId id="423" r:id="rId113"/>
    <p:sldId id="272" r:id="rId114"/>
    <p:sldId id="424" r:id="rId115"/>
    <p:sldId id="425" r:id="rId116"/>
    <p:sldId id="426" r:id="rId117"/>
    <p:sldId id="427" r:id="rId118"/>
    <p:sldId id="428" r:id="rId119"/>
    <p:sldId id="262" r:id="rId120"/>
    <p:sldId id="263" r:id="rId121"/>
    <p:sldId id="429" r:id="rId122"/>
    <p:sldId id="266" r:id="rId123"/>
    <p:sldId id="430" r:id="rId124"/>
    <p:sldId id="431" r:id="rId125"/>
    <p:sldId id="432" r:id="rId126"/>
    <p:sldId id="433" r:id="rId127"/>
    <p:sldId id="434" r:id="rId128"/>
    <p:sldId id="435" r:id="rId129"/>
    <p:sldId id="282" r:id="rId130"/>
    <p:sldId id="436" r:id="rId131"/>
    <p:sldId id="439" r:id="rId132"/>
    <p:sldId id="440" r:id="rId133"/>
    <p:sldId id="441" r:id="rId134"/>
    <p:sldId id="442" r:id="rId135"/>
    <p:sldId id="443" r:id="rId136"/>
    <p:sldId id="444" r:id="rId137"/>
    <p:sldId id="445" r:id="rId138"/>
    <p:sldId id="446" r:id="rId139"/>
    <p:sldId id="294" r:id="rId140"/>
    <p:sldId id="447" r:id="rId141"/>
    <p:sldId id="448" r:id="rId142"/>
    <p:sldId id="449" r:id="rId143"/>
    <p:sldId id="450" r:id="rId144"/>
    <p:sldId id="451" r:id="rId145"/>
    <p:sldId id="260" r:id="rId146"/>
    <p:sldId id="264" r:id="rId147"/>
    <p:sldId id="296" r:id="rId148"/>
    <p:sldId id="452" r:id="rId149"/>
    <p:sldId id="453" r:id="rId150"/>
    <p:sldId id="454" r:id="rId151"/>
    <p:sldId id="455" r:id="rId152"/>
    <p:sldId id="456" r:id="rId153"/>
    <p:sldId id="457" r:id="rId154"/>
    <p:sldId id="271" r:id="rId155"/>
    <p:sldId id="458" r:id="rId156"/>
    <p:sldId id="459" r:id="rId157"/>
    <p:sldId id="460" r:id="rId158"/>
    <p:sldId id="461" r:id="rId159"/>
    <p:sldId id="462" r:id="rId160"/>
    <p:sldId id="463" r:id="rId161"/>
    <p:sldId id="464" r:id="rId162"/>
    <p:sldId id="465" r:id="rId163"/>
    <p:sldId id="466" r:id="rId164"/>
    <p:sldId id="322" r:id="rId165"/>
    <p:sldId id="467" r:id="rId166"/>
    <p:sldId id="286" r:id="rId16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97132"/>
    <a:srgbClr val="000000"/>
    <a:srgbClr val="5D6058"/>
    <a:srgbClr val="7E8278"/>
    <a:srgbClr val="9EA1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84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159" Type="http://schemas.openxmlformats.org/officeDocument/2006/relationships/slide" Target="slides/slide157.xml"/><Relationship Id="rId170" Type="http://schemas.openxmlformats.org/officeDocument/2006/relationships/viewProps" Target="viewProps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53" Type="http://schemas.openxmlformats.org/officeDocument/2006/relationships/slide" Target="slides/slide51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149" Type="http://schemas.openxmlformats.org/officeDocument/2006/relationships/slide" Target="slides/slide147.xml"/><Relationship Id="rId5" Type="http://schemas.openxmlformats.org/officeDocument/2006/relationships/slide" Target="slides/slide3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22" Type="http://schemas.openxmlformats.org/officeDocument/2006/relationships/slide" Target="slides/slide20.xml"/><Relationship Id="rId43" Type="http://schemas.openxmlformats.org/officeDocument/2006/relationships/slide" Target="slides/slide41.xml"/><Relationship Id="rId64" Type="http://schemas.openxmlformats.org/officeDocument/2006/relationships/slide" Target="slides/slide62.xml"/><Relationship Id="rId118" Type="http://schemas.openxmlformats.org/officeDocument/2006/relationships/slide" Target="slides/slide116.xml"/><Relationship Id="rId139" Type="http://schemas.openxmlformats.org/officeDocument/2006/relationships/slide" Target="slides/slide137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71" Type="http://schemas.openxmlformats.org/officeDocument/2006/relationships/theme" Target="theme/theme1.xml"/><Relationship Id="rId12" Type="http://schemas.openxmlformats.org/officeDocument/2006/relationships/slide" Target="slides/slide10.xml"/><Relationship Id="rId33" Type="http://schemas.openxmlformats.org/officeDocument/2006/relationships/slide" Target="slides/slide31.xml"/><Relationship Id="rId108" Type="http://schemas.openxmlformats.org/officeDocument/2006/relationships/slide" Target="slides/slide106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45" Type="http://schemas.openxmlformats.org/officeDocument/2006/relationships/slide" Target="slides/slide143.xml"/><Relationship Id="rId161" Type="http://schemas.openxmlformats.org/officeDocument/2006/relationships/slide" Target="slides/slide159.xml"/><Relationship Id="rId166" Type="http://schemas.openxmlformats.org/officeDocument/2006/relationships/slide" Target="slides/slide16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51" Type="http://schemas.openxmlformats.org/officeDocument/2006/relationships/slide" Target="slides/slide149.xml"/><Relationship Id="rId156" Type="http://schemas.openxmlformats.org/officeDocument/2006/relationships/slide" Target="slides/slide154.xml"/><Relationship Id="rId172" Type="http://schemas.openxmlformats.org/officeDocument/2006/relationships/tableStyles" Target="tableStyles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162" Type="http://schemas.openxmlformats.org/officeDocument/2006/relationships/slide" Target="slides/slide16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slide" Target="slides/slide15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64" Type="http://schemas.openxmlformats.org/officeDocument/2006/relationships/slide" Target="slides/slide162.xml"/><Relationship Id="rId16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26" Type="http://schemas.openxmlformats.org/officeDocument/2006/relationships/slide" Target="slides/slide24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6" Type="http://schemas.openxmlformats.org/officeDocument/2006/relationships/slide" Target="slides/slide14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Relationship Id="rId90" Type="http://schemas.openxmlformats.org/officeDocument/2006/relationships/slide" Target="slides/slide88.xml"/><Relationship Id="rId165" Type="http://schemas.openxmlformats.org/officeDocument/2006/relationships/slide" Target="slides/slide163.xml"/><Relationship Id="rId27" Type="http://schemas.openxmlformats.org/officeDocument/2006/relationships/slide" Target="slides/slide25.xml"/><Relationship Id="rId48" Type="http://schemas.openxmlformats.org/officeDocument/2006/relationships/slide" Target="slides/slide46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34" Type="http://schemas.openxmlformats.org/officeDocument/2006/relationships/slide" Target="slides/slide132.xml"/><Relationship Id="rId80" Type="http://schemas.openxmlformats.org/officeDocument/2006/relationships/slide" Target="slides/slide78.xml"/><Relationship Id="rId155" Type="http://schemas.openxmlformats.org/officeDocument/2006/relationships/slide" Target="slides/slide153.xml"/><Relationship Id="rId17" Type="http://schemas.openxmlformats.org/officeDocument/2006/relationships/slide" Target="slides/slide15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24" Type="http://schemas.openxmlformats.org/officeDocument/2006/relationships/slide" Target="slides/slide12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BD5957-05C4-403F-B52F-BEA0F392BA7C}" type="doc">
      <dgm:prSet loTypeId="urn:microsoft.com/office/officeart/2005/8/layout/vList4#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2DF3235E-4EDE-42D3-9336-04AA21370955}">
      <dgm:prSet phldrT="[Текст]"/>
      <dgm:spPr/>
      <dgm:t>
        <a:bodyPr/>
        <a:lstStyle/>
        <a:p>
          <a:r>
            <a:rPr lang="uk-UA" dirty="0" err="1"/>
            <a:t>разработка</a:t>
          </a:r>
          <a:r>
            <a:rPr lang="uk-UA" dirty="0"/>
            <a:t> </a:t>
          </a:r>
          <a:r>
            <a:rPr lang="uk-UA" dirty="0" err="1"/>
            <a:t>вычислительных</a:t>
          </a:r>
          <a:r>
            <a:rPr lang="uk-UA" dirty="0"/>
            <a:t> систем , </a:t>
          </a:r>
          <a:r>
            <a:rPr lang="uk-UA" dirty="0" err="1"/>
            <a:t>связанных</a:t>
          </a:r>
          <a:r>
            <a:rPr lang="uk-UA" dirty="0"/>
            <a:t> </a:t>
          </a:r>
          <a:r>
            <a:rPr lang="uk-UA" dirty="0" err="1"/>
            <a:t>высокоскоростной</a:t>
          </a:r>
          <a:r>
            <a:rPr lang="uk-UA" dirty="0"/>
            <a:t> </a:t>
          </a:r>
          <a:r>
            <a:rPr lang="uk-UA" dirty="0" err="1"/>
            <a:t>сетью</a:t>
          </a:r>
          <a:r>
            <a:rPr lang="uk-UA" dirty="0"/>
            <a:t> (</a:t>
          </a:r>
          <a:r>
            <a:rPr lang="uk-UA" dirty="0" err="1"/>
            <a:t>интерконнектом</a:t>
          </a:r>
          <a:r>
            <a:rPr lang="uk-UA" dirty="0"/>
            <a:t>) и </a:t>
          </a:r>
          <a:r>
            <a:rPr lang="uk-UA" dirty="0" err="1"/>
            <a:t>объединенных</a:t>
          </a:r>
          <a:r>
            <a:rPr lang="uk-UA" dirty="0"/>
            <a:t> в </a:t>
          </a:r>
          <a:r>
            <a:rPr lang="uk-UA" dirty="0" err="1"/>
            <a:t>логическое</a:t>
          </a:r>
          <a:r>
            <a:rPr lang="uk-UA" dirty="0"/>
            <a:t> </a:t>
          </a:r>
          <a:r>
            <a:rPr lang="uk-UA" dirty="0" err="1"/>
            <a:t>целое</a:t>
          </a:r>
          <a:r>
            <a:rPr lang="uk-UA" dirty="0"/>
            <a:t> </a:t>
          </a:r>
          <a:r>
            <a:rPr lang="uk-UA" dirty="0" err="1"/>
            <a:t>специальным</a:t>
          </a:r>
          <a:r>
            <a:rPr lang="uk-UA" dirty="0"/>
            <a:t> </a:t>
          </a:r>
          <a:r>
            <a:rPr lang="uk-UA" dirty="0" err="1"/>
            <a:t>программным</a:t>
          </a:r>
          <a:r>
            <a:rPr lang="uk-UA" dirty="0"/>
            <a:t> </a:t>
          </a:r>
          <a:r>
            <a:rPr lang="uk-UA" dirty="0" err="1"/>
            <a:t>обеспечением</a:t>
          </a:r>
          <a:endParaRPr lang="uk-UA" dirty="0"/>
        </a:p>
      </dgm:t>
    </dgm:pt>
    <dgm:pt modelId="{E98F6BC5-D862-4A52-9312-1A320927AA2F}" type="parTrans" cxnId="{22879EE2-04C1-4F55-BA12-3F3DC4B68989}">
      <dgm:prSet/>
      <dgm:spPr/>
      <dgm:t>
        <a:bodyPr/>
        <a:lstStyle/>
        <a:p>
          <a:endParaRPr lang="uk-UA">
            <a:solidFill>
              <a:srgbClr val="000000"/>
            </a:solidFill>
          </a:endParaRPr>
        </a:p>
      </dgm:t>
    </dgm:pt>
    <dgm:pt modelId="{F384C6AC-D109-45B2-9B2D-01E0AD42AA9B}" type="sibTrans" cxnId="{22879EE2-04C1-4F55-BA12-3F3DC4B68989}">
      <dgm:prSet/>
      <dgm:spPr/>
      <dgm:t>
        <a:bodyPr/>
        <a:lstStyle/>
        <a:p>
          <a:endParaRPr lang="uk-UA">
            <a:solidFill>
              <a:srgbClr val="000000"/>
            </a:solidFill>
          </a:endParaRPr>
        </a:p>
      </dgm:t>
    </dgm:pt>
    <dgm:pt modelId="{B25B5E39-3F6A-4C75-804D-B29E84ECF3BC}">
      <dgm:prSet phldrT="[Текст]"/>
      <dgm:spPr/>
      <dgm:t>
        <a:bodyPr/>
        <a:lstStyle/>
        <a:p>
          <a:r>
            <a:rPr lang="uk-UA" dirty="0" err="1"/>
            <a:t>теория</a:t>
          </a:r>
          <a:r>
            <a:rPr lang="uk-UA" dirty="0"/>
            <a:t> </a:t>
          </a:r>
          <a:r>
            <a:rPr lang="uk-UA" dirty="0" err="1"/>
            <a:t>информации</a:t>
          </a:r>
          <a:r>
            <a:rPr lang="uk-UA" dirty="0"/>
            <a:t>, </a:t>
          </a:r>
          <a:r>
            <a:rPr lang="uk-UA" dirty="0" err="1"/>
            <a:t>которая</a:t>
          </a:r>
          <a:r>
            <a:rPr lang="uk-UA" dirty="0"/>
            <a:t> </a:t>
          </a:r>
          <a:r>
            <a:rPr lang="uk-UA" dirty="0" err="1"/>
            <a:t>изучает</a:t>
          </a:r>
          <a:r>
            <a:rPr lang="uk-UA" dirty="0"/>
            <a:t> </a:t>
          </a:r>
          <a:r>
            <a:rPr lang="uk-UA" dirty="0" err="1"/>
            <a:t>процессы</a:t>
          </a:r>
          <a:r>
            <a:rPr lang="uk-UA" dirty="0"/>
            <a:t>, </a:t>
          </a:r>
          <a:r>
            <a:rPr lang="uk-UA" dirty="0" err="1"/>
            <a:t>основанные</a:t>
          </a:r>
          <a:r>
            <a:rPr lang="uk-UA" dirty="0"/>
            <a:t> на передаче, </a:t>
          </a:r>
          <a:r>
            <a:rPr lang="uk-UA" dirty="0" err="1"/>
            <a:t>приеме</a:t>
          </a:r>
          <a:r>
            <a:rPr lang="uk-UA" dirty="0"/>
            <a:t>, </a:t>
          </a:r>
          <a:r>
            <a:rPr lang="uk-UA" dirty="0" err="1"/>
            <a:t>преобразовании</a:t>
          </a:r>
          <a:r>
            <a:rPr lang="uk-UA" dirty="0"/>
            <a:t> и </a:t>
          </a:r>
          <a:r>
            <a:rPr lang="uk-UA" dirty="0" err="1"/>
            <a:t>хранении</a:t>
          </a:r>
          <a:r>
            <a:rPr lang="uk-UA" dirty="0"/>
            <a:t> </a:t>
          </a:r>
          <a:r>
            <a:rPr lang="uk-UA" dirty="0" err="1"/>
            <a:t>информации</a:t>
          </a:r>
          <a:endParaRPr lang="uk-UA" dirty="0"/>
        </a:p>
      </dgm:t>
    </dgm:pt>
    <dgm:pt modelId="{91952180-BAF4-41F5-B615-068749CF6E2D}" type="parTrans" cxnId="{B269F013-80CC-4E2A-876C-DA44F3A8CC42}">
      <dgm:prSet/>
      <dgm:spPr/>
      <dgm:t>
        <a:bodyPr/>
        <a:lstStyle/>
        <a:p>
          <a:endParaRPr lang="uk-UA">
            <a:solidFill>
              <a:srgbClr val="000000"/>
            </a:solidFill>
          </a:endParaRPr>
        </a:p>
      </dgm:t>
    </dgm:pt>
    <dgm:pt modelId="{D46DCEE0-E85F-4CAF-B182-F57403E8F4E6}" type="sibTrans" cxnId="{B269F013-80CC-4E2A-876C-DA44F3A8CC42}">
      <dgm:prSet/>
      <dgm:spPr/>
      <dgm:t>
        <a:bodyPr/>
        <a:lstStyle/>
        <a:p>
          <a:endParaRPr lang="uk-UA">
            <a:solidFill>
              <a:srgbClr val="000000"/>
            </a:solidFill>
          </a:endParaRPr>
        </a:p>
      </dgm:t>
    </dgm:pt>
    <dgm:pt modelId="{F959BC62-2613-4662-B650-AB989DA0B9FF}">
      <dgm:prSet phldrT="[Текст]"/>
      <dgm:spPr/>
      <dgm:t>
        <a:bodyPr/>
        <a:lstStyle/>
        <a:p>
          <a:r>
            <a:rPr lang="uk-UA" dirty="0" err="1"/>
            <a:t>методы</a:t>
          </a:r>
          <a:r>
            <a:rPr lang="uk-UA" dirty="0"/>
            <a:t>, </a:t>
          </a:r>
          <a:r>
            <a:rPr lang="uk-UA" dirty="0" err="1"/>
            <a:t>которые</a:t>
          </a:r>
          <a:r>
            <a:rPr lang="uk-UA" dirty="0"/>
            <a:t> </a:t>
          </a:r>
          <a:r>
            <a:rPr lang="uk-UA" dirty="0" err="1"/>
            <a:t>позволяют</a:t>
          </a:r>
          <a:r>
            <a:rPr lang="uk-UA" dirty="0"/>
            <a:t> </a:t>
          </a:r>
          <a:r>
            <a:rPr lang="uk-UA" dirty="0" err="1"/>
            <a:t>создавать</a:t>
          </a:r>
          <a:r>
            <a:rPr lang="uk-UA" dirty="0"/>
            <a:t> </a:t>
          </a:r>
          <a:r>
            <a:rPr lang="uk-UA" dirty="0" err="1"/>
            <a:t>программы</a:t>
          </a:r>
          <a:r>
            <a:rPr lang="uk-UA" dirty="0"/>
            <a:t> для </a:t>
          </a:r>
          <a:r>
            <a:rPr lang="uk-UA" dirty="0" err="1"/>
            <a:t>решения</a:t>
          </a:r>
          <a:r>
            <a:rPr lang="uk-UA" dirty="0"/>
            <a:t> задач, </a:t>
          </a:r>
          <a:r>
            <a:rPr lang="uk-UA" dirty="0" err="1"/>
            <a:t>требующих</a:t>
          </a:r>
          <a:r>
            <a:rPr lang="uk-UA" dirty="0"/>
            <a:t> </a:t>
          </a:r>
          <a:r>
            <a:rPr lang="uk-UA" dirty="0" err="1"/>
            <a:t>определенных</a:t>
          </a:r>
          <a:r>
            <a:rPr lang="uk-UA" dirty="0"/>
            <a:t> </a:t>
          </a:r>
          <a:r>
            <a:rPr lang="uk-UA" dirty="0" err="1"/>
            <a:t>интеллектуальных</a:t>
          </a:r>
          <a:r>
            <a:rPr lang="uk-UA" dirty="0"/>
            <a:t> </a:t>
          </a:r>
          <a:r>
            <a:rPr lang="uk-UA" dirty="0" err="1"/>
            <a:t>усилий</a:t>
          </a:r>
          <a:r>
            <a:rPr lang="uk-UA" dirty="0"/>
            <a:t> при </a:t>
          </a:r>
          <a:r>
            <a:rPr lang="uk-UA" dirty="0" err="1"/>
            <a:t>использовании</a:t>
          </a:r>
          <a:r>
            <a:rPr lang="uk-UA" dirty="0"/>
            <a:t> </a:t>
          </a:r>
          <a:r>
            <a:rPr lang="uk-UA" dirty="0" err="1"/>
            <a:t>их</a:t>
          </a:r>
          <a:r>
            <a:rPr lang="uk-UA" dirty="0"/>
            <a:t> </a:t>
          </a:r>
          <a:r>
            <a:rPr lang="uk-UA" dirty="0" err="1"/>
            <a:t>человеком</a:t>
          </a:r>
          <a:endParaRPr lang="uk-UA" dirty="0"/>
        </a:p>
      </dgm:t>
    </dgm:pt>
    <dgm:pt modelId="{6C832943-C81F-40AD-B91C-B6F5A7320811}" type="parTrans" cxnId="{2A81FD4E-FBBF-4BC6-9AE8-7693F2E498ED}">
      <dgm:prSet/>
      <dgm:spPr/>
      <dgm:t>
        <a:bodyPr/>
        <a:lstStyle/>
        <a:p>
          <a:endParaRPr lang="uk-UA">
            <a:solidFill>
              <a:srgbClr val="000000"/>
            </a:solidFill>
          </a:endParaRPr>
        </a:p>
      </dgm:t>
    </dgm:pt>
    <dgm:pt modelId="{7B1BB885-A798-4DC1-9AA5-7F7B7E48B831}" type="sibTrans" cxnId="{2A81FD4E-FBBF-4BC6-9AE8-7693F2E498ED}">
      <dgm:prSet/>
      <dgm:spPr/>
      <dgm:t>
        <a:bodyPr/>
        <a:lstStyle/>
        <a:p>
          <a:endParaRPr lang="uk-UA">
            <a:solidFill>
              <a:srgbClr val="000000"/>
            </a:solidFill>
          </a:endParaRPr>
        </a:p>
      </dgm:t>
    </dgm:pt>
    <dgm:pt modelId="{F041A98F-E89F-4651-8A8D-F83D6D5C5235}">
      <dgm:prSet/>
      <dgm:spPr/>
      <dgm:t>
        <a:bodyPr/>
        <a:lstStyle/>
        <a:p>
          <a:r>
            <a:rPr lang="uk-UA"/>
            <a:t>методы анимации, машинной графики, средства мультимедиа </a:t>
          </a:r>
          <a:endParaRPr lang="uk-UA" dirty="0"/>
        </a:p>
      </dgm:t>
    </dgm:pt>
    <dgm:pt modelId="{5AE5D33E-8AE3-4D13-8C85-9219CAC13B25}" type="parTrans" cxnId="{2BC7D907-7861-4524-81FC-4FEDE396EA6D}">
      <dgm:prSet/>
      <dgm:spPr/>
      <dgm:t>
        <a:bodyPr/>
        <a:lstStyle/>
        <a:p>
          <a:endParaRPr lang="uk-UA">
            <a:solidFill>
              <a:srgbClr val="000000"/>
            </a:solidFill>
          </a:endParaRPr>
        </a:p>
      </dgm:t>
    </dgm:pt>
    <dgm:pt modelId="{915ACB88-0863-43B7-BBCB-49FD279D79B4}" type="sibTrans" cxnId="{2BC7D907-7861-4524-81FC-4FEDE396EA6D}">
      <dgm:prSet/>
      <dgm:spPr/>
      <dgm:t>
        <a:bodyPr/>
        <a:lstStyle/>
        <a:p>
          <a:endParaRPr lang="uk-UA">
            <a:solidFill>
              <a:srgbClr val="000000"/>
            </a:solidFill>
          </a:endParaRPr>
        </a:p>
      </dgm:t>
    </dgm:pt>
    <dgm:pt modelId="{B40A78B3-69CF-42A4-B96D-A4BA5E962AE0}">
      <dgm:prSet/>
      <dgm:spPr/>
      <dgm:t>
        <a:bodyPr/>
        <a:lstStyle/>
        <a:p>
          <a:r>
            <a:rPr lang="uk-UA" dirty="0" err="1"/>
            <a:t>системный</a:t>
          </a:r>
          <a:r>
            <a:rPr lang="uk-UA" dirty="0"/>
            <a:t> </a:t>
          </a:r>
          <a:r>
            <a:rPr lang="uk-UA" dirty="0" err="1"/>
            <a:t>анализ</a:t>
          </a:r>
          <a:r>
            <a:rPr lang="uk-UA" dirty="0"/>
            <a:t>, </a:t>
          </a:r>
          <a:r>
            <a:rPr lang="uk-UA" dirty="0" err="1"/>
            <a:t>состоящий</a:t>
          </a:r>
          <a:r>
            <a:rPr lang="uk-UA" dirty="0"/>
            <a:t> в </a:t>
          </a:r>
          <a:r>
            <a:rPr lang="uk-UA" dirty="0" err="1"/>
            <a:t>изучении</a:t>
          </a:r>
          <a:r>
            <a:rPr lang="uk-UA" dirty="0"/>
            <a:t> </a:t>
          </a:r>
          <a:r>
            <a:rPr lang="uk-UA" dirty="0" err="1"/>
            <a:t>назначения</a:t>
          </a:r>
          <a:r>
            <a:rPr lang="uk-UA" dirty="0"/>
            <a:t> </a:t>
          </a:r>
          <a:r>
            <a:rPr lang="uk-UA" dirty="0" err="1"/>
            <a:t>проектируемой</a:t>
          </a:r>
          <a:r>
            <a:rPr lang="uk-UA" dirty="0"/>
            <a:t> </a:t>
          </a:r>
          <a:r>
            <a:rPr lang="uk-UA" dirty="0" err="1"/>
            <a:t>системы</a:t>
          </a:r>
          <a:r>
            <a:rPr lang="uk-UA" dirty="0"/>
            <a:t> и в </a:t>
          </a:r>
          <a:r>
            <a:rPr lang="uk-UA" dirty="0" err="1"/>
            <a:t>определении</a:t>
          </a:r>
          <a:r>
            <a:rPr lang="uk-UA" dirty="0"/>
            <a:t> </a:t>
          </a:r>
          <a:r>
            <a:rPr lang="uk-UA" dirty="0" err="1"/>
            <a:t>требований</a:t>
          </a:r>
          <a:r>
            <a:rPr lang="uk-UA" dirty="0"/>
            <a:t>, </a:t>
          </a:r>
          <a:r>
            <a:rPr lang="uk-UA" dirty="0" err="1"/>
            <a:t>которым</a:t>
          </a:r>
          <a:r>
            <a:rPr lang="uk-UA" dirty="0"/>
            <a:t> </a:t>
          </a:r>
          <a:r>
            <a:rPr lang="uk-UA" dirty="0" err="1"/>
            <a:t>она</a:t>
          </a:r>
          <a:r>
            <a:rPr lang="uk-UA" dirty="0"/>
            <a:t> </a:t>
          </a:r>
          <a:r>
            <a:rPr lang="uk-UA" dirty="0" err="1"/>
            <a:t>должна</a:t>
          </a:r>
          <a:r>
            <a:rPr lang="uk-UA" dirty="0"/>
            <a:t> </a:t>
          </a:r>
          <a:r>
            <a:rPr lang="uk-UA" dirty="0" err="1"/>
            <a:t>соответствовать</a:t>
          </a:r>
          <a:endParaRPr lang="uk-UA" dirty="0"/>
        </a:p>
      </dgm:t>
    </dgm:pt>
    <dgm:pt modelId="{0FF642CD-F3A7-4002-8DD3-92E07CA23062}" type="parTrans" cxnId="{C03CAAC0-F545-4EF7-AB5B-3AACD69B2D3B}">
      <dgm:prSet/>
      <dgm:spPr/>
      <dgm:t>
        <a:bodyPr/>
        <a:lstStyle/>
        <a:p>
          <a:endParaRPr lang="uk-UA">
            <a:solidFill>
              <a:srgbClr val="000000"/>
            </a:solidFill>
          </a:endParaRPr>
        </a:p>
      </dgm:t>
    </dgm:pt>
    <dgm:pt modelId="{C2D34299-D9A4-4C6F-9FE2-8E8C77D3775A}" type="sibTrans" cxnId="{C03CAAC0-F545-4EF7-AB5B-3AACD69B2D3B}">
      <dgm:prSet/>
      <dgm:spPr/>
      <dgm:t>
        <a:bodyPr/>
        <a:lstStyle/>
        <a:p>
          <a:endParaRPr lang="uk-UA">
            <a:solidFill>
              <a:srgbClr val="000000"/>
            </a:solidFill>
          </a:endParaRPr>
        </a:p>
      </dgm:t>
    </dgm:pt>
    <dgm:pt modelId="{42A71B42-3E51-463F-853A-A866FA5444F8}">
      <dgm:prSet/>
      <dgm:spPr/>
      <dgm:t>
        <a:bodyPr/>
        <a:lstStyle/>
        <a:p>
          <a:r>
            <a:rPr lang="uk-UA" dirty="0" err="1"/>
            <a:t>телекоммуникационные</a:t>
          </a:r>
          <a:r>
            <a:rPr lang="uk-UA" dirty="0"/>
            <a:t> </a:t>
          </a:r>
          <a:r>
            <a:rPr lang="uk-UA" dirty="0" err="1"/>
            <a:t>средства</a:t>
          </a:r>
          <a:r>
            <a:rPr lang="uk-UA" dirty="0"/>
            <a:t> ,</a:t>
          </a:r>
          <a:r>
            <a:rPr lang="uk-UA" dirty="0" err="1"/>
            <a:t>глобальные</a:t>
          </a:r>
          <a:r>
            <a:rPr lang="uk-UA" dirty="0"/>
            <a:t> сети.</a:t>
          </a:r>
        </a:p>
      </dgm:t>
    </dgm:pt>
    <dgm:pt modelId="{E82313AF-81B1-45D9-A813-DB17D6A33103}" type="parTrans" cxnId="{A6E9F30A-4B55-49F0-B3A9-9EAD496FB560}">
      <dgm:prSet/>
      <dgm:spPr/>
      <dgm:t>
        <a:bodyPr/>
        <a:lstStyle/>
        <a:p>
          <a:endParaRPr lang="uk-UA">
            <a:solidFill>
              <a:srgbClr val="000000"/>
            </a:solidFill>
          </a:endParaRPr>
        </a:p>
      </dgm:t>
    </dgm:pt>
    <dgm:pt modelId="{F268AC0B-43B9-480D-B32A-F9E314DFFF16}" type="sibTrans" cxnId="{A6E9F30A-4B55-49F0-B3A9-9EAD496FB560}">
      <dgm:prSet/>
      <dgm:spPr/>
      <dgm:t>
        <a:bodyPr/>
        <a:lstStyle/>
        <a:p>
          <a:endParaRPr lang="uk-UA">
            <a:solidFill>
              <a:srgbClr val="000000"/>
            </a:solidFill>
          </a:endParaRPr>
        </a:p>
      </dgm:t>
    </dgm:pt>
    <dgm:pt modelId="{E6EAE036-52B0-4017-9F3F-2A893140ADC0}">
      <dgm:prSet/>
      <dgm:spPr/>
      <dgm:t>
        <a:bodyPr/>
        <a:lstStyle/>
        <a:p>
          <a:r>
            <a:rPr lang="uk-UA"/>
            <a:t>различные приложения, которые используются в производстве, науке, образовании, медицине, торговле, сельском хозяйстве и др.</a:t>
          </a:r>
          <a:endParaRPr lang="uk-UA" dirty="0"/>
        </a:p>
      </dgm:t>
    </dgm:pt>
    <dgm:pt modelId="{E12342A1-8F1E-46DA-B9ED-41C73F6ED4BA}" type="parTrans" cxnId="{671D1DC7-7795-4EBF-B3ED-D94C22EF69B7}">
      <dgm:prSet/>
      <dgm:spPr/>
      <dgm:t>
        <a:bodyPr/>
        <a:lstStyle/>
        <a:p>
          <a:endParaRPr lang="uk-UA">
            <a:solidFill>
              <a:srgbClr val="000000"/>
            </a:solidFill>
          </a:endParaRPr>
        </a:p>
      </dgm:t>
    </dgm:pt>
    <dgm:pt modelId="{275063BE-53A5-42FF-A530-0AE55F55D12A}" type="sibTrans" cxnId="{671D1DC7-7795-4EBF-B3ED-D94C22EF69B7}">
      <dgm:prSet/>
      <dgm:spPr/>
      <dgm:t>
        <a:bodyPr/>
        <a:lstStyle/>
        <a:p>
          <a:endParaRPr lang="uk-UA">
            <a:solidFill>
              <a:srgbClr val="000000"/>
            </a:solidFill>
          </a:endParaRPr>
        </a:p>
      </dgm:t>
    </dgm:pt>
    <dgm:pt modelId="{54F96ABD-A535-47B0-9D18-3D7F97FC3450}" type="pres">
      <dgm:prSet presAssocID="{4FBD5957-05C4-403F-B52F-BEA0F392BA7C}" presName="linear" presStyleCnt="0">
        <dgm:presLayoutVars>
          <dgm:dir/>
          <dgm:resizeHandles val="exact"/>
        </dgm:presLayoutVars>
      </dgm:prSet>
      <dgm:spPr/>
    </dgm:pt>
    <dgm:pt modelId="{46434D32-8CE9-4C2E-9DBD-EAF20C498F69}" type="pres">
      <dgm:prSet presAssocID="{2DF3235E-4EDE-42D3-9336-04AA21370955}" presName="comp" presStyleCnt="0"/>
      <dgm:spPr/>
    </dgm:pt>
    <dgm:pt modelId="{8AFD3AA4-51FE-4014-9216-8DDAE514C9B0}" type="pres">
      <dgm:prSet presAssocID="{2DF3235E-4EDE-42D3-9336-04AA21370955}" presName="box" presStyleLbl="node1" presStyleIdx="0" presStyleCnt="7"/>
      <dgm:spPr/>
    </dgm:pt>
    <dgm:pt modelId="{18E83018-90E9-4114-95EB-023A5B84C202}" type="pres">
      <dgm:prSet presAssocID="{2DF3235E-4EDE-42D3-9336-04AA21370955}" presName="img" presStyleLbl="fgImgPlace1" presStyleIdx="0" presStyleCnt="7"/>
      <dgm:spPr/>
    </dgm:pt>
    <dgm:pt modelId="{E0A53794-D230-4FB2-B275-0BFC3BBAADE7}" type="pres">
      <dgm:prSet presAssocID="{2DF3235E-4EDE-42D3-9336-04AA21370955}" presName="text" presStyleLbl="node1" presStyleIdx="0" presStyleCnt="7">
        <dgm:presLayoutVars>
          <dgm:bulletEnabled val="1"/>
        </dgm:presLayoutVars>
      </dgm:prSet>
      <dgm:spPr/>
    </dgm:pt>
    <dgm:pt modelId="{C46A6251-EB1E-45FD-9495-594951F1669D}" type="pres">
      <dgm:prSet presAssocID="{F384C6AC-D109-45B2-9B2D-01E0AD42AA9B}" presName="spacer" presStyleCnt="0"/>
      <dgm:spPr/>
    </dgm:pt>
    <dgm:pt modelId="{D4B899DF-50EE-45E4-90C3-883A0411E6F1}" type="pres">
      <dgm:prSet presAssocID="{B25B5E39-3F6A-4C75-804D-B29E84ECF3BC}" presName="comp" presStyleCnt="0"/>
      <dgm:spPr/>
    </dgm:pt>
    <dgm:pt modelId="{11019640-88C2-4AC1-8C7B-F037698CD5F9}" type="pres">
      <dgm:prSet presAssocID="{B25B5E39-3F6A-4C75-804D-B29E84ECF3BC}" presName="box" presStyleLbl="node1" presStyleIdx="1" presStyleCnt="7"/>
      <dgm:spPr/>
    </dgm:pt>
    <dgm:pt modelId="{07B06359-6FA2-44E4-BC05-4F5D2DC13935}" type="pres">
      <dgm:prSet presAssocID="{B25B5E39-3F6A-4C75-804D-B29E84ECF3BC}" presName="img" presStyleLbl="fgImgPlace1" presStyleIdx="1" presStyleCnt="7"/>
      <dgm:spPr/>
    </dgm:pt>
    <dgm:pt modelId="{4BEBF4E3-AAA5-4C9B-A6C3-4D8703A21363}" type="pres">
      <dgm:prSet presAssocID="{B25B5E39-3F6A-4C75-804D-B29E84ECF3BC}" presName="text" presStyleLbl="node1" presStyleIdx="1" presStyleCnt="7">
        <dgm:presLayoutVars>
          <dgm:bulletEnabled val="1"/>
        </dgm:presLayoutVars>
      </dgm:prSet>
      <dgm:spPr/>
    </dgm:pt>
    <dgm:pt modelId="{254D68A6-3363-46CA-BF8D-BCE86D8EBB50}" type="pres">
      <dgm:prSet presAssocID="{D46DCEE0-E85F-4CAF-B182-F57403E8F4E6}" presName="spacer" presStyleCnt="0"/>
      <dgm:spPr/>
    </dgm:pt>
    <dgm:pt modelId="{D3152AE9-98EA-4460-9719-360F410F9386}" type="pres">
      <dgm:prSet presAssocID="{F959BC62-2613-4662-B650-AB989DA0B9FF}" presName="comp" presStyleCnt="0"/>
      <dgm:spPr/>
    </dgm:pt>
    <dgm:pt modelId="{466549C0-B48F-4566-B9AD-AD4094F825CF}" type="pres">
      <dgm:prSet presAssocID="{F959BC62-2613-4662-B650-AB989DA0B9FF}" presName="box" presStyleLbl="node1" presStyleIdx="2" presStyleCnt="7"/>
      <dgm:spPr/>
    </dgm:pt>
    <dgm:pt modelId="{3296C42A-9D0A-4C3C-A5F3-71D1450CF237}" type="pres">
      <dgm:prSet presAssocID="{F959BC62-2613-4662-B650-AB989DA0B9FF}" presName="img" presStyleLbl="fgImgPlace1" presStyleIdx="2" presStyleCnt="7"/>
      <dgm:spPr/>
    </dgm:pt>
    <dgm:pt modelId="{26FA3EAB-969A-4A6C-9751-7D9D33B5C1D9}" type="pres">
      <dgm:prSet presAssocID="{F959BC62-2613-4662-B650-AB989DA0B9FF}" presName="text" presStyleLbl="node1" presStyleIdx="2" presStyleCnt="7">
        <dgm:presLayoutVars>
          <dgm:bulletEnabled val="1"/>
        </dgm:presLayoutVars>
      </dgm:prSet>
      <dgm:spPr/>
    </dgm:pt>
    <dgm:pt modelId="{9C4B51DB-2C01-4CF6-9812-F829F3A60DF7}" type="pres">
      <dgm:prSet presAssocID="{7B1BB885-A798-4DC1-9AA5-7F7B7E48B831}" presName="spacer" presStyleCnt="0"/>
      <dgm:spPr/>
    </dgm:pt>
    <dgm:pt modelId="{70E9385F-B05A-4951-B39F-AB14BDAD97D8}" type="pres">
      <dgm:prSet presAssocID="{F041A98F-E89F-4651-8A8D-F83D6D5C5235}" presName="comp" presStyleCnt="0"/>
      <dgm:spPr/>
    </dgm:pt>
    <dgm:pt modelId="{21706CEC-959E-426C-A73B-4D978D4DE147}" type="pres">
      <dgm:prSet presAssocID="{F041A98F-E89F-4651-8A8D-F83D6D5C5235}" presName="box" presStyleLbl="node1" presStyleIdx="3" presStyleCnt="7"/>
      <dgm:spPr/>
    </dgm:pt>
    <dgm:pt modelId="{2A612C1B-44DC-4CBA-9E25-D5306812F3CF}" type="pres">
      <dgm:prSet presAssocID="{F041A98F-E89F-4651-8A8D-F83D6D5C5235}" presName="img" presStyleLbl="fgImgPlace1" presStyleIdx="3" presStyleCnt="7"/>
      <dgm:spPr/>
    </dgm:pt>
    <dgm:pt modelId="{DB83AEDD-6F16-4DCD-BFD1-A11421EE9A06}" type="pres">
      <dgm:prSet presAssocID="{F041A98F-E89F-4651-8A8D-F83D6D5C5235}" presName="text" presStyleLbl="node1" presStyleIdx="3" presStyleCnt="7">
        <dgm:presLayoutVars>
          <dgm:bulletEnabled val="1"/>
        </dgm:presLayoutVars>
      </dgm:prSet>
      <dgm:spPr/>
    </dgm:pt>
    <dgm:pt modelId="{4126B558-C4B6-4710-B035-0887DD164C38}" type="pres">
      <dgm:prSet presAssocID="{915ACB88-0863-43B7-BBCB-49FD279D79B4}" presName="spacer" presStyleCnt="0"/>
      <dgm:spPr/>
    </dgm:pt>
    <dgm:pt modelId="{D475F44B-323C-41B9-A697-62ED0E17926F}" type="pres">
      <dgm:prSet presAssocID="{B40A78B3-69CF-42A4-B96D-A4BA5E962AE0}" presName="comp" presStyleCnt="0"/>
      <dgm:spPr/>
    </dgm:pt>
    <dgm:pt modelId="{9AA7D3C0-47E3-4ECD-9F37-638D84D6E524}" type="pres">
      <dgm:prSet presAssocID="{B40A78B3-69CF-42A4-B96D-A4BA5E962AE0}" presName="box" presStyleLbl="node1" presStyleIdx="4" presStyleCnt="7"/>
      <dgm:spPr/>
    </dgm:pt>
    <dgm:pt modelId="{F5BA2D3C-8477-4660-945B-53F923364388}" type="pres">
      <dgm:prSet presAssocID="{B40A78B3-69CF-42A4-B96D-A4BA5E962AE0}" presName="img" presStyleLbl="fgImgPlace1" presStyleIdx="4" presStyleCnt="7"/>
      <dgm:spPr/>
    </dgm:pt>
    <dgm:pt modelId="{EF804EC2-3721-4D50-B30D-EAF87D88A774}" type="pres">
      <dgm:prSet presAssocID="{B40A78B3-69CF-42A4-B96D-A4BA5E962AE0}" presName="text" presStyleLbl="node1" presStyleIdx="4" presStyleCnt="7">
        <dgm:presLayoutVars>
          <dgm:bulletEnabled val="1"/>
        </dgm:presLayoutVars>
      </dgm:prSet>
      <dgm:spPr/>
    </dgm:pt>
    <dgm:pt modelId="{2F483E35-E78C-438E-BE0D-17016B5335FC}" type="pres">
      <dgm:prSet presAssocID="{C2D34299-D9A4-4C6F-9FE2-8E8C77D3775A}" presName="spacer" presStyleCnt="0"/>
      <dgm:spPr/>
    </dgm:pt>
    <dgm:pt modelId="{DD023E2F-26C6-4B4B-85C7-92DF7CCA58FD}" type="pres">
      <dgm:prSet presAssocID="{42A71B42-3E51-463F-853A-A866FA5444F8}" presName="comp" presStyleCnt="0"/>
      <dgm:spPr/>
    </dgm:pt>
    <dgm:pt modelId="{A7FE4441-38D3-4834-AC59-1AAE1E61E6D9}" type="pres">
      <dgm:prSet presAssocID="{42A71B42-3E51-463F-853A-A866FA5444F8}" presName="box" presStyleLbl="node1" presStyleIdx="5" presStyleCnt="7"/>
      <dgm:spPr/>
    </dgm:pt>
    <dgm:pt modelId="{79E32585-C0BB-4D31-B79F-6249C5DA77BF}" type="pres">
      <dgm:prSet presAssocID="{42A71B42-3E51-463F-853A-A866FA5444F8}" presName="img" presStyleLbl="fgImgPlace1" presStyleIdx="5" presStyleCnt="7"/>
      <dgm:spPr/>
    </dgm:pt>
    <dgm:pt modelId="{149C0A12-2777-42CC-9E39-50A273D16207}" type="pres">
      <dgm:prSet presAssocID="{42A71B42-3E51-463F-853A-A866FA5444F8}" presName="text" presStyleLbl="node1" presStyleIdx="5" presStyleCnt="7">
        <dgm:presLayoutVars>
          <dgm:bulletEnabled val="1"/>
        </dgm:presLayoutVars>
      </dgm:prSet>
      <dgm:spPr/>
    </dgm:pt>
    <dgm:pt modelId="{C47D64AE-7424-41F1-BE08-3DFD5928BABD}" type="pres">
      <dgm:prSet presAssocID="{F268AC0B-43B9-480D-B32A-F9E314DFFF16}" presName="spacer" presStyleCnt="0"/>
      <dgm:spPr/>
    </dgm:pt>
    <dgm:pt modelId="{D3823061-ACF4-4A88-9CC1-46F87C4CA775}" type="pres">
      <dgm:prSet presAssocID="{E6EAE036-52B0-4017-9F3F-2A893140ADC0}" presName="comp" presStyleCnt="0"/>
      <dgm:spPr/>
    </dgm:pt>
    <dgm:pt modelId="{AE0978D8-4B5E-48C7-82F7-5CCC8E107161}" type="pres">
      <dgm:prSet presAssocID="{E6EAE036-52B0-4017-9F3F-2A893140ADC0}" presName="box" presStyleLbl="node1" presStyleIdx="6" presStyleCnt="7"/>
      <dgm:spPr/>
    </dgm:pt>
    <dgm:pt modelId="{8EE96937-1884-4F0D-82EC-1ED30D7C35FD}" type="pres">
      <dgm:prSet presAssocID="{E6EAE036-52B0-4017-9F3F-2A893140ADC0}" presName="img" presStyleLbl="fgImgPlace1" presStyleIdx="6" presStyleCnt="7"/>
      <dgm:spPr/>
    </dgm:pt>
    <dgm:pt modelId="{B027858F-4E8E-4F59-83FC-304044ADBDF7}" type="pres">
      <dgm:prSet presAssocID="{E6EAE036-52B0-4017-9F3F-2A893140ADC0}" presName="text" presStyleLbl="node1" presStyleIdx="6" presStyleCnt="7">
        <dgm:presLayoutVars>
          <dgm:bulletEnabled val="1"/>
        </dgm:presLayoutVars>
      </dgm:prSet>
      <dgm:spPr/>
    </dgm:pt>
  </dgm:ptLst>
  <dgm:cxnLst>
    <dgm:cxn modelId="{2BC7D907-7861-4524-81FC-4FEDE396EA6D}" srcId="{4FBD5957-05C4-403F-B52F-BEA0F392BA7C}" destId="{F041A98F-E89F-4651-8A8D-F83D6D5C5235}" srcOrd="3" destOrd="0" parTransId="{5AE5D33E-8AE3-4D13-8C85-9219CAC13B25}" sibTransId="{915ACB88-0863-43B7-BBCB-49FD279D79B4}"/>
    <dgm:cxn modelId="{A6E9F30A-4B55-49F0-B3A9-9EAD496FB560}" srcId="{4FBD5957-05C4-403F-B52F-BEA0F392BA7C}" destId="{42A71B42-3E51-463F-853A-A866FA5444F8}" srcOrd="5" destOrd="0" parTransId="{E82313AF-81B1-45D9-A813-DB17D6A33103}" sibTransId="{F268AC0B-43B9-480D-B32A-F9E314DFFF16}"/>
    <dgm:cxn modelId="{B269F013-80CC-4E2A-876C-DA44F3A8CC42}" srcId="{4FBD5957-05C4-403F-B52F-BEA0F392BA7C}" destId="{B25B5E39-3F6A-4C75-804D-B29E84ECF3BC}" srcOrd="1" destOrd="0" parTransId="{91952180-BAF4-41F5-B615-068749CF6E2D}" sibTransId="{D46DCEE0-E85F-4CAF-B182-F57403E8F4E6}"/>
    <dgm:cxn modelId="{6CC98A16-2DE9-4CA3-B0B4-9A45163B4507}" type="presOf" srcId="{B40A78B3-69CF-42A4-B96D-A4BA5E962AE0}" destId="{EF804EC2-3721-4D50-B30D-EAF87D88A774}" srcOrd="1" destOrd="0" presId="urn:microsoft.com/office/officeart/2005/8/layout/vList4#2"/>
    <dgm:cxn modelId="{D6D6AD27-2C18-442C-9384-76CA14F1CAD7}" type="presOf" srcId="{E6EAE036-52B0-4017-9F3F-2A893140ADC0}" destId="{AE0978D8-4B5E-48C7-82F7-5CCC8E107161}" srcOrd="0" destOrd="0" presId="urn:microsoft.com/office/officeart/2005/8/layout/vList4#2"/>
    <dgm:cxn modelId="{3D51BE3C-7C01-464D-9FE5-B2DBB42570A6}" type="presOf" srcId="{B40A78B3-69CF-42A4-B96D-A4BA5E962AE0}" destId="{9AA7D3C0-47E3-4ECD-9F37-638D84D6E524}" srcOrd="0" destOrd="0" presId="urn:microsoft.com/office/officeart/2005/8/layout/vList4#2"/>
    <dgm:cxn modelId="{75DF0C41-0703-4D5D-9BF9-59DA1D349783}" type="presOf" srcId="{F959BC62-2613-4662-B650-AB989DA0B9FF}" destId="{466549C0-B48F-4566-B9AD-AD4094F825CF}" srcOrd="0" destOrd="0" presId="urn:microsoft.com/office/officeart/2005/8/layout/vList4#2"/>
    <dgm:cxn modelId="{92E0986C-531F-495B-9A1B-5B2DE340CB8E}" type="presOf" srcId="{F041A98F-E89F-4651-8A8D-F83D6D5C5235}" destId="{DB83AEDD-6F16-4DCD-BFD1-A11421EE9A06}" srcOrd="1" destOrd="0" presId="urn:microsoft.com/office/officeart/2005/8/layout/vList4#2"/>
    <dgm:cxn modelId="{2A81FD4E-FBBF-4BC6-9AE8-7693F2E498ED}" srcId="{4FBD5957-05C4-403F-B52F-BEA0F392BA7C}" destId="{F959BC62-2613-4662-B650-AB989DA0B9FF}" srcOrd="2" destOrd="0" parTransId="{6C832943-C81F-40AD-B91C-B6F5A7320811}" sibTransId="{7B1BB885-A798-4DC1-9AA5-7F7B7E48B831}"/>
    <dgm:cxn modelId="{C334664F-461B-4048-B98E-6D0535D96504}" type="presOf" srcId="{2DF3235E-4EDE-42D3-9336-04AA21370955}" destId="{8AFD3AA4-51FE-4014-9216-8DDAE514C9B0}" srcOrd="0" destOrd="0" presId="urn:microsoft.com/office/officeart/2005/8/layout/vList4#2"/>
    <dgm:cxn modelId="{8654CE75-35EF-481A-A9B5-C7B28AC5B85B}" type="presOf" srcId="{4FBD5957-05C4-403F-B52F-BEA0F392BA7C}" destId="{54F96ABD-A535-47B0-9D18-3D7F97FC3450}" srcOrd="0" destOrd="0" presId="urn:microsoft.com/office/officeart/2005/8/layout/vList4#2"/>
    <dgm:cxn modelId="{05804990-AC47-4569-AAA4-C2FB1382363D}" type="presOf" srcId="{2DF3235E-4EDE-42D3-9336-04AA21370955}" destId="{E0A53794-D230-4FB2-B275-0BFC3BBAADE7}" srcOrd="1" destOrd="0" presId="urn:microsoft.com/office/officeart/2005/8/layout/vList4#2"/>
    <dgm:cxn modelId="{66F87A97-11DA-4E95-82CE-CC6495A19A78}" type="presOf" srcId="{E6EAE036-52B0-4017-9F3F-2A893140ADC0}" destId="{B027858F-4E8E-4F59-83FC-304044ADBDF7}" srcOrd="1" destOrd="0" presId="urn:microsoft.com/office/officeart/2005/8/layout/vList4#2"/>
    <dgm:cxn modelId="{B6401C98-AAC1-4F1B-A024-61011638E930}" type="presOf" srcId="{42A71B42-3E51-463F-853A-A866FA5444F8}" destId="{149C0A12-2777-42CC-9E39-50A273D16207}" srcOrd="1" destOrd="0" presId="urn:microsoft.com/office/officeart/2005/8/layout/vList4#2"/>
    <dgm:cxn modelId="{9825E2A2-5B9D-49DE-9CDA-2D657A8479BE}" type="presOf" srcId="{42A71B42-3E51-463F-853A-A866FA5444F8}" destId="{A7FE4441-38D3-4834-AC59-1AAE1E61E6D9}" srcOrd="0" destOrd="0" presId="urn:microsoft.com/office/officeart/2005/8/layout/vList4#2"/>
    <dgm:cxn modelId="{BD11C5B0-233F-4E5F-B7B2-56A0C44B9540}" type="presOf" srcId="{B25B5E39-3F6A-4C75-804D-B29E84ECF3BC}" destId="{4BEBF4E3-AAA5-4C9B-A6C3-4D8703A21363}" srcOrd="1" destOrd="0" presId="urn:microsoft.com/office/officeart/2005/8/layout/vList4#2"/>
    <dgm:cxn modelId="{C03CAAC0-F545-4EF7-AB5B-3AACD69B2D3B}" srcId="{4FBD5957-05C4-403F-B52F-BEA0F392BA7C}" destId="{B40A78B3-69CF-42A4-B96D-A4BA5E962AE0}" srcOrd="4" destOrd="0" parTransId="{0FF642CD-F3A7-4002-8DD3-92E07CA23062}" sibTransId="{C2D34299-D9A4-4C6F-9FE2-8E8C77D3775A}"/>
    <dgm:cxn modelId="{671D1DC7-7795-4EBF-B3ED-D94C22EF69B7}" srcId="{4FBD5957-05C4-403F-B52F-BEA0F392BA7C}" destId="{E6EAE036-52B0-4017-9F3F-2A893140ADC0}" srcOrd="6" destOrd="0" parTransId="{E12342A1-8F1E-46DA-B9ED-41C73F6ED4BA}" sibTransId="{275063BE-53A5-42FF-A530-0AE55F55D12A}"/>
    <dgm:cxn modelId="{10BF5EDB-1C71-4423-A6AC-F4B09F5B0409}" type="presOf" srcId="{F959BC62-2613-4662-B650-AB989DA0B9FF}" destId="{26FA3EAB-969A-4A6C-9751-7D9D33B5C1D9}" srcOrd="1" destOrd="0" presId="urn:microsoft.com/office/officeart/2005/8/layout/vList4#2"/>
    <dgm:cxn modelId="{22879EE2-04C1-4F55-BA12-3F3DC4B68989}" srcId="{4FBD5957-05C4-403F-B52F-BEA0F392BA7C}" destId="{2DF3235E-4EDE-42D3-9336-04AA21370955}" srcOrd="0" destOrd="0" parTransId="{E98F6BC5-D862-4A52-9312-1A320927AA2F}" sibTransId="{F384C6AC-D109-45B2-9B2D-01E0AD42AA9B}"/>
    <dgm:cxn modelId="{546EA9E4-9BAD-4F41-90E5-6A3D1D043DB1}" type="presOf" srcId="{F041A98F-E89F-4651-8A8D-F83D6D5C5235}" destId="{21706CEC-959E-426C-A73B-4D978D4DE147}" srcOrd="0" destOrd="0" presId="urn:microsoft.com/office/officeart/2005/8/layout/vList4#2"/>
    <dgm:cxn modelId="{1665CFE4-83B4-469F-8462-665D991FECDB}" type="presOf" srcId="{B25B5E39-3F6A-4C75-804D-B29E84ECF3BC}" destId="{11019640-88C2-4AC1-8C7B-F037698CD5F9}" srcOrd="0" destOrd="0" presId="urn:microsoft.com/office/officeart/2005/8/layout/vList4#2"/>
    <dgm:cxn modelId="{3FC882C9-8BB1-452A-A847-F95478B39880}" type="presParOf" srcId="{54F96ABD-A535-47B0-9D18-3D7F97FC3450}" destId="{46434D32-8CE9-4C2E-9DBD-EAF20C498F69}" srcOrd="0" destOrd="0" presId="urn:microsoft.com/office/officeart/2005/8/layout/vList4#2"/>
    <dgm:cxn modelId="{18C66EA9-6258-4584-BC94-E19D6214E5A9}" type="presParOf" srcId="{46434D32-8CE9-4C2E-9DBD-EAF20C498F69}" destId="{8AFD3AA4-51FE-4014-9216-8DDAE514C9B0}" srcOrd="0" destOrd="0" presId="urn:microsoft.com/office/officeart/2005/8/layout/vList4#2"/>
    <dgm:cxn modelId="{160E9BE4-1D4A-413C-BF2C-AB23BA1D3C8B}" type="presParOf" srcId="{46434D32-8CE9-4C2E-9DBD-EAF20C498F69}" destId="{18E83018-90E9-4114-95EB-023A5B84C202}" srcOrd="1" destOrd="0" presId="urn:microsoft.com/office/officeart/2005/8/layout/vList4#2"/>
    <dgm:cxn modelId="{BF656915-92DD-4A52-BF0B-D1ED57AAF316}" type="presParOf" srcId="{46434D32-8CE9-4C2E-9DBD-EAF20C498F69}" destId="{E0A53794-D230-4FB2-B275-0BFC3BBAADE7}" srcOrd="2" destOrd="0" presId="urn:microsoft.com/office/officeart/2005/8/layout/vList4#2"/>
    <dgm:cxn modelId="{B2E453A8-42A4-44B4-A018-8C8B09A487EF}" type="presParOf" srcId="{54F96ABD-A535-47B0-9D18-3D7F97FC3450}" destId="{C46A6251-EB1E-45FD-9495-594951F1669D}" srcOrd="1" destOrd="0" presId="urn:microsoft.com/office/officeart/2005/8/layout/vList4#2"/>
    <dgm:cxn modelId="{E36D230D-99E6-4391-8622-485437F82C8B}" type="presParOf" srcId="{54F96ABD-A535-47B0-9D18-3D7F97FC3450}" destId="{D4B899DF-50EE-45E4-90C3-883A0411E6F1}" srcOrd="2" destOrd="0" presId="urn:microsoft.com/office/officeart/2005/8/layout/vList4#2"/>
    <dgm:cxn modelId="{0E7E514C-9E41-47BB-8AA8-9574EA49B7B3}" type="presParOf" srcId="{D4B899DF-50EE-45E4-90C3-883A0411E6F1}" destId="{11019640-88C2-4AC1-8C7B-F037698CD5F9}" srcOrd="0" destOrd="0" presId="urn:microsoft.com/office/officeart/2005/8/layout/vList4#2"/>
    <dgm:cxn modelId="{F51FF7D9-224C-4CBC-BC09-0CC40BA9DC35}" type="presParOf" srcId="{D4B899DF-50EE-45E4-90C3-883A0411E6F1}" destId="{07B06359-6FA2-44E4-BC05-4F5D2DC13935}" srcOrd="1" destOrd="0" presId="urn:microsoft.com/office/officeart/2005/8/layout/vList4#2"/>
    <dgm:cxn modelId="{47AEF180-6328-4655-958E-D2895759F96A}" type="presParOf" srcId="{D4B899DF-50EE-45E4-90C3-883A0411E6F1}" destId="{4BEBF4E3-AAA5-4C9B-A6C3-4D8703A21363}" srcOrd="2" destOrd="0" presId="urn:microsoft.com/office/officeart/2005/8/layout/vList4#2"/>
    <dgm:cxn modelId="{4B19232D-0152-4694-999A-EC9BA7404C53}" type="presParOf" srcId="{54F96ABD-A535-47B0-9D18-3D7F97FC3450}" destId="{254D68A6-3363-46CA-BF8D-BCE86D8EBB50}" srcOrd="3" destOrd="0" presId="urn:microsoft.com/office/officeart/2005/8/layout/vList4#2"/>
    <dgm:cxn modelId="{070DC6E7-4C0F-4A39-B344-8836915D6FC8}" type="presParOf" srcId="{54F96ABD-A535-47B0-9D18-3D7F97FC3450}" destId="{D3152AE9-98EA-4460-9719-360F410F9386}" srcOrd="4" destOrd="0" presId="urn:microsoft.com/office/officeart/2005/8/layout/vList4#2"/>
    <dgm:cxn modelId="{E9C1B6E5-271C-4273-B4A2-F5C8DF0E5203}" type="presParOf" srcId="{D3152AE9-98EA-4460-9719-360F410F9386}" destId="{466549C0-B48F-4566-B9AD-AD4094F825CF}" srcOrd="0" destOrd="0" presId="urn:microsoft.com/office/officeart/2005/8/layout/vList4#2"/>
    <dgm:cxn modelId="{AB047443-9CC5-403E-AE0D-A197DCDD8791}" type="presParOf" srcId="{D3152AE9-98EA-4460-9719-360F410F9386}" destId="{3296C42A-9D0A-4C3C-A5F3-71D1450CF237}" srcOrd="1" destOrd="0" presId="urn:microsoft.com/office/officeart/2005/8/layout/vList4#2"/>
    <dgm:cxn modelId="{59B27CA5-3AAB-41F4-9547-DC8C177C7054}" type="presParOf" srcId="{D3152AE9-98EA-4460-9719-360F410F9386}" destId="{26FA3EAB-969A-4A6C-9751-7D9D33B5C1D9}" srcOrd="2" destOrd="0" presId="urn:microsoft.com/office/officeart/2005/8/layout/vList4#2"/>
    <dgm:cxn modelId="{714EDF49-D727-44BE-BFFD-F7A296F08D37}" type="presParOf" srcId="{54F96ABD-A535-47B0-9D18-3D7F97FC3450}" destId="{9C4B51DB-2C01-4CF6-9812-F829F3A60DF7}" srcOrd="5" destOrd="0" presId="urn:microsoft.com/office/officeart/2005/8/layout/vList4#2"/>
    <dgm:cxn modelId="{16F6360C-ACE3-485E-9913-F85842C6D687}" type="presParOf" srcId="{54F96ABD-A535-47B0-9D18-3D7F97FC3450}" destId="{70E9385F-B05A-4951-B39F-AB14BDAD97D8}" srcOrd="6" destOrd="0" presId="urn:microsoft.com/office/officeart/2005/8/layout/vList4#2"/>
    <dgm:cxn modelId="{E29FF412-F4B9-4275-A53D-7ACF447FB950}" type="presParOf" srcId="{70E9385F-B05A-4951-B39F-AB14BDAD97D8}" destId="{21706CEC-959E-426C-A73B-4D978D4DE147}" srcOrd="0" destOrd="0" presId="urn:microsoft.com/office/officeart/2005/8/layout/vList4#2"/>
    <dgm:cxn modelId="{8F068FC5-44BB-49EB-91E5-8813D9A6CE6D}" type="presParOf" srcId="{70E9385F-B05A-4951-B39F-AB14BDAD97D8}" destId="{2A612C1B-44DC-4CBA-9E25-D5306812F3CF}" srcOrd="1" destOrd="0" presId="urn:microsoft.com/office/officeart/2005/8/layout/vList4#2"/>
    <dgm:cxn modelId="{3D3C7D1C-27BE-479C-8B07-178E8DC3FE4A}" type="presParOf" srcId="{70E9385F-B05A-4951-B39F-AB14BDAD97D8}" destId="{DB83AEDD-6F16-4DCD-BFD1-A11421EE9A06}" srcOrd="2" destOrd="0" presId="urn:microsoft.com/office/officeart/2005/8/layout/vList4#2"/>
    <dgm:cxn modelId="{150AD69F-C99D-4CDD-9DF1-1CBF57D0445B}" type="presParOf" srcId="{54F96ABD-A535-47B0-9D18-3D7F97FC3450}" destId="{4126B558-C4B6-4710-B035-0887DD164C38}" srcOrd="7" destOrd="0" presId="urn:microsoft.com/office/officeart/2005/8/layout/vList4#2"/>
    <dgm:cxn modelId="{3FAF7264-FB4F-4073-ACCC-329B0BC758B2}" type="presParOf" srcId="{54F96ABD-A535-47B0-9D18-3D7F97FC3450}" destId="{D475F44B-323C-41B9-A697-62ED0E17926F}" srcOrd="8" destOrd="0" presId="urn:microsoft.com/office/officeart/2005/8/layout/vList4#2"/>
    <dgm:cxn modelId="{9100F5F1-2587-44BD-931D-F138C9B006D7}" type="presParOf" srcId="{D475F44B-323C-41B9-A697-62ED0E17926F}" destId="{9AA7D3C0-47E3-4ECD-9F37-638D84D6E524}" srcOrd="0" destOrd="0" presId="urn:microsoft.com/office/officeart/2005/8/layout/vList4#2"/>
    <dgm:cxn modelId="{FA3EF932-EC51-45EE-9445-5E3C68A26341}" type="presParOf" srcId="{D475F44B-323C-41B9-A697-62ED0E17926F}" destId="{F5BA2D3C-8477-4660-945B-53F923364388}" srcOrd="1" destOrd="0" presId="urn:microsoft.com/office/officeart/2005/8/layout/vList4#2"/>
    <dgm:cxn modelId="{FE60B1B0-9DAA-4BE2-A14C-AEB79E87DDED}" type="presParOf" srcId="{D475F44B-323C-41B9-A697-62ED0E17926F}" destId="{EF804EC2-3721-4D50-B30D-EAF87D88A774}" srcOrd="2" destOrd="0" presId="urn:microsoft.com/office/officeart/2005/8/layout/vList4#2"/>
    <dgm:cxn modelId="{B686352B-5A28-42FA-8D9A-10E9FD31C817}" type="presParOf" srcId="{54F96ABD-A535-47B0-9D18-3D7F97FC3450}" destId="{2F483E35-E78C-438E-BE0D-17016B5335FC}" srcOrd="9" destOrd="0" presId="urn:microsoft.com/office/officeart/2005/8/layout/vList4#2"/>
    <dgm:cxn modelId="{DA7D7F41-7436-437F-A301-3DC25CA71A4E}" type="presParOf" srcId="{54F96ABD-A535-47B0-9D18-3D7F97FC3450}" destId="{DD023E2F-26C6-4B4B-85C7-92DF7CCA58FD}" srcOrd="10" destOrd="0" presId="urn:microsoft.com/office/officeart/2005/8/layout/vList4#2"/>
    <dgm:cxn modelId="{61146FBB-52F7-458B-BA02-6E4933425781}" type="presParOf" srcId="{DD023E2F-26C6-4B4B-85C7-92DF7CCA58FD}" destId="{A7FE4441-38D3-4834-AC59-1AAE1E61E6D9}" srcOrd="0" destOrd="0" presId="urn:microsoft.com/office/officeart/2005/8/layout/vList4#2"/>
    <dgm:cxn modelId="{DC11167A-4E11-4657-A693-F4E82BDCFFC8}" type="presParOf" srcId="{DD023E2F-26C6-4B4B-85C7-92DF7CCA58FD}" destId="{79E32585-C0BB-4D31-B79F-6249C5DA77BF}" srcOrd="1" destOrd="0" presId="urn:microsoft.com/office/officeart/2005/8/layout/vList4#2"/>
    <dgm:cxn modelId="{C42ECC2B-7D90-4317-80E8-33D9E435A7DC}" type="presParOf" srcId="{DD023E2F-26C6-4B4B-85C7-92DF7CCA58FD}" destId="{149C0A12-2777-42CC-9E39-50A273D16207}" srcOrd="2" destOrd="0" presId="urn:microsoft.com/office/officeart/2005/8/layout/vList4#2"/>
    <dgm:cxn modelId="{81794D5E-19BF-4ECB-B69D-F1E9F94A1183}" type="presParOf" srcId="{54F96ABD-A535-47B0-9D18-3D7F97FC3450}" destId="{C47D64AE-7424-41F1-BE08-3DFD5928BABD}" srcOrd="11" destOrd="0" presId="urn:microsoft.com/office/officeart/2005/8/layout/vList4#2"/>
    <dgm:cxn modelId="{749C088F-6F8F-45E6-BCFC-ECDCF9FCAE61}" type="presParOf" srcId="{54F96ABD-A535-47B0-9D18-3D7F97FC3450}" destId="{D3823061-ACF4-4A88-9CC1-46F87C4CA775}" srcOrd="12" destOrd="0" presId="urn:microsoft.com/office/officeart/2005/8/layout/vList4#2"/>
    <dgm:cxn modelId="{F6F5CC55-F90B-4334-9473-DC2791B029C9}" type="presParOf" srcId="{D3823061-ACF4-4A88-9CC1-46F87C4CA775}" destId="{AE0978D8-4B5E-48C7-82F7-5CCC8E107161}" srcOrd="0" destOrd="0" presId="urn:microsoft.com/office/officeart/2005/8/layout/vList4#2"/>
    <dgm:cxn modelId="{B37E0FE8-69F8-4B7E-B0E2-6BB18FE8F616}" type="presParOf" srcId="{D3823061-ACF4-4A88-9CC1-46F87C4CA775}" destId="{8EE96937-1884-4F0D-82EC-1ED30D7C35FD}" srcOrd="1" destOrd="0" presId="urn:microsoft.com/office/officeart/2005/8/layout/vList4#2"/>
    <dgm:cxn modelId="{036A50CC-B84A-4E49-9C4E-0AACEC25C243}" type="presParOf" srcId="{D3823061-ACF4-4A88-9CC1-46F87C4CA775}" destId="{B027858F-4E8E-4F59-83FC-304044ADBDF7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FD3AA4-51FE-4014-9216-8DDAE514C9B0}">
      <dsp:nvSpPr>
        <dsp:cNvPr id="0" name=""/>
        <dsp:cNvSpPr/>
      </dsp:nvSpPr>
      <dsp:spPr>
        <a:xfrm>
          <a:off x="0" y="0"/>
          <a:ext cx="8568952" cy="775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500" kern="1200" dirty="0" err="1"/>
            <a:t>разработка</a:t>
          </a:r>
          <a:r>
            <a:rPr lang="uk-UA" sz="1500" kern="1200" dirty="0"/>
            <a:t> </a:t>
          </a:r>
          <a:r>
            <a:rPr lang="uk-UA" sz="1500" kern="1200" dirty="0" err="1"/>
            <a:t>вычислительных</a:t>
          </a:r>
          <a:r>
            <a:rPr lang="uk-UA" sz="1500" kern="1200" dirty="0"/>
            <a:t> систем , </a:t>
          </a:r>
          <a:r>
            <a:rPr lang="uk-UA" sz="1500" kern="1200" dirty="0" err="1"/>
            <a:t>связанных</a:t>
          </a:r>
          <a:r>
            <a:rPr lang="uk-UA" sz="1500" kern="1200" dirty="0"/>
            <a:t> </a:t>
          </a:r>
          <a:r>
            <a:rPr lang="uk-UA" sz="1500" kern="1200" dirty="0" err="1"/>
            <a:t>высокоскоростной</a:t>
          </a:r>
          <a:r>
            <a:rPr lang="uk-UA" sz="1500" kern="1200" dirty="0"/>
            <a:t> </a:t>
          </a:r>
          <a:r>
            <a:rPr lang="uk-UA" sz="1500" kern="1200" dirty="0" err="1"/>
            <a:t>сетью</a:t>
          </a:r>
          <a:r>
            <a:rPr lang="uk-UA" sz="1500" kern="1200" dirty="0"/>
            <a:t> (</a:t>
          </a:r>
          <a:r>
            <a:rPr lang="uk-UA" sz="1500" kern="1200" dirty="0" err="1"/>
            <a:t>интерконнектом</a:t>
          </a:r>
          <a:r>
            <a:rPr lang="uk-UA" sz="1500" kern="1200" dirty="0"/>
            <a:t>) и </a:t>
          </a:r>
          <a:r>
            <a:rPr lang="uk-UA" sz="1500" kern="1200" dirty="0" err="1"/>
            <a:t>объединенных</a:t>
          </a:r>
          <a:r>
            <a:rPr lang="uk-UA" sz="1500" kern="1200" dirty="0"/>
            <a:t> в </a:t>
          </a:r>
          <a:r>
            <a:rPr lang="uk-UA" sz="1500" kern="1200" dirty="0" err="1"/>
            <a:t>логическое</a:t>
          </a:r>
          <a:r>
            <a:rPr lang="uk-UA" sz="1500" kern="1200" dirty="0"/>
            <a:t> </a:t>
          </a:r>
          <a:r>
            <a:rPr lang="uk-UA" sz="1500" kern="1200" dirty="0" err="1"/>
            <a:t>целое</a:t>
          </a:r>
          <a:r>
            <a:rPr lang="uk-UA" sz="1500" kern="1200" dirty="0"/>
            <a:t> </a:t>
          </a:r>
          <a:r>
            <a:rPr lang="uk-UA" sz="1500" kern="1200" dirty="0" err="1"/>
            <a:t>специальным</a:t>
          </a:r>
          <a:r>
            <a:rPr lang="uk-UA" sz="1500" kern="1200" dirty="0"/>
            <a:t> </a:t>
          </a:r>
          <a:r>
            <a:rPr lang="uk-UA" sz="1500" kern="1200" dirty="0" err="1"/>
            <a:t>программным</a:t>
          </a:r>
          <a:r>
            <a:rPr lang="uk-UA" sz="1500" kern="1200" dirty="0"/>
            <a:t> </a:t>
          </a:r>
          <a:r>
            <a:rPr lang="uk-UA" sz="1500" kern="1200" dirty="0" err="1"/>
            <a:t>обеспечением</a:t>
          </a:r>
          <a:endParaRPr lang="uk-UA" sz="1500" kern="1200" dirty="0"/>
        </a:p>
      </dsp:txBody>
      <dsp:txXfrm>
        <a:off x="1791346" y="0"/>
        <a:ext cx="6777605" cy="775562"/>
      </dsp:txXfrm>
    </dsp:sp>
    <dsp:sp modelId="{18E83018-90E9-4114-95EB-023A5B84C202}">
      <dsp:nvSpPr>
        <dsp:cNvPr id="0" name=""/>
        <dsp:cNvSpPr/>
      </dsp:nvSpPr>
      <dsp:spPr>
        <a:xfrm>
          <a:off x="77556" y="77556"/>
          <a:ext cx="1713790" cy="62045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1019640-88C2-4AC1-8C7B-F037698CD5F9}">
      <dsp:nvSpPr>
        <dsp:cNvPr id="0" name=""/>
        <dsp:cNvSpPr/>
      </dsp:nvSpPr>
      <dsp:spPr>
        <a:xfrm>
          <a:off x="0" y="853118"/>
          <a:ext cx="8568952" cy="775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500" kern="1200" dirty="0" err="1"/>
            <a:t>теория</a:t>
          </a:r>
          <a:r>
            <a:rPr lang="uk-UA" sz="1500" kern="1200" dirty="0"/>
            <a:t> </a:t>
          </a:r>
          <a:r>
            <a:rPr lang="uk-UA" sz="1500" kern="1200" dirty="0" err="1"/>
            <a:t>информации</a:t>
          </a:r>
          <a:r>
            <a:rPr lang="uk-UA" sz="1500" kern="1200" dirty="0"/>
            <a:t>, </a:t>
          </a:r>
          <a:r>
            <a:rPr lang="uk-UA" sz="1500" kern="1200" dirty="0" err="1"/>
            <a:t>которая</a:t>
          </a:r>
          <a:r>
            <a:rPr lang="uk-UA" sz="1500" kern="1200" dirty="0"/>
            <a:t> </a:t>
          </a:r>
          <a:r>
            <a:rPr lang="uk-UA" sz="1500" kern="1200" dirty="0" err="1"/>
            <a:t>изучает</a:t>
          </a:r>
          <a:r>
            <a:rPr lang="uk-UA" sz="1500" kern="1200" dirty="0"/>
            <a:t> </a:t>
          </a:r>
          <a:r>
            <a:rPr lang="uk-UA" sz="1500" kern="1200" dirty="0" err="1"/>
            <a:t>процессы</a:t>
          </a:r>
          <a:r>
            <a:rPr lang="uk-UA" sz="1500" kern="1200" dirty="0"/>
            <a:t>, </a:t>
          </a:r>
          <a:r>
            <a:rPr lang="uk-UA" sz="1500" kern="1200" dirty="0" err="1"/>
            <a:t>основанные</a:t>
          </a:r>
          <a:r>
            <a:rPr lang="uk-UA" sz="1500" kern="1200" dirty="0"/>
            <a:t> на передаче, </a:t>
          </a:r>
          <a:r>
            <a:rPr lang="uk-UA" sz="1500" kern="1200" dirty="0" err="1"/>
            <a:t>приеме</a:t>
          </a:r>
          <a:r>
            <a:rPr lang="uk-UA" sz="1500" kern="1200" dirty="0"/>
            <a:t>, </a:t>
          </a:r>
          <a:r>
            <a:rPr lang="uk-UA" sz="1500" kern="1200" dirty="0" err="1"/>
            <a:t>преобразовании</a:t>
          </a:r>
          <a:r>
            <a:rPr lang="uk-UA" sz="1500" kern="1200" dirty="0"/>
            <a:t> и </a:t>
          </a:r>
          <a:r>
            <a:rPr lang="uk-UA" sz="1500" kern="1200" dirty="0" err="1"/>
            <a:t>хранении</a:t>
          </a:r>
          <a:r>
            <a:rPr lang="uk-UA" sz="1500" kern="1200" dirty="0"/>
            <a:t> </a:t>
          </a:r>
          <a:r>
            <a:rPr lang="uk-UA" sz="1500" kern="1200" dirty="0" err="1"/>
            <a:t>информации</a:t>
          </a:r>
          <a:endParaRPr lang="uk-UA" sz="1500" kern="1200" dirty="0"/>
        </a:p>
      </dsp:txBody>
      <dsp:txXfrm>
        <a:off x="1791346" y="853118"/>
        <a:ext cx="6777605" cy="775562"/>
      </dsp:txXfrm>
    </dsp:sp>
    <dsp:sp modelId="{07B06359-6FA2-44E4-BC05-4F5D2DC13935}">
      <dsp:nvSpPr>
        <dsp:cNvPr id="0" name=""/>
        <dsp:cNvSpPr/>
      </dsp:nvSpPr>
      <dsp:spPr>
        <a:xfrm>
          <a:off x="77556" y="930675"/>
          <a:ext cx="1713790" cy="62045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66549C0-B48F-4566-B9AD-AD4094F825CF}">
      <dsp:nvSpPr>
        <dsp:cNvPr id="0" name=""/>
        <dsp:cNvSpPr/>
      </dsp:nvSpPr>
      <dsp:spPr>
        <a:xfrm>
          <a:off x="0" y="1706237"/>
          <a:ext cx="8568952" cy="775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500" kern="1200" dirty="0" err="1"/>
            <a:t>методы</a:t>
          </a:r>
          <a:r>
            <a:rPr lang="uk-UA" sz="1500" kern="1200" dirty="0"/>
            <a:t>, </a:t>
          </a:r>
          <a:r>
            <a:rPr lang="uk-UA" sz="1500" kern="1200" dirty="0" err="1"/>
            <a:t>которые</a:t>
          </a:r>
          <a:r>
            <a:rPr lang="uk-UA" sz="1500" kern="1200" dirty="0"/>
            <a:t> </a:t>
          </a:r>
          <a:r>
            <a:rPr lang="uk-UA" sz="1500" kern="1200" dirty="0" err="1"/>
            <a:t>позволяют</a:t>
          </a:r>
          <a:r>
            <a:rPr lang="uk-UA" sz="1500" kern="1200" dirty="0"/>
            <a:t> </a:t>
          </a:r>
          <a:r>
            <a:rPr lang="uk-UA" sz="1500" kern="1200" dirty="0" err="1"/>
            <a:t>создавать</a:t>
          </a:r>
          <a:r>
            <a:rPr lang="uk-UA" sz="1500" kern="1200" dirty="0"/>
            <a:t> </a:t>
          </a:r>
          <a:r>
            <a:rPr lang="uk-UA" sz="1500" kern="1200" dirty="0" err="1"/>
            <a:t>программы</a:t>
          </a:r>
          <a:r>
            <a:rPr lang="uk-UA" sz="1500" kern="1200" dirty="0"/>
            <a:t> для </a:t>
          </a:r>
          <a:r>
            <a:rPr lang="uk-UA" sz="1500" kern="1200" dirty="0" err="1"/>
            <a:t>решения</a:t>
          </a:r>
          <a:r>
            <a:rPr lang="uk-UA" sz="1500" kern="1200" dirty="0"/>
            <a:t> задач, </a:t>
          </a:r>
          <a:r>
            <a:rPr lang="uk-UA" sz="1500" kern="1200" dirty="0" err="1"/>
            <a:t>требующих</a:t>
          </a:r>
          <a:r>
            <a:rPr lang="uk-UA" sz="1500" kern="1200" dirty="0"/>
            <a:t> </a:t>
          </a:r>
          <a:r>
            <a:rPr lang="uk-UA" sz="1500" kern="1200" dirty="0" err="1"/>
            <a:t>определенных</a:t>
          </a:r>
          <a:r>
            <a:rPr lang="uk-UA" sz="1500" kern="1200" dirty="0"/>
            <a:t> </a:t>
          </a:r>
          <a:r>
            <a:rPr lang="uk-UA" sz="1500" kern="1200" dirty="0" err="1"/>
            <a:t>интеллектуальных</a:t>
          </a:r>
          <a:r>
            <a:rPr lang="uk-UA" sz="1500" kern="1200" dirty="0"/>
            <a:t> </a:t>
          </a:r>
          <a:r>
            <a:rPr lang="uk-UA" sz="1500" kern="1200" dirty="0" err="1"/>
            <a:t>усилий</a:t>
          </a:r>
          <a:r>
            <a:rPr lang="uk-UA" sz="1500" kern="1200" dirty="0"/>
            <a:t> при </a:t>
          </a:r>
          <a:r>
            <a:rPr lang="uk-UA" sz="1500" kern="1200" dirty="0" err="1"/>
            <a:t>использовании</a:t>
          </a:r>
          <a:r>
            <a:rPr lang="uk-UA" sz="1500" kern="1200" dirty="0"/>
            <a:t> </a:t>
          </a:r>
          <a:r>
            <a:rPr lang="uk-UA" sz="1500" kern="1200" dirty="0" err="1"/>
            <a:t>их</a:t>
          </a:r>
          <a:r>
            <a:rPr lang="uk-UA" sz="1500" kern="1200" dirty="0"/>
            <a:t> </a:t>
          </a:r>
          <a:r>
            <a:rPr lang="uk-UA" sz="1500" kern="1200" dirty="0" err="1"/>
            <a:t>человеком</a:t>
          </a:r>
          <a:endParaRPr lang="uk-UA" sz="1500" kern="1200" dirty="0"/>
        </a:p>
      </dsp:txBody>
      <dsp:txXfrm>
        <a:off x="1791346" y="1706237"/>
        <a:ext cx="6777605" cy="775562"/>
      </dsp:txXfrm>
    </dsp:sp>
    <dsp:sp modelId="{3296C42A-9D0A-4C3C-A5F3-71D1450CF237}">
      <dsp:nvSpPr>
        <dsp:cNvPr id="0" name=""/>
        <dsp:cNvSpPr/>
      </dsp:nvSpPr>
      <dsp:spPr>
        <a:xfrm>
          <a:off x="77556" y="1783794"/>
          <a:ext cx="1713790" cy="62045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1706CEC-959E-426C-A73B-4D978D4DE147}">
      <dsp:nvSpPr>
        <dsp:cNvPr id="0" name=""/>
        <dsp:cNvSpPr/>
      </dsp:nvSpPr>
      <dsp:spPr>
        <a:xfrm>
          <a:off x="0" y="2559356"/>
          <a:ext cx="8568952" cy="775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500" kern="1200"/>
            <a:t>методы анимации, машинной графики, средства мультимедиа </a:t>
          </a:r>
          <a:endParaRPr lang="uk-UA" sz="1500" kern="1200" dirty="0"/>
        </a:p>
      </dsp:txBody>
      <dsp:txXfrm>
        <a:off x="1791346" y="2559356"/>
        <a:ext cx="6777605" cy="775562"/>
      </dsp:txXfrm>
    </dsp:sp>
    <dsp:sp modelId="{2A612C1B-44DC-4CBA-9E25-D5306812F3CF}">
      <dsp:nvSpPr>
        <dsp:cNvPr id="0" name=""/>
        <dsp:cNvSpPr/>
      </dsp:nvSpPr>
      <dsp:spPr>
        <a:xfrm>
          <a:off x="77556" y="2636913"/>
          <a:ext cx="1713790" cy="62045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AA7D3C0-47E3-4ECD-9F37-638D84D6E524}">
      <dsp:nvSpPr>
        <dsp:cNvPr id="0" name=""/>
        <dsp:cNvSpPr/>
      </dsp:nvSpPr>
      <dsp:spPr>
        <a:xfrm>
          <a:off x="0" y="3412475"/>
          <a:ext cx="8568952" cy="775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500" kern="1200" dirty="0" err="1"/>
            <a:t>системный</a:t>
          </a:r>
          <a:r>
            <a:rPr lang="uk-UA" sz="1500" kern="1200" dirty="0"/>
            <a:t> </a:t>
          </a:r>
          <a:r>
            <a:rPr lang="uk-UA" sz="1500" kern="1200" dirty="0" err="1"/>
            <a:t>анализ</a:t>
          </a:r>
          <a:r>
            <a:rPr lang="uk-UA" sz="1500" kern="1200" dirty="0"/>
            <a:t>, </a:t>
          </a:r>
          <a:r>
            <a:rPr lang="uk-UA" sz="1500" kern="1200" dirty="0" err="1"/>
            <a:t>состоящий</a:t>
          </a:r>
          <a:r>
            <a:rPr lang="uk-UA" sz="1500" kern="1200" dirty="0"/>
            <a:t> в </a:t>
          </a:r>
          <a:r>
            <a:rPr lang="uk-UA" sz="1500" kern="1200" dirty="0" err="1"/>
            <a:t>изучении</a:t>
          </a:r>
          <a:r>
            <a:rPr lang="uk-UA" sz="1500" kern="1200" dirty="0"/>
            <a:t> </a:t>
          </a:r>
          <a:r>
            <a:rPr lang="uk-UA" sz="1500" kern="1200" dirty="0" err="1"/>
            <a:t>назначения</a:t>
          </a:r>
          <a:r>
            <a:rPr lang="uk-UA" sz="1500" kern="1200" dirty="0"/>
            <a:t> </a:t>
          </a:r>
          <a:r>
            <a:rPr lang="uk-UA" sz="1500" kern="1200" dirty="0" err="1"/>
            <a:t>проектируемой</a:t>
          </a:r>
          <a:r>
            <a:rPr lang="uk-UA" sz="1500" kern="1200" dirty="0"/>
            <a:t> </a:t>
          </a:r>
          <a:r>
            <a:rPr lang="uk-UA" sz="1500" kern="1200" dirty="0" err="1"/>
            <a:t>системы</a:t>
          </a:r>
          <a:r>
            <a:rPr lang="uk-UA" sz="1500" kern="1200" dirty="0"/>
            <a:t> и в </a:t>
          </a:r>
          <a:r>
            <a:rPr lang="uk-UA" sz="1500" kern="1200" dirty="0" err="1"/>
            <a:t>определении</a:t>
          </a:r>
          <a:r>
            <a:rPr lang="uk-UA" sz="1500" kern="1200" dirty="0"/>
            <a:t> </a:t>
          </a:r>
          <a:r>
            <a:rPr lang="uk-UA" sz="1500" kern="1200" dirty="0" err="1"/>
            <a:t>требований</a:t>
          </a:r>
          <a:r>
            <a:rPr lang="uk-UA" sz="1500" kern="1200" dirty="0"/>
            <a:t>, </a:t>
          </a:r>
          <a:r>
            <a:rPr lang="uk-UA" sz="1500" kern="1200" dirty="0" err="1"/>
            <a:t>которым</a:t>
          </a:r>
          <a:r>
            <a:rPr lang="uk-UA" sz="1500" kern="1200" dirty="0"/>
            <a:t> </a:t>
          </a:r>
          <a:r>
            <a:rPr lang="uk-UA" sz="1500" kern="1200" dirty="0" err="1"/>
            <a:t>она</a:t>
          </a:r>
          <a:r>
            <a:rPr lang="uk-UA" sz="1500" kern="1200" dirty="0"/>
            <a:t> </a:t>
          </a:r>
          <a:r>
            <a:rPr lang="uk-UA" sz="1500" kern="1200" dirty="0" err="1"/>
            <a:t>должна</a:t>
          </a:r>
          <a:r>
            <a:rPr lang="uk-UA" sz="1500" kern="1200" dirty="0"/>
            <a:t> </a:t>
          </a:r>
          <a:r>
            <a:rPr lang="uk-UA" sz="1500" kern="1200" dirty="0" err="1"/>
            <a:t>соответствовать</a:t>
          </a:r>
          <a:endParaRPr lang="uk-UA" sz="1500" kern="1200" dirty="0"/>
        </a:p>
      </dsp:txBody>
      <dsp:txXfrm>
        <a:off x="1791346" y="3412475"/>
        <a:ext cx="6777605" cy="775562"/>
      </dsp:txXfrm>
    </dsp:sp>
    <dsp:sp modelId="{F5BA2D3C-8477-4660-945B-53F923364388}">
      <dsp:nvSpPr>
        <dsp:cNvPr id="0" name=""/>
        <dsp:cNvSpPr/>
      </dsp:nvSpPr>
      <dsp:spPr>
        <a:xfrm>
          <a:off x="77556" y="3490032"/>
          <a:ext cx="1713790" cy="62045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7FE4441-38D3-4834-AC59-1AAE1E61E6D9}">
      <dsp:nvSpPr>
        <dsp:cNvPr id="0" name=""/>
        <dsp:cNvSpPr/>
      </dsp:nvSpPr>
      <dsp:spPr>
        <a:xfrm>
          <a:off x="0" y="4265594"/>
          <a:ext cx="8568952" cy="775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500" kern="1200" dirty="0" err="1"/>
            <a:t>телекоммуникационные</a:t>
          </a:r>
          <a:r>
            <a:rPr lang="uk-UA" sz="1500" kern="1200" dirty="0"/>
            <a:t> </a:t>
          </a:r>
          <a:r>
            <a:rPr lang="uk-UA" sz="1500" kern="1200" dirty="0" err="1"/>
            <a:t>средства</a:t>
          </a:r>
          <a:r>
            <a:rPr lang="uk-UA" sz="1500" kern="1200" dirty="0"/>
            <a:t> ,</a:t>
          </a:r>
          <a:r>
            <a:rPr lang="uk-UA" sz="1500" kern="1200" dirty="0" err="1"/>
            <a:t>глобальные</a:t>
          </a:r>
          <a:r>
            <a:rPr lang="uk-UA" sz="1500" kern="1200" dirty="0"/>
            <a:t> сети.</a:t>
          </a:r>
        </a:p>
      </dsp:txBody>
      <dsp:txXfrm>
        <a:off x="1791346" y="4265594"/>
        <a:ext cx="6777605" cy="775562"/>
      </dsp:txXfrm>
    </dsp:sp>
    <dsp:sp modelId="{79E32585-C0BB-4D31-B79F-6249C5DA77BF}">
      <dsp:nvSpPr>
        <dsp:cNvPr id="0" name=""/>
        <dsp:cNvSpPr/>
      </dsp:nvSpPr>
      <dsp:spPr>
        <a:xfrm>
          <a:off x="77556" y="4343151"/>
          <a:ext cx="1713790" cy="62045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E0978D8-4B5E-48C7-82F7-5CCC8E107161}">
      <dsp:nvSpPr>
        <dsp:cNvPr id="0" name=""/>
        <dsp:cNvSpPr/>
      </dsp:nvSpPr>
      <dsp:spPr>
        <a:xfrm>
          <a:off x="0" y="5118713"/>
          <a:ext cx="8568952" cy="775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500" kern="1200"/>
            <a:t>различные приложения, которые используются в производстве, науке, образовании, медицине, торговле, сельском хозяйстве и др.</a:t>
          </a:r>
          <a:endParaRPr lang="uk-UA" sz="1500" kern="1200" dirty="0"/>
        </a:p>
      </dsp:txBody>
      <dsp:txXfrm>
        <a:off x="1791346" y="5118713"/>
        <a:ext cx="6777605" cy="775562"/>
      </dsp:txXfrm>
    </dsp:sp>
    <dsp:sp modelId="{8EE96937-1884-4F0D-82EC-1ED30D7C35FD}">
      <dsp:nvSpPr>
        <dsp:cNvPr id="0" name=""/>
        <dsp:cNvSpPr/>
      </dsp:nvSpPr>
      <dsp:spPr>
        <a:xfrm>
          <a:off x="77556" y="5196270"/>
          <a:ext cx="1713790" cy="62045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image" Target="../media/image90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emf"/><Relationship Id="rId2" Type="http://schemas.openxmlformats.org/officeDocument/2006/relationships/image" Target="../media/image98.emf"/><Relationship Id="rId1" Type="http://schemas.openxmlformats.org/officeDocument/2006/relationships/image" Target="../media/image9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BFAA89-EDEB-46F8-85DD-CBA2E2066DB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637FFA-68CA-4594-93A0-008559238A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980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879985-352B-437A-81E4-958F7F77B78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218495-6179-4C3F-ADCC-FEC1DBBD7A7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b="1" dirty="0"/>
              <a:t>Комментарии</a:t>
            </a:r>
          </a:p>
          <a:p>
            <a:pPr>
              <a:spcBef>
                <a:spcPct val="0"/>
              </a:spcBef>
            </a:pPr>
            <a:r>
              <a:rPr lang="ru-RU" dirty="0"/>
              <a:t>«Лупа» в правом углу слайда позволят перейти на доп. слайд «Ромашка </a:t>
            </a:r>
            <a:r>
              <a:rPr lang="ru-RU" dirty="0" err="1"/>
              <a:t>Блума</a:t>
            </a:r>
            <a:r>
              <a:rPr lang="ru-RU" dirty="0"/>
              <a:t>»</a:t>
            </a:r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DC36025-A6D9-404D-AA7D-D15BB04947D9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7F4F4-DA23-4C80-ABD2-336718867BFB}" type="slidenum">
              <a:rPr lang="ru-RU" smtClean="0"/>
              <a:pPr/>
              <a:t>64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0C6216-B8E1-4323-BB8B-9E154B756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20B23-13B5-40A6-84D7-88D9943D3D47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10CF64-84CE-4102-9B06-69BA993A6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F0807F-BD29-49DC-89F9-1D0FD9A55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24754-6C6B-41BE-B833-2D97ADD236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1287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705829-9296-4CCB-82BD-6EB23B5B7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C6EEF-6E80-432E-A3D5-F3695F29F928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C08C34-39D1-406C-80B8-3806E7F9E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2F8ACD-C97F-4DCA-9745-0AD27E44E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0743D-1AF3-41C9-A023-5A5986CBEF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15573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CA8291-F5C3-426D-9781-C1639942E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C2ADC-BC72-4BF8-B1D4-AD6E0F5DC5F7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01842C-5F10-4874-99BF-AF8D7A655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0E5A9D-480F-4B81-8BF7-F5C8BADEC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2D115-7919-4880-BE87-C583D36161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7387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4819B4-641C-46D9-9C4C-E7A156C99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9CBC4-7622-4ACB-9AB8-5DA8850AAF36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C2B55E-FEB4-4260-87CA-95D8B1864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0B35F5-15F7-499F-962D-019935D86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E96D9-8708-49C3-B915-E2F43C6975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27692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6AEBD4-3156-4A87-A76F-5C343FF18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A32F5-FBC7-4F1C-B907-FFA91C7C1B0E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56B903-6AD8-4E62-9A29-87A030497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3DB528-649E-40B2-9045-616529937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F4ECA-92CE-49CF-8EC8-BCA9FCC863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4750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78D764-E6EB-4663-8D59-0983C8575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8381E-49D8-4F1F-AA1E-3413AC00F311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6DE3A1-9BB4-4951-8C2C-E7B9E565D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D59ED1-A45A-4AA4-99EE-27FB97310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DD747-1283-46B0-BE9D-CBF7046711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87965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FB279899-86E3-4114-B54F-9D7FA9626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40027-A7B9-4078-B607-34F5A6200557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3007F198-A141-49BF-8632-200D4923A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39987686-17C6-4AA7-A54E-9AC71A6F0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6FA08-F516-4EDF-9046-CDCA0E830B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64638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5075AA95-6043-4D4B-A5E5-FA21936AE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751AA-0570-418C-B867-9571CE1141B5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F735D9BE-33DB-4892-B85F-F8EF4D13D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583A74CA-2309-48C9-9CE5-645E782C8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4753E-664E-4C86-9625-0699194F51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2389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951F1068-E11C-47BA-90EE-2B52CBCBE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754D0-1F41-4B74-B549-3C88959EA4F0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5A74E7D8-1542-4B11-804C-6B372653A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9B94ACC1-F256-40FE-B706-B9BC406C8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849DC-4496-4F5E-84B7-F7F95E3CA3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36762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36A4A03A-BD5F-4465-AF08-EF07C59D9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4FF90-D4E5-4F1E-AFA7-9867FE7D9903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BE959D6D-F826-4B4E-9B1A-00213CDDA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593B3E5D-8D21-470E-8480-DD613ACFB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B08C5-A752-49CA-8D3A-5E1EADE60E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70380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24E34E47-E9F1-44DB-92E0-E995B1A4C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9A3D1-D0B0-4068-86BE-DDE018BF3AF2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31C4965B-3204-4E36-A118-AA4F80FF5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013231BB-D514-4338-875E-6D6773322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A011B-688D-41F5-957B-50FE2E639C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909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884269-D966-43F8-9B18-D905C83DA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7CDD6-7F1C-4820-8178-785199E403AD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E10D17-AF00-4FC4-8F9C-D710C21F6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07C26C-93FF-49BF-8E7E-FFC795501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0E0D9-A620-4C63-B1B9-116D268CA6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83458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4DDAF50F-1C7A-43A6-B227-8F06AD0D1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7CF32-C75E-4819-A612-4430B177825B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8AC51251-2090-4A08-8CF3-E0D2C12DF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D540C6BA-B745-4782-B16F-86A7D4B1C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B58D0-CF49-4A11-9FD4-4476DE13A4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9710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705C19-2324-4500-9030-1972754DC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4E905-B299-4429-BABE-846F4B337569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350914-320F-4887-A272-97BAA1E24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AD8105-137E-4D3C-8301-1B3087D02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8ECD4-3296-4DB8-8E16-19C7358ADE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4014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A28A8F-2763-4A88-8550-BD81A212B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BCD7F-E602-4630-811B-8E2CD8CF9A24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9FBF26-9B24-44AC-8B1F-B0791ACC2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4D1DC0-7AB7-4CF2-A455-C51EA9BA4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AA022-F8E9-4A3F-8503-54BB1E2F18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34005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D51555-993B-4C51-8145-7FE924E6D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A6D62E-175F-4A90-BF9B-F9322F05E5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B831B13-0BF9-4615-A20B-51FC3DDDF7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FA47855-E2A9-4715-83C9-5ACC0C2706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CC77FE1-8D9E-49C0-B0C1-E01212255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27E4660-0ADA-48F8-B45B-449B67FF2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E3F409E6-A3EC-46B3-9330-1118CC93897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74582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717B5B-D532-4993-823D-A94276F4B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EEEF77-52EF-4BB3-8736-17D7583C5E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7693025" cy="17859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EC23C92-1EA1-4E1C-83AD-2C0E2F8D82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8200" y="4300538"/>
            <a:ext cx="7693025" cy="178593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514CEDB-A8FE-4237-8287-FDD4BC1840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48630C7-AF1B-45B5-97D7-FD8A6A229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216D96-1B04-40D9-BDC5-9AB988506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5552809A-0665-4E1C-BA2C-8BC2359D0B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3666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6FC063-FF2E-4026-918C-01C2D9294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6E10647-1B2F-473C-A3A6-E36AE1726B69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C47D780-E4EC-4E7E-BF5D-DB85307BB850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1768BE24-CDA8-4C1D-9F45-C18B76F75E3B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>
            <a:extLst>
              <a:ext uri="{FF2B5EF4-FFF2-40B4-BE49-F238E27FC236}">
                <a16:creationId xmlns:a16="http://schemas.microsoft.com/office/drawing/2014/main" id="{AD9A7C0C-5EAB-4EC4-9773-BBEC0310FA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350ABD98-DB45-41C3-AF97-4F5BD7C7D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07B8CC2B-763B-4523-B144-FC456F402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027B795-16C8-4301-AC44-9F27D4415AA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2124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32ED87-3DFE-48C1-8FB7-595205E08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8BBE4-4E8F-4DF7-8DE6-DC4456A56793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97183E-2D78-4777-BED1-136D6B5D0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ED0BC3-73BD-4D82-86D3-7EE63B9C7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FB98E-8B63-4E94-8446-B5A51F7A6B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4847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E7D54EEC-9392-440C-B41E-254C68A15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E1C4F-45B3-4C41-B64B-37226B2B2E0F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BC38AC95-98FA-4E5E-8935-553333C43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F383A67B-016C-4071-8644-6FC55CA78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96F99-A20E-46D0-8926-1071E15693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6546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1C524BDE-E22D-410A-A3FA-ACFA51395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4A210-D7E8-4199-92E1-E429AEC5BA38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8A76BB7D-2935-486B-9E76-995D5E515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7B0F3B36-8FD3-4014-9FC9-ED6469C05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BC7B6-E9B3-4FD9-85A6-FB61189B43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6757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5093286D-4FA8-4764-9E48-5230A6BF9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372AF-B3D3-4DAB-ADD2-1C842D9379BE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4B733420-4D84-44FC-B0DA-39731E1EA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6F6BA6CB-65BA-4AD8-B366-12E4B0D51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D020C-7D6D-413A-B8B9-4D4AE83F53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2151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FF46C7A6-088F-41DD-AF4C-4666CA2F0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41553-7128-4EA9-BF49-164CAA7BFE18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3E8A4BBF-DBC9-43B6-9873-83A636272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FFE4A148-35FC-404F-9223-6F6C0BA4A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2820F-BB69-487A-8C4C-94E51FC334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1723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D728D2E2-D050-408F-8FCA-6FFDE8D22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1A5FF-9C7C-4E7E-853A-116FDC6E1EFD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CC554CD7-3028-4342-8CAE-2A39C8440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B510EEF7-C675-4386-AC00-41C7283AF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5290A-8C1E-468C-95CC-5B9A044201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4582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417B0482-6BD2-4E49-8F55-917EFB96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FD9A8-25CA-471A-9F7C-6DB8545A9879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313AEBB3-C6AA-46CB-8FC9-020D88B05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701CE457-D208-41F5-8D64-723B6FA80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B41D5-7BE2-4004-957A-C4AD0519B3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74010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016B4A7F-C8D7-48FE-9F36-B263CE8D67C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B5AE94EB-CDF8-4DC9-9484-A0EE689C77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/>
              <a:t>Образец текста</a:t>
            </a:r>
          </a:p>
          <a:p>
            <a:pPr lvl="1"/>
            <a:r>
              <a:rPr lang="ru-RU" altLang="uk-UA"/>
              <a:t>Второй уровень</a:t>
            </a:r>
          </a:p>
          <a:p>
            <a:pPr lvl="2"/>
            <a:r>
              <a:rPr lang="ru-RU" altLang="uk-UA"/>
              <a:t>Третий уровень</a:t>
            </a:r>
          </a:p>
          <a:p>
            <a:pPr lvl="3"/>
            <a:r>
              <a:rPr lang="ru-RU" altLang="uk-UA"/>
              <a:t>Четвертый уровень</a:t>
            </a:r>
          </a:p>
          <a:p>
            <a:pPr lvl="4"/>
            <a:r>
              <a:rPr lang="ru-RU" altLang="uk-UA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9014EB-5D09-4CC6-8CCA-B6E407FF70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5CC6F8-457E-4CEF-B4F4-AB3B91CD392E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E6D226-DDC0-4429-9258-0CC61540A4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ECB678-1E89-4513-8716-EC3A0E3061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B37FCDA-BCD4-46BC-B4D9-1569B682A7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1031" name="Рисунок 6" descr="1.jpg">
            <a:extLst>
              <a:ext uri="{FF2B5EF4-FFF2-40B4-BE49-F238E27FC236}">
                <a16:creationId xmlns:a16="http://schemas.microsoft.com/office/drawing/2014/main" id="{3E30899D-BA02-454C-89C5-E825FB685F5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>
            <a:extLst>
              <a:ext uri="{FF2B5EF4-FFF2-40B4-BE49-F238E27FC236}">
                <a16:creationId xmlns:a16="http://schemas.microsoft.com/office/drawing/2014/main" id="{2E33528E-B01F-4A8F-A0C0-B24ED83EE3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/>
              <a:t>Образец заголовка</a:t>
            </a:r>
          </a:p>
        </p:txBody>
      </p:sp>
      <p:sp>
        <p:nvSpPr>
          <p:cNvPr id="2051" name="Текст 2">
            <a:extLst>
              <a:ext uri="{FF2B5EF4-FFF2-40B4-BE49-F238E27FC236}">
                <a16:creationId xmlns:a16="http://schemas.microsoft.com/office/drawing/2014/main" id="{E295FE02-3E30-40BC-8011-B27AD9DA7C9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/>
              <a:t>Образец текста</a:t>
            </a:r>
          </a:p>
          <a:p>
            <a:pPr lvl="1"/>
            <a:r>
              <a:rPr lang="ru-RU" altLang="uk-UA"/>
              <a:t>Второй уровень</a:t>
            </a:r>
          </a:p>
          <a:p>
            <a:pPr lvl="2"/>
            <a:r>
              <a:rPr lang="ru-RU" altLang="uk-UA"/>
              <a:t>Третий уровень</a:t>
            </a:r>
          </a:p>
          <a:p>
            <a:pPr lvl="3"/>
            <a:r>
              <a:rPr lang="ru-RU" altLang="uk-UA"/>
              <a:t>Четвертый уровень</a:t>
            </a:r>
          </a:p>
          <a:p>
            <a:pPr lvl="4"/>
            <a:r>
              <a:rPr lang="ru-RU" altLang="uk-UA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0CC926-6813-4D74-9C6D-E0643B03BB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C6336C8-3221-4A29-A699-123CF8A4B682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47C933-A255-4338-83F6-C8CAE567E4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B4F046-CE8F-4AE7-800C-1687619915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2C51168-19E5-41E4-B09B-C3D34190BB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2055" name="Рисунок 6" descr="2.jpg">
            <a:extLst>
              <a:ext uri="{FF2B5EF4-FFF2-40B4-BE49-F238E27FC236}">
                <a16:creationId xmlns:a16="http://schemas.microsoft.com/office/drawing/2014/main" id="{42D49DCF-B9C0-4E0A-A7DD-2F68895722CB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6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5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15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15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3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4.pn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85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3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1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90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e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8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97.emf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5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3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3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3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3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3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3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3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3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3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3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3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3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3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3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3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3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3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3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3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0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53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5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5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5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5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5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5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5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>
            <a:extLst>
              <a:ext uri="{FF2B5EF4-FFF2-40B4-BE49-F238E27FC236}">
                <a16:creationId xmlns:a16="http://schemas.microsoft.com/office/drawing/2014/main" id="{E4060D04-01FD-494B-BAC0-EE230A98A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333375"/>
            <a:ext cx="8497888" cy="612775"/>
          </a:xfrm>
        </p:spPr>
        <p:txBody>
          <a:bodyPr/>
          <a:lstStyle/>
          <a:p>
            <a:pPr eaLnBrk="1" hangingPunct="1"/>
            <a:r>
              <a:rPr lang="ru-RU" altLang="uk-UA" sz="2000">
                <a:latin typeface="Arial" panose="020B0604020202020204" pitchFamily="34" charset="0"/>
              </a:rPr>
              <a:t>ФГБПОУ СПб МТК ФМБА России</a:t>
            </a:r>
            <a:endParaRPr lang="ru-RU" altLang="uk-UA" sz="1800"/>
          </a:p>
        </p:txBody>
      </p:sp>
      <p:sp>
        <p:nvSpPr>
          <p:cNvPr id="3075" name="Подзаголовок 2">
            <a:extLst>
              <a:ext uri="{FF2B5EF4-FFF2-40B4-BE49-F238E27FC236}">
                <a16:creationId xmlns:a16="http://schemas.microsoft.com/office/drawing/2014/main" id="{8250E757-5F81-4876-A73F-EE0B7C65ED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67744" y="5301208"/>
            <a:ext cx="6400800" cy="864096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</a:pPr>
            <a:r>
              <a:rPr lang="ru-RU" altLang="uk-UA" sz="1800" dirty="0">
                <a:solidFill>
                  <a:srgbClr val="0070C0"/>
                </a:solidFill>
                <a:latin typeface="Arial" panose="020B0604020202020204" pitchFamily="34" charset="0"/>
              </a:rPr>
              <a:t>Преподаватель:</a:t>
            </a:r>
          </a:p>
          <a:p>
            <a:pPr algn="r" eaLnBrk="1" hangingPunct="1">
              <a:lnSpc>
                <a:spcPct val="80000"/>
              </a:lnSpc>
            </a:pPr>
            <a:r>
              <a:rPr lang="ru-RU" altLang="uk-UA" sz="1800" b="1" dirty="0">
                <a:solidFill>
                  <a:srgbClr val="0070C0"/>
                </a:solidFill>
                <a:latin typeface="Arial" panose="020B0604020202020204" pitchFamily="34" charset="0"/>
              </a:rPr>
              <a:t>Красненкова Мария Ивановна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81EF70A1-29EC-48CE-8B6E-2BA0AECAC302}"/>
              </a:ext>
            </a:extLst>
          </p:cNvPr>
          <p:cNvSpPr txBox="1">
            <a:spLocks/>
          </p:cNvSpPr>
          <p:nvPr/>
        </p:nvSpPr>
        <p:spPr>
          <a:xfrm>
            <a:off x="1547664" y="1412875"/>
            <a:ext cx="7596336" cy="61277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uk-UA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ОСНОВЫ ИНФОРМАТИКИ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8"/>
          <p:cNvSpPr/>
          <p:nvPr/>
        </p:nvSpPr>
        <p:spPr>
          <a:xfrm>
            <a:off x="520890" y="1187421"/>
            <a:ext cx="8458200" cy="5286375"/>
          </a:xfrm>
          <a:prstGeom prst="swooshArrow">
            <a:avLst>
              <a:gd name="adj1" fmla="val 25000"/>
              <a:gd name="adj2" fmla="val 25000"/>
            </a:avLst>
          </a:pr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Овал 19"/>
          <p:cNvSpPr/>
          <p:nvPr/>
        </p:nvSpPr>
        <p:spPr>
          <a:xfrm>
            <a:off x="1346111" y="5121772"/>
            <a:ext cx="194538" cy="19453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sp>
      <p:sp>
        <p:nvSpPr>
          <p:cNvPr id="21" name="Овал 20"/>
          <p:cNvSpPr/>
          <p:nvPr/>
        </p:nvSpPr>
        <p:spPr>
          <a:xfrm>
            <a:off x="2720270" y="3893734"/>
            <a:ext cx="338328" cy="33832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sp>
      <p:sp>
        <p:nvSpPr>
          <p:cNvPr id="22" name="Овал 21"/>
          <p:cNvSpPr/>
          <p:nvPr/>
        </p:nvSpPr>
        <p:spPr>
          <a:xfrm>
            <a:off x="4474692" y="2990426"/>
            <a:ext cx="448284" cy="44828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sp>
      <p:sp>
        <p:nvSpPr>
          <p:cNvPr id="24" name="Овал 23"/>
          <p:cNvSpPr/>
          <p:nvPr/>
        </p:nvSpPr>
        <p:spPr>
          <a:xfrm>
            <a:off x="6390189" y="2387552"/>
            <a:ext cx="600532" cy="60053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sp>
      <p:sp>
        <p:nvSpPr>
          <p:cNvPr id="25" name="Прямоугольник 24"/>
          <p:cNvSpPr/>
          <p:nvPr/>
        </p:nvSpPr>
        <p:spPr>
          <a:xfrm>
            <a:off x="1475779" y="5215638"/>
            <a:ext cx="1446352" cy="41517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3082" tIns="0" rIns="0" bIns="0" numCol="1" spcCol="1270" anchor="t" anchorCtr="0">
            <a:noAutofit/>
          </a:bodyPr>
          <a:lstStyle/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kern="1200" dirty="0">
                <a:latin typeface="Arial" panose="020B0604020202020204" pitchFamily="34" charset="0"/>
                <a:cs typeface="Arial" panose="020B0604020202020204" pitchFamily="34" charset="0"/>
              </a:rPr>
              <a:t>Старт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953262" y="4057922"/>
            <a:ext cx="1776222" cy="70879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9273" tIns="0" rIns="0" bIns="0" numCol="1" spcCol="1270" anchor="t" anchorCtr="0">
            <a:noAutofit/>
          </a:bodyPr>
          <a:lstStyle/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kern="1200" dirty="0">
                <a:latin typeface="Arial" panose="020B0604020202020204" pitchFamily="34" charset="0"/>
                <a:cs typeface="Arial" panose="020B0604020202020204" pitchFamily="34" charset="0"/>
              </a:rPr>
              <a:t>Поиск информации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727549" y="3206817"/>
            <a:ext cx="1776222" cy="102027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37537" tIns="0" rIns="0" bIns="0" numCol="1" spcCol="1270" anchor="t" anchorCtr="0">
            <a:noAutofit/>
          </a:bodyPr>
          <a:lstStyle/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kern="1200" dirty="0">
                <a:latin typeface="Arial" panose="020B0604020202020204" pitchFamily="34" charset="0"/>
                <a:cs typeface="Arial" panose="020B0604020202020204" pitchFamily="34" charset="0"/>
              </a:rPr>
              <a:t>Осмысление полученной информации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715350" y="2683465"/>
            <a:ext cx="1776222" cy="74749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18210" tIns="0" rIns="0" bIns="0" numCol="1" spcCol="1270" anchor="t" anchorCtr="0">
            <a:noAutofit/>
          </a:bodyPr>
          <a:lstStyle/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b="1" kern="1200" dirty="0">
                <a:latin typeface="Arial" panose="020B0604020202020204" pitchFamily="34" charset="0"/>
                <a:cs typeface="Arial" panose="020B0604020202020204" pitchFamily="34" charset="0"/>
              </a:rPr>
              <a:t>Рефлексия</a:t>
            </a:r>
          </a:p>
        </p:txBody>
      </p:sp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9668"/>
          </a:xfrm>
        </p:spPr>
        <p:txBody>
          <a:bodyPr/>
          <a:lstStyle/>
          <a:p>
            <a:r>
              <a:rPr lang="ru-RU" sz="4000" dirty="0">
                <a:solidFill>
                  <a:schemeClr val="hlink"/>
                </a:solidFill>
                <a:latin typeface="Arial" panose="020B0604020202020204" pitchFamily="34" charset="0"/>
              </a:rPr>
              <a:t>Этапы работы с информацией</a:t>
            </a:r>
          </a:p>
        </p:txBody>
      </p:sp>
      <p:sp>
        <p:nvSpPr>
          <p:cNvPr id="6" name="Овал 5"/>
          <p:cNvSpPr/>
          <p:nvPr/>
        </p:nvSpPr>
        <p:spPr>
          <a:xfrm>
            <a:off x="1348130" y="5123791"/>
            <a:ext cx="190500" cy="19050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720366" y="3893829"/>
            <a:ext cx="338137" cy="338138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474203" y="2989143"/>
            <a:ext cx="449262" cy="450850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389624" y="2387781"/>
            <a:ext cx="601663" cy="600075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тарт"/>
          <p:cNvSpPr txBox="1"/>
          <p:nvPr/>
        </p:nvSpPr>
        <p:spPr>
          <a:xfrm>
            <a:off x="611188" y="1069975"/>
            <a:ext cx="4824412" cy="768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Постановка цели и осознание информационной потребности</a:t>
            </a:r>
          </a:p>
        </p:txBody>
      </p:sp>
      <p:sp>
        <p:nvSpPr>
          <p:cNvPr id="12" name="Поиск"/>
          <p:cNvSpPr txBox="1"/>
          <p:nvPr/>
        </p:nvSpPr>
        <p:spPr>
          <a:xfrm>
            <a:off x="615950" y="1087438"/>
            <a:ext cx="4824413" cy="1108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Поиск источников информации и их проверка на актуальность, достоверность, полезность и т. д. </a:t>
            </a:r>
          </a:p>
        </p:txBody>
      </p:sp>
      <p:sp>
        <p:nvSpPr>
          <p:cNvPr id="13" name="Осмысление"/>
          <p:cNvSpPr txBox="1"/>
          <p:nvPr/>
        </p:nvSpPr>
        <p:spPr>
          <a:xfrm>
            <a:off x="611188" y="1073150"/>
            <a:ext cx="4968875" cy="1784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Создание собственного смысла: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восприятие информации, структурирование информации,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формирование гипотезы, обобщение, выводы</a:t>
            </a:r>
          </a:p>
        </p:txBody>
      </p:sp>
      <p:sp>
        <p:nvSpPr>
          <p:cNvPr id="14" name="Рефлексия"/>
          <p:cNvSpPr txBox="1"/>
          <p:nvPr/>
        </p:nvSpPr>
        <p:spPr>
          <a:xfrm>
            <a:off x="641350" y="1076325"/>
            <a:ext cx="4826000" cy="1447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Оценка эффективности проделанной работы и осознание  влияния этой информации на личные взгляды и поведение</a:t>
            </a:r>
          </a:p>
        </p:txBody>
      </p:sp>
      <p:sp>
        <p:nvSpPr>
          <p:cNvPr id="11" name="Вопрос1"/>
          <p:cNvSpPr txBox="1"/>
          <p:nvPr/>
        </p:nvSpPr>
        <p:spPr>
          <a:xfrm>
            <a:off x="1475779" y="5445125"/>
            <a:ext cx="4824413" cy="369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чего мне нужна информация?</a:t>
            </a:r>
          </a:p>
        </p:txBody>
      </p:sp>
      <p:sp>
        <p:nvSpPr>
          <p:cNvPr id="15" name="Вопрос2"/>
          <p:cNvSpPr txBox="1"/>
          <p:nvPr/>
        </p:nvSpPr>
        <p:spPr>
          <a:xfrm>
            <a:off x="3059955" y="4508500"/>
            <a:ext cx="4824413" cy="369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Где взять? Достоверна ли? </a:t>
            </a:r>
          </a:p>
        </p:txBody>
      </p:sp>
      <p:sp>
        <p:nvSpPr>
          <p:cNvPr id="16" name="Вопрос3"/>
          <p:cNvSpPr txBox="1"/>
          <p:nvPr/>
        </p:nvSpPr>
        <p:spPr>
          <a:xfrm>
            <a:off x="4895850" y="3933825"/>
            <a:ext cx="4284662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Почему? Что будет, если…?</a:t>
            </a:r>
          </a:p>
        </p:txBody>
      </p:sp>
      <p:sp>
        <p:nvSpPr>
          <p:cNvPr id="17" name="Вопрос4"/>
          <p:cNvSpPr txBox="1"/>
          <p:nvPr/>
        </p:nvSpPr>
        <p:spPr>
          <a:xfrm>
            <a:off x="6948264" y="2924175"/>
            <a:ext cx="2411412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изменилось </a:t>
            </a:r>
            <a:br>
              <a:rPr lang="ru-RU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меня?</a:t>
            </a:r>
          </a:p>
        </p:txBody>
      </p:sp>
      <p:pic>
        <p:nvPicPr>
          <p:cNvPr id="4098" name="Picture 2" descr="C:\Documents and Settings\Администратор.HOME-FDD52612A3\Рабочий стол\Ирина_Раб стол\10-1 Картинки\ромашка1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50" y="5715000"/>
            <a:ext cx="5715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23" name="Picture 2" descr="C:\Documents and Settings\Администратор.HOME-FDD52612A3\Рабочий стол\Ирина_Раб стол\10-1 Картинки\кнопка2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20025" y="5821363"/>
            <a:ext cx="8286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1" grpId="0"/>
      <p:bldP spid="15" grpId="0"/>
      <p:bldP spid="16" grpId="0"/>
      <p:bldP spid="17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i="1" dirty="0">
                <a:solidFill>
                  <a:schemeClr val="hlink"/>
                </a:solidFill>
              </a:rPr>
              <a:t>MS Excel</a:t>
            </a:r>
            <a:endParaRPr lang="ru-RU" sz="3600" b="1" i="1" dirty="0">
              <a:solidFill>
                <a:schemeClr val="hlink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391AD3B-1FEB-40C0-95DD-05FE6C7752C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EC223117-A7E9-4126-867B-832B8EF07E9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E3E9B0AE-8652-4681-ACC9-A013D70CC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663" y="1241376"/>
            <a:ext cx="7391321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0148581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>
                <a:solidFill>
                  <a:schemeClr val="hlink"/>
                </a:solidFill>
              </a:rPr>
              <a:t>Арифметические формулы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923C56A9-C4AA-42E2-B821-B4C93D82D07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11560" y="1988840"/>
            <a:ext cx="3770313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2000" b="1"/>
              <a:t>Арифметические формулы аналогичны математическим соотношениям. В них используются арифметические операции (сложение «+», вычитание «-», умножение «*», деление «</a:t>
            </a:r>
            <a:r>
              <a:rPr lang="en-US" altLang="ru-RU" sz="2000" b="1"/>
              <a:t>/</a:t>
            </a:r>
            <a:r>
              <a:rPr lang="ru-RU" altLang="ru-RU" sz="2000" b="1"/>
              <a:t>», возведение в степень «</a:t>
            </a:r>
            <a:r>
              <a:rPr lang="en-US" altLang="ru-RU" sz="2000" b="1"/>
              <a:t>^</a:t>
            </a:r>
            <a:r>
              <a:rPr lang="ru-RU" altLang="ru-RU" sz="2000" b="1"/>
              <a:t>».</a:t>
            </a:r>
          </a:p>
          <a:p>
            <a:pPr>
              <a:lnSpc>
                <a:spcPct val="90000"/>
              </a:lnSpc>
            </a:pPr>
            <a:r>
              <a:rPr lang="ru-RU" altLang="ru-RU" sz="2000" b="1"/>
              <a:t>При вычислении по формулам соблюдается принятый в математике порядок выполнения арифметических операций</a:t>
            </a:r>
            <a:r>
              <a:rPr lang="ru-RU" altLang="ru-RU" sz="1800" b="1"/>
              <a:t>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2F43BE-4AD4-4291-817B-C841CDA82AD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98356" y="2708920"/>
            <a:ext cx="362902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8801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>
                <a:solidFill>
                  <a:schemeClr val="hlink"/>
                </a:solidFill>
              </a:rPr>
              <a:t>Пример вычисления по арифметическим формулам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C8E0FC6F-2A38-446E-B79A-61ADBF3888E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55576" y="1916832"/>
            <a:ext cx="4002088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2000"/>
              <a:t>Пусть в С3 введена формула =А1+7*В2, а в ячейках А1 и В2 введены числовые значения 3 и 5 соответственно.</a:t>
            </a:r>
          </a:p>
          <a:p>
            <a:pPr>
              <a:lnSpc>
                <a:spcPct val="90000"/>
              </a:lnSpc>
            </a:pPr>
            <a:r>
              <a:rPr lang="ru-RU" altLang="ru-RU" sz="2000"/>
              <a:t>Тогда при вычислении по заданной формуле сначала будет выполнена операция умножения числа 7 на содержимое ячейки В2 (число 5) и к произведению (35) будет прибавлено содержимое ячейки А1 (число 3).</a:t>
            </a:r>
          </a:p>
          <a:p>
            <a:pPr>
              <a:lnSpc>
                <a:spcPct val="90000"/>
              </a:lnSpc>
            </a:pPr>
            <a:r>
              <a:rPr lang="ru-RU" altLang="ru-RU" sz="2000"/>
              <a:t>Полученный результат, равный 38, появится в ячейке С3, куда была введена эта формула.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8608B79-5748-406D-A9DF-E3AD3226AF1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57664" y="2528019"/>
            <a:ext cx="37814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6000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>
            <a:extLst>
              <a:ext uri="{FF2B5EF4-FFF2-40B4-BE49-F238E27FC236}">
                <a16:creationId xmlns:a16="http://schemas.microsoft.com/office/drawing/2014/main" id="{DB7F86B4-4441-4904-94F4-E16AD341C0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73113" y="892175"/>
            <a:ext cx="7913687" cy="1012825"/>
          </a:xfrm>
        </p:spPr>
        <p:txBody>
          <a:bodyPr/>
          <a:lstStyle/>
          <a:p>
            <a:r>
              <a:rPr lang="ru-RU" altLang="ru-RU" sz="3200" b="1" i="1" dirty="0">
                <a:solidFill>
                  <a:schemeClr val="hlink"/>
                </a:solidFill>
              </a:rPr>
              <a:t>Какой вид будет иметь в ячейке С2 формула для нахождения расстояния?</a:t>
            </a:r>
          </a:p>
        </p:txBody>
      </p:sp>
      <p:pic>
        <p:nvPicPr>
          <p:cNvPr id="32771" name="Picture 3">
            <a:extLst>
              <a:ext uri="{FF2B5EF4-FFF2-40B4-BE49-F238E27FC236}">
                <a16:creationId xmlns:a16="http://schemas.microsoft.com/office/drawing/2014/main" id="{F3DE8CD1-5FDA-4015-8E9C-A7E6E690F18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2133600"/>
            <a:ext cx="5834063" cy="24749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72" name="Rectangle 4">
            <a:extLst>
              <a:ext uri="{FF2B5EF4-FFF2-40B4-BE49-F238E27FC236}">
                <a16:creationId xmlns:a16="http://schemas.microsoft.com/office/drawing/2014/main" id="{58CC6D54-2A99-4E0F-8285-867DB23CC405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6232525" y="2919413"/>
            <a:ext cx="2298700" cy="2665412"/>
          </a:xfrm>
        </p:spPr>
        <p:txBody>
          <a:bodyPr/>
          <a:lstStyle/>
          <a:p>
            <a:pPr marL="533400" indent="-533400">
              <a:buFontTx/>
              <a:buAutoNum type="arabicPeriod"/>
            </a:pPr>
            <a:r>
              <a:rPr lang="en-US" altLang="ru-RU" b="1">
                <a:solidFill>
                  <a:schemeClr val="accent2"/>
                </a:solidFill>
                <a:latin typeface="Times New Roman" panose="02020603050405020304" pitchFamily="18" charset="0"/>
              </a:rPr>
              <a:t>=V*T</a:t>
            </a:r>
          </a:p>
          <a:p>
            <a:pPr marL="533400" indent="-533400">
              <a:buFontTx/>
              <a:buAutoNum type="arabicPeriod"/>
            </a:pPr>
            <a:r>
              <a:rPr lang="en-US" altLang="ru-RU" b="1">
                <a:solidFill>
                  <a:schemeClr val="accent2"/>
                </a:solidFill>
                <a:latin typeface="Times New Roman" panose="02020603050405020304" pitchFamily="18" charset="0"/>
              </a:rPr>
              <a:t>=A2*B2</a:t>
            </a:r>
          </a:p>
          <a:p>
            <a:pPr marL="533400" indent="-533400">
              <a:buFontTx/>
              <a:buAutoNum type="arabicPeriod"/>
            </a:pPr>
            <a:r>
              <a:rPr lang="en-US" altLang="ru-RU" b="1">
                <a:solidFill>
                  <a:schemeClr val="accent2"/>
                </a:solidFill>
                <a:latin typeface="Times New Roman" panose="02020603050405020304" pitchFamily="18" charset="0"/>
              </a:rPr>
              <a:t>=60*3</a:t>
            </a:r>
          </a:p>
          <a:p>
            <a:pPr marL="533400" indent="-533400">
              <a:buFontTx/>
              <a:buAutoNum type="arabicPeriod"/>
            </a:pPr>
            <a:r>
              <a:rPr lang="en-US" altLang="ru-RU" b="1">
                <a:solidFill>
                  <a:schemeClr val="accent2"/>
                </a:solidFill>
                <a:latin typeface="Times New Roman" panose="02020603050405020304" pitchFamily="18" charset="0"/>
              </a:rPr>
              <a:t> A2*B2</a:t>
            </a:r>
            <a:endParaRPr lang="ru-RU" altLang="ru-RU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3" name="Text Box 5">
            <a:extLst>
              <a:ext uri="{FF2B5EF4-FFF2-40B4-BE49-F238E27FC236}">
                <a16:creationId xmlns:a16="http://schemas.microsoft.com/office/drawing/2014/main" id="{5B8C81DF-F5DD-4EF7-9AAA-3223984452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3938" y="3644900"/>
            <a:ext cx="1439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400" b="1">
                <a:solidFill>
                  <a:schemeClr val="accent2"/>
                </a:solidFill>
                <a:cs typeface="Arial" panose="020B0604020202020204" pitchFamily="34" charset="0"/>
              </a:rPr>
              <a:t>=A2*B2</a:t>
            </a:r>
            <a:endParaRPr lang="ru-RU" altLang="ru-RU" sz="2400" b="1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3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>
            <a:extLst>
              <a:ext uri="{FF2B5EF4-FFF2-40B4-BE49-F238E27FC236}">
                <a16:creationId xmlns:a16="http://schemas.microsoft.com/office/drawing/2014/main" id="{1A761D5F-E625-4644-B7E8-0D1F4F9666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1017750"/>
            <a:ext cx="7924800" cy="1143000"/>
          </a:xfrm>
        </p:spPr>
        <p:txBody>
          <a:bodyPr/>
          <a:lstStyle/>
          <a:p>
            <a:r>
              <a:rPr lang="ru-RU" altLang="ru-RU" i="1" dirty="0">
                <a:solidFill>
                  <a:srgbClr val="FF0000"/>
                </a:solidFill>
                <a:latin typeface="Courier New" panose="02070309020205020404" pitchFamily="49" charset="0"/>
              </a:rPr>
              <a:t>Относительная ссылка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AA0EA115-767B-4367-B67E-F87055438573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235743" y="6020594"/>
            <a:ext cx="8964613" cy="1008062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2400" dirty="0">
                <a:solidFill>
                  <a:schemeClr val="accent2"/>
                </a:solidFill>
              </a:rPr>
              <a:t>-</a:t>
            </a:r>
            <a:r>
              <a:rPr lang="ru-RU" altLang="ru-RU" sz="2400" dirty="0"/>
              <a:t> </a:t>
            </a:r>
            <a:r>
              <a:rPr lang="ru-RU" altLang="ru-RU" sz="2400" b="1" i="1" dirty="0">
                <a:solidFill>
                  <a:schemeClr val="accent2"/>
                </a:solidFill>
                <a:latin typeface="Courier New" panose="02070309020205020404" pitchFamily="49" charset="0"/>
              </a:rPr>
              <a:t>адрес ячейки, </a:t>
            </a:r>
            <a:r>
              <a:rPr lang="ru-RU" altLang="ru-RU" sz="2400" b="1" i="1" dirty="0">
                <a:solidFill>
                  <a:srgbClr val="FF0000"/>
                </a:solidFill>
                <a:latin typeface="Courier New" panose="02070309020205020404" pitchFamily="49" charset="0"/>
              </a:rPr>
              <a:t>автоматически изменяющийся</a:t>
            </a:r>
            <a:r>
              <a:rPr lang="ru-RU" altLang="ru-RU" sz="2400" b="1" i="1" dirty="0">
                <a:solidFill>
                  <a:schemeClr val="accent2"/>
                </a:solidFill>
                <a:latin typeface="Courier New" panose="02070309020205020404" pitchFamily="49" charset="0"/>
              </a:rPr>
              <a:t> при копировании формулы</a:t>
            </a:r>
          </a:p>
        </p:txBody>
      </p:sp>
      <p:pic>
        <p:nvPicPr>
          <p:cNvPr id="36868" name="Picture 4">
            <a:extLst>
              <a:ext uri="{FF2B5EF4-FFF2-40B4-BE49-F238E27FC236}">
                <a16:creationId xmlns:a16="http://schemas.microsoft.com/office/drawing/2014/main" id="{01BA7212-F43F-4D71-8FD0-EB9B744EC8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7" t="14188" r="49583" b="47688"/>
          <a:stretch>
            <a:fillRect/>
          </a:stretch>
        </p:blipFill>
        <p:spPr bwMode="auto">
          <a:xfrm>
            <a:off x="755650" y="2001946"/>
            <a:ext cx="7056438" cy="401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AutoShape 5">
            <a:extLst>
              <a:ext uri="{FF2B5EF4-FFF2-40B4-BE49-F238E27FC236}">
                <a16:creationId xmlns:a16="http://schemas.microsoft.com/office/drawing/2014/main" id="{D80A10FB-D3CF-4BCF-9D17-B30483E25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9975" y="2420938"/>
            <a:ext cx="144463" cy="1728787"/>
          </a:xfrm>
          <a:prstGeom prst="downArrow">
            <a:avLst>
              <a:gd name="adj1" fmla="val 50000"/>
              <a:gd name="adj2" fmla="val 29917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6870" name="Picture 6">
            <a:extLst>
              <a:ext uri="{FF2B5EF4-FFF2-40B4-BE49-F238E27FC236}">
                <a16:creationId xmlns:a16="http://schemas.microsoft.com/office/drawing/2014/main" id="{DFFA7A09-C71C-4F73-8D02-CAFD78F996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133600"/>
            <a:ext cx="1011237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7">
            <a:extLst>
              <a:ext uri="{FF2B5EF4-FFF2-40B4-BE49-F238E27FC236}">
                <a16:creationId xmlns:a16="http://schemas.microsoft.com/office/drawing/2014/main" id="{F260397B-5805-47B3-8A3A-C820BFA84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205038"/>
            <a:ext cx="48958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2" name="AutoShape 8">
            <a:extLst>
              <a:ext uri="{FF2B5EF4-FFF2-40B4-BE49-F238E27FC236}">
                <a16:creationId xmlns:a16="http://schemas.microsoft.com/office/drawing/2014/main" id="{273F3E5A-28BE-42D6-8EDB-2ADD349BC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9113" y="2420938"/>
            <a:ext cx="1800225" cy="144462"/>
          </a:xfrm>
          <a:prstGeom prst="rightArrow">
            <a:avLst>
              <a:gd name="adj1" fmla="val 50000"/>
              <a:gd name="adj2" fmla="val 31154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CCCF64F-EF55-48A7-8DD0-53973F742562}"/>
              </a:ext>
            </a:extLst>
          </p:cNvPr>
          <p:cNvSpPr/>
          <p:nvPr/>
        </p:nvSpPr>
        <p:spPr>
          <a:xfrm>
            <a:off x="539552" y="10209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Относительные, абсолютные и смешанные ссылки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>
            <a:extLst>
              <a:ext uri="{FF2B5EF4-FFF2-40B4-BE49-F238E27FC236}">
                <a16:creationId xmlns:a16="http://schemas.microsoft.com/office/drawing/2014/main" id="{4A142343-D6EE-4417-B772-CD0F0F62B9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 i="1" dirty="0">
                <a:solidFill>
                  <a:schemeClr val="hlink"/>
                </a:solidFill>
              </a:rPr>
              <a:t>Относительные ссылки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75D32D0B-1B68-4F13-897C-8241F4B718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88140" y="1417638"/>
            <a:ext cx="8229600" cy="4525963"/>
          </a:xfrm>
        </p:spPr>
        <p:txBody>
          <a:bodyPr/>
          <a:lstStyle/>
          <a:p>
            <a:r>
              <a:rPr lang="ru-RU" altLang="ru-RU" sz="1800" b="1" dirty="0"/>
              <a:t>Относительная ссылка</a:t>
            </a:r>
            <a:r>
              <a:rPr lang="ru-RU" altLang="ru-RU" sz="1800" dirty="0"/>
              <a:t> – автоматически изменяющаяся при копировании формулы ссылка.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1800" dirty="0"/>
              <a:t>	</a:t>
            </a:r>
            <a:r>
              <a:rPr lang="ru-RU" altLang="ru-RU" sz="1800" i="1" dirty="0"/>
              <a:t>Пример: Относительная ссылка записывается в обычной форме, например </a:t>
            </a:r>
            <a:r>
              <a:rPr lang="en-US" altLang="ru-RU" sz="1800" i="1" dirty="0"/>
              <a:t>F3</a:t>
            </a:r>
            <a:r>
              <a:rPr lang="ru-RU" altLang="ru-RU" sz="1800" i="1" dirty="0"/>
              <a:t> или </a:t>
            </a:r>
            <a:r>
              <a:rPr lang="en-US" altLang="ru-RU" sz="1800" i="1" dirty="0"/>
              <a:t>E</a:t>
            </a:r>
            <a:r>
              <a:rPr lang="ru-RU" altLang="ru-RU" sz="1800" i="1" dirty="0"/>
              <a:t>7. Во всех ячейках, куда она будет помещена после ее копирования, изменятся и буква столбца и номер строки.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1800" dirty="0"/>
              <a:t>	Относительная ссылка используется в формуле в том случае, когда она должна </a:t>
            </a:r>
            <a:r>
              <a:rPr lang="ru-RU" altLang="ru-RU" sz="1800" b="1" dirty="0"/>
              <a:t>измениться</a:t>
            </a:r>
            <a:r>
              <a:rPr lang="ru-RU" altLang="ru-RU" sz="1800" dirty="0"/>
              <a:t> после копирования.</a:t>
            </a:r>
          </a:p>
          <a:p>
            <a:pPr>
              <a:buFont typeface="Wingdings" panose="05000000000000000000" pitchFamily="2" charset="2"/>
              <a:buNone/>
            </a:pPr>
            <a:endParaRPr lang="ru-RU" altLang="ru-RU" sz="1800" dirty="0"/>
          </a:p>
        </p:txBody>
      </p:sp>
      <p:graphicFrame>
        <p:nvGraphicFramePr>
          <p:cNvPr id="26628" name="Object 4">
            <a:extLst>
              <a:ext uri="{FF2B5EF4-FFF2-40B4-BE49-F238E27FC236}">
                <a16:creationId xmlns:a16="http://schemas.microsoft.com/office/drawing/2014/main" id="{2076F7EF-B42D-49B3-ADF5-C279F36C79C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4800" y="4343400"/>
          <a:ext cx="24241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8" name="Точечный рисунок" r:id="rId3" imgW="2423370" imgH="853514" progId="PBrush">
                  <p:embed/>
                </p:oleObj>
              </mc:Choice>
              <mc:Fallback>
                <p:oleObj name="Точечный рисунок" r:id="rId3" imgW="2423370" imgH="853514" progId="PBrush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4343400"/>
                        <a:ext cx="2424113" cy="8540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9" name="Object 5">
            <a:extLst>
              <a:ext uri="{FF2B5EF4-FFF2-40B4-BE49-F238E27FC236}">
                <a16:creationId xmlns:a16="http://schemas.microsoft.com/office/drawing/2014/main" id="{CF63EB26-A0D7-494D-A99B-2EF5362A2A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77000" y="4343400"/>
          <a:ext cx="243046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9" name="Точечный рисунок" r:id="rId5" imgW="2430476" imgH="861135" progId="PBrush">
                  <p:embed/>
                </p:oleObj>
              </mc:Choice>
              <mc:Fallback>
                <p:oleObj name="Точечный рисунок" r:id="rId5" imgW="2430476" imgH="861135" progId="PBrush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343400"/>
                        <a:ext cx="2430463" cy="8604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0" name="AutoShape 6">
            <a:extLst>
              <a:ext uri="{FF2B5EF4-FFF2-40B4-BE49-F238E27FC236}">
                <a16:creationId xmlns:a16="http://schemas.microsoft.com/office/drawing/2014/main" id="{96413421-4657-452C-A7F1-0902D51039AC}"/>
              </a:ext>
            </a:extLst>
          </p:cNvPr>
          <p:cNvSpPr>
            <a:spLocks/>
          </p:cNvSpPr>
          <p:nvPr/>
        </p:nvSpPr>
        <p:spPr bwMode="auto">
          <a:xfrm>
            <a:off x="152400" y="5638800"/>
            <a:ext cx="3505200" cy="838200"/>
          </a:xfrm>
          <a:prstGeom prst="borderCallout2">
            <a:avLst>
              <a:gd name="adj1" fmla="val 13634"/>
              <a:gd name="adj2" fmla="val 64676"/>
              <a:gd name="adj3" fmla="val 13634"/>
              <a:gd name="adj4" fmla="val 64676"/>
              <a:gd name="adj5" fmla="val -134468"/>
              <a:gd name="adj6" fmla="val 6467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/>
          <a:lstStyle/>
          <a:p>
            <a:pPr algn="ctr"/>
            <a:endParaRPr lang="ru-RU" altLang="ru-RU" sz="2400">
              <a:latin typeface="Tahoma" panose="020B0604030504040204" pitchFamily="34" charset="0"/>
            </a:endParaRPr>
          </a:p>
        </p:txBody>
      </p:sp>
      <p:sp>
        <p:nvSpPr>
          <p:cNvPr id="26631" name="Text Box 7">
            <a:extLst>
              <a:ext uri="{FF2B5EF4-FFF2-40B4-BE49-F238E27FC236}">
                <a16:creationId xmlns:a16="http://schemas.microsoft.com/office/drawing/2014/main" id="{1A12E4FD-A39C-47FF-941F-E9BAA68B55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5638800"/>
            <a:ext cx="3475038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1400">
                <a:latin typeface="Tahoma" panose="020B0604030504040204" pitchFamily="34" charset="0"/>
              </a:rPr>
              <a:t>В ячейку С1 введена формула,</a:t>
            </a:r>
          </a:p>
          <a:p>
            <a:r>
              <a:rPr lang="ru-RU" altLang="ru-RU" sz="1400">
                <a:latin typeface="Tahoma" panose="020B0604030504040204" pitchFamily="34" charset="0"/>
              </a:rPr>
              <a:t>в которой используются относительные</a:t>
            </a:r>
          </a:p>
          <a:p>
            <a:r>
              <a:rPr lang="ru-RU" altLang="ru-RU" sz="1400">
                <a:latin typeface="Tahoma" panose="020B0604030504040204" pitchFamily="34" charset="0"/>
              </a:rPr>
              <a:t>ссылки. </a:t>
            </a:r>
          </a:p>
        </p:txBody>
      </p:sp>
      <p:graphicFrame>
        <p:nvGraphicFramePr>
          <p:cNvPr id="26632" name="Object 8">
            <a:extLst>
              <a:ext uri="{FF2B5EF4-FFF2-40B4-BE49-F238E27FC236}">
                <a16:creationId xmlns:a16="http://schemas.microsoft.com/office/drawing/2014/main" id="{EF45AB31-D6CA-447D-B29F-592745BB537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05200" y="4267200"/>
          <a:ext cx="237807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0" name="Точечный рисунок" r:id="rId7" imgW="2377646" imgH="944962" progId="PBrush">
                  <p:embed/>
                </p:oleObj>
              </mc:Choice>
              <mc:Fallback>
                <p:oleObj name="Точечный рисунок" r:id="rId7" imgW="2377646" imgH="944962" progId="PBrush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4267200"/>
                        <a:ext cx="2378075" cy="94456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3" name="AutoShape 9">
            <a:extLst>
              <a:ext uri="{FF2B5EF4-FFF2-40B4-BE49-F238E27FC236}">
                <a16:creationId xmlns:a16="http://schemas.microsoft.com/office/drawing/2014/main" id="{70EDBA62-DA96-4648-B571-6148F0AF3509}"/>
              </a:ext>
            </a:extLst>
          </p:cNvPr>
          <p:cNvSpPr>
            <a:spLocks/>
          </p:cNvSpPr>
          <p:nvPr/>
        </p:nvSpPr>
        <p:spPr bwMode="auto">
          <a:xfrm>
            <a:off x="3962400" y="5638800"/>
            <a:ext cx="3505200" cy="914400"/>
          </a:xfrm>
          <a:prstGeom prst="borderCallout2">
            <a:avLst>
              <a:gd name="adj1" fmla="val 12500"/>
              <a:gd name="adj2" fmla="val 45245"/>
              <a:gd name="adj3" fmla="val 12500"/>
              <a:gd name="adj4" fmla="val 45245"/>
              <a:gd name="adj5" fmla="val -55903"/>
              <a:gd name="adj6" fmla="val 45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/>
          <a:lstStyle/>
          <a:p>
            <a:pPr algn="ctr"/>
            <a:endParaRPr lang="ru-RU" altLang="ru-RU" sz="2400">
              <a:latin typeface="Tahoma" panose="020B0604030504040204" pitchFamily="34" charset="0"/>
            </a:endParaRPr>
          </a:p>
        </p:txBody>
      </p:sp>
      <p:sp>
        <p:nvSpPr>
          <p:cNvPr id="26634" name="Text Box 10">
            <a:extLst>
              <a:ext uri="{FF2B5EF4-FFF2-40B4-BE49-F238E27FC236}">
                <a16:creationId xmlns:a16="http://schemas.microsoft.com/office/drawing/2014/main" id="{A47A2718-1360-4719-A588-33BA29C566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5638800"/>
            <a:ext cx="3616325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1400">
                <a:latin typeface="Tahoma" panose="020B0604030504040204" pitchFamily="34" charset="0"/>
              </a:rPr>
              <a:t>Копировать формулу можно</a:t>
            </a:r>
          </a:p>
          <a:p>
            <a:r>
              <a:rPr lang="ru-RU" altLang="ru-RU" sz="1400">
                <a:latin typeface="Tahoma" panose="020B0604030504040204" pitchFamily="34" charset="0"/>
              </a:rPr>
              <a:t>«растаскивая» ячейку с формулой</a:t>
            </a:r>
          </a:p>
          <a:p>
            <a:r>
              <a:rPr lang="ru-RU" altLang="ru-RU" sz="1400">
                <a:latin typeface="Tahoma" panose="020B0604030504040204" pitchFamily="34" charset="0"/>
              </a:rPr>
              <a:t>за правый нижний угол на те ячейки, </a:t>
            </a:r>
          </a:p>
          <a:p>
            <a:r>
              <a:rPr lang="ru-RU" altLang="ru-RU" sz="1400">
                <a:latin typeface="Tahoma" panose="020B0604030504040204" pitchFamily="34" charset="0"/>
              </a:rPr>
              <a:t>в которые надо произвести копирование.</a:t>
            </a:r>
          </a:p>
        </p:txBody>
      </p:sp>
      <p:sp>
        <p:nvSpPr>
          <p:cNvPr id="26635" name="AutoShape 11">
            <a:extLst>
              <a:ext uri="{FF2B5EF4-FFF2-40B4-BE49-F238E27FC236}">
                <a16:creationId xmlns:a16="http://schemas.microsoft.com/office/drawing/2014/main" id="{95E51DE8-A9D1-4204-AD01-38BEF81D7DA2}"/>
              </a:ext>
            </a:extLst>
          </p:cNvPr>
          <p:cNvSpPr>
            <a:spLocks/>
          </p:cNvSpPr>
          <p:nvPr/>
        </p:nvSpPr>
        <p:spPr bwMode="auto">
          <a:xfrm>
            <a:off x="7696200" y="5638800"/>
            <a:ext cx="1447800" cy="914400"/>
          </a:xfrm>
          <a:prstGeom prst="borderCallout2">
            <a:avLst>
              <a:gd name="adj1" fmla="val 12500"/>
              <a:gd name="adj2" fmla="val 77852"/>
              <a:gd name="adj3" fmla="val 12500"/>
              <a:gd name="adj4" fmla="val 77852"/>
              <a:gd name="adj5" fmla="val -134375"/>
              <a:gd name="adj6" fmla="val 7785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/>
          <a:lstStyle/>
          <a:p>
            <a:pPr algn="ctr"/>
            <a:endParaRPr lang="ru-RU" altLang="ru-RU" sz="2400">
              <a:latin typeface="Tahoma" panose="020B0604030504040204" pitchFamily="34" charset="0"/>
            </a:endParaRPr>
          </a:p>
        </p:txBody>
      </p:sp>
      <p:sp>
        <p:nvSpPr>
          <p:cNvPr id="26636" name="Text Box 12">
            <a:extLst>
              <a:ext uri="{FF2B5EF4-FFF2-40B4-BE49-F238E27FC236}">
                <a16:creationId xmlns:a16="http://schemas.microsoft.com/office/drawing/2014/main" id="{6E97C4D3-ABFF-4E43-9A90-E7EDA6D93E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2863" y="5638800"/>
            <a:ext cx="1481137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1400">
                <a:latin typeface="Tahoma" panose="020B0604030504040204" pitchFamily="34" charset="0"/>
              </a:rPr>
              <a:t>Посмотрите,</a:t>
            </a:r>
          </a:p>
          <a:p>
            <a:r>
              <a:rPr lang="ru-RU" altLang="ru-RU" sz="1400">
                <a:latin typeface="Tahoma" panose="020B0604030504040204" pitchFamily="34" charset="0"/>
              </a:rPr>
              <a:t>Как изменилась</a:t>
            </a:r>
          </a:p>
          <a:p>
            <a:r>
              <a:rPr lang="ru-RU" altLang="ru-RU" sz="1400">
                <a:latin typeface="Tahoma" panose="020B0604030504040204" pitchFamily="34" charset="0"/>
              </a:rPr>
              <a:t>Формула при</a:t>
            </a:r>
          </a:p>
          <a:p>
            <a:r>
              <a:rPr lang="ru-RU" altLang="ru-RU" sz="1400">
                <a:latin typeface="Tahoma" panose="020B0604030504040204" pitchFamily="34" charset="0"/>
              </a:rPr>
              <a:t>Копировании.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>
            <a:extLst>
              <a:ext uri="{FF2B5EF4-FFF2-40B4-BE49-F238E27FC236}">
                <a16:creationId xmlns:a16="http://schemas.microsoft.com/office/drawing/2014/main" id="{4A14C100-4613-4F96-A706-791DBAB38C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750" y="620713"/>
            <a:ext cx="8604250" cy="1143000"/>
          </a:xfrm>
        </p:spPr>
        <p:txBody>
          <a:bodyPr/>
          <a:lstStyle/>
          <a:p>
            <a:r>
              <a:rPr lang="ru-RU" altLang="ru-RU" sz="2800" b="1" i="1" u="sng" dirty="0">
                <a:solidFill>
                  <a:srgbClr val="FF0000"/>
                </a:solidFill>
                <a:latin typeface="Courier New" panose="02070309020205020404" pitchFamily="49" charset="0"/>
              </a:rPr>
              <a:t>Абсолютная ссылка</a:t>
            </a:r>
            <a:br>
              <a:rPr lang="ru-RU" altLang="ru-RU" sz="2800" i="1" dirty="0">
                <a:solidFill>
                  <a:schemeClr val="accent2"/>
                </a:solidFill>
                <a:latin typeface="Courier New" panose="02070309020205020404" pitchFamily="49" charset="0"/>
              </a:rPr>
            </a:br>
            <a:r>
              <a:rPr lang="ru-RU" altLang="ru-RU" sz="2800" i="1" dirty="0">
                <a:solidFill>
                  <a:schemeClr val="accent2"/>
                </a:solidFill>
                <a:latin typeface="Courier New" panose="02070309020205020404" pitchFamily="49" charset="0"/>
              </a:rPr>
              <a:t>Записывается с символом</a:t>
            </a:r>
            <a:r>
              <a:rPr lang="en-US" altLang="ru-RU" sz="2800" i="1" dirty="0">
                <a:solidFill>
                  <a:schemeClr val="accent2"/>
                </a:solidFill>
                <a:latin typeface="Courier New" panose="02070309020205020404" pitchFamily="49" charset="0"/>
              </a:rPr>
              <a:t> </a:t>
            </a:r>
            <a:r>
              <a:rPr lang="en-US" altLang="ru-RU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$ </a:t>
            </a:r>
            <a:r>
              <a:rPr lang="ru-RU" altLang="ru-RU" sz="2800" i="1" dirty="0">
                <a:solidFill>
                  <a:schemeClr val="accent2"/>
                </a:solidFill>
                <a:latin typeface="Courier New" panose="02070309020205020404" pitchFamily="49" charset="0"/>
              </a:rPr>
              <a:t>перед буквенной и числовой частью.</a:t>
            </a:r>
            <a:endParaRPr lang="ru-RU" altLang="ru-RU" sz="28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0963" name="Picture 3">
            <a:extLst>
              <a:ext uri="{FF2B5EF4-FFF2-40B4-BE49-F238E27FC236}">
                <a16:creationId xmlns:a16="http://schemas.microsoft.com/office/drawing/2014/main" id="{2596C37E-7A79-4C58-8C61-C8519C1A54D1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2060575"/>
            <a:ext cx="7335837" cy="35194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964" name="Picture 4">
            <a:extLst>
              <a:ext uri="{FF2B5EF4-FFF2-40B4-BE49-F238E27FC236}">
                <a16:creationId xmlns:a16="http://schemas.microsoft.com/office/drawing/2014/main" id="{499CFD46-D20A-4811-8531-C171863D4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6" t="20152" r="52971" b="74451"/>
          <a:stretch>
            <a:fillRect/>
          </a:stretch>
        </p:blipFill>
        <p:spPr bwMode="auto">
          <a:xfrm>
            <a:off x="2555875" y="2636838"/>
            <a:ext cx="532923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5">
            <a:extLst>
              <a:ext uri="{FF2B5EF4-FFF2-40B4-BE49-F238E27FC236}">
                <a16:creationId xmlns:a16="http://schemas.microsoft.com/office/drawing/2014/main" id="{2D3FF899-B6AC-43E4-9E75-6FD2785B7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2" t="21581" r="79135" b="53085"/>
          <a:stretch>
            <a:fillRect/>
          </a:stretch>
        </p:blipFill>
        <p:spPr bwMode="auto">
          <a:xfrm>
            <a:off x="2771775" y="2636838"/>
            <a:ext cx="10795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6" name="AutoShape 6">
            <a:extLst>
              <a:ext uri="{FF2B5EF4-FFF2-40B4-BE49-F238E27FC236}">
                <a16:creationId xmlns:a16="http://schemas.microsoft.com/office/drawing/2014/main" id="{5FC3F2B5-896C-40D0-8C1D-E7962456F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2420938"/>
            <a:ext cx="1800225" cy="144462"/>
          </a:xfrm>
          <a:prstGeom prst="rightArrow">
            <a:avLst>
              <a:gd name="adj1" fmla="val 50000"/>
              <a:gd name="adj2" fmla="val 31154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967" name="AutoShape 7">
            <a:extLst>
              <a:ext uri="{FF2B5EF4-FFF2-40B4-BE49-F238E27FC236}">
                <a16:creationId xmlns:a16="http://schemas.microsoft.com/office/drawing/2014/main" id="{66616FAB-A6F1-4F72-8152-A8B7DA5E2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875" y="2708275"/>
            <a:ext cx="144463" cy="1728788"/>
          </a:xfrm>
          <a:prstGeom prst="downArrow">
            <a:avLst>
              <a:gd name="adj1" fmla="val 50000"/>
              <a:gd name="adj2" fmla="val 29917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968" name="Text Box 8">
            <a:extLst>
              <a:ext uri="{FF2B5EF4-FFF2-40B4-BE49-F238E27FC236}">
                <a16:creationId xmlns:a16="http://schemas.microsoft.com/office/drawing/2014/main" id="{79583146-7DE3-4794-BD73-36575B3DFD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5911850"/>
            <a:ext cx="799306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b="1" i="1">
                <a:solidFill>
                  <a:schemeClr val="accent2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Адрес ячейки при копировании формулы</a:t>
            </a:r>
            <a:r>
              <a:rPr lang="ru-RU" altLang="ru-RU" sz="2800" b="1" i="1">
                <a:solidFill>
                  <a:srgbClr val="FF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 не изменяется.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8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>
            <a:extLst>
              <a:ext uri="{FF2B5EF4-FFF2-40B4-BE49-F238E27FC236}">
                <a16:creationId xmlns:a16="http://schemas.microsoft.com/office/drawing/2014/main" id="{29D7DF60-B29A-49E0-9111-F2685D5EA6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 i="1" dirty="0">
                <a:solidFill>
                  <a:schemeClr val="hlink"/>
                </a:solidFill>
              </a:rPr>
              <a:t>Абсолютные ссылки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94C25AC2-46F4-43AD-AAA0-1E1ECDE696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1800" b="1" dirty="0"/>
              <a:t>Абсолютная ссылка</a:t>
            </a:r>
            <a:r>
              <a:rPr lang="ru-RU" altLang="ru-RU" sz="1800" dirty="0"/>
              <a:t> – не изменяющаяся при копировании формулы ссылка.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1800" dirty="0"/>
              <a:t>	Абсолютная ссылка записывается в формуле в том случае, если при ее копировании </a:t>
            </a:r>
            <a:r>
              <a:rPr lang="ru-RU" altLang="ru-RU" sz="1800" b="1" dirty="0"/>
              <a:t>не должны изменяться</a:t>
            </a:r>
            <a:r>
              <a:rPr lang="ru-RU" altLang="ru-RU" sz="1800" dirty="0"/>
              <a:t> обе части: буква столбца и номер строки. Это указывается с  помощью символа </a:t>
            </a:r>
            <a:r>
              <a:rPr lang="en-US" altLang="ru-RU" sz="1800" dirty="0"/>
              <a:t>$</a:t>
            </a:r>
            <a:r>
              <a:rPr lang="ru-RU" altLang="ru-RU" sz="1800" dirty="0"/>
              <a:t>, который ставится и перед буквой столбца и перед номером строки.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1800" dirty="0"/>
              <a:t>	</a:t>
            </a:r>
            <a:r>
              <a:rPr lang="ru-RU" altLang="ru-RU" sz="1800" i="1" dirty="0"/>
              <a:t>Пример: Абсолютная ссылка: </a:t>
            </a:r>
            <a:r>
              <a:rPr lang="en-US" altLang="ru-RU" sz="1800" i="1" dirty="0"/>
              <a:t>$</a:t>
            </a:r>
            <a:r>
              <a:rPr lang="ru-RU" altLang="ru-RU" sz="1800" i="1" dirty="0"/>
              <a:t>А</a:t>
            </a:r>
            <a:r>
              <a:rPr lang="en-US" altLang="ru-RU" sz="1800" i="1" dirty="0"/>
              <a:t>$6</a:t>
            </a:r>
            <a:r>
              <a:rPr lang="ru-RU" altLang="ru-RU" sz="1800" i="1" dirty="0"/>
              <a:t>. При копировании формулы =4+</a:t>
            </a:r>
            <a:r>
              <a:rPr lang="en-US" altLang="ru-RU" sz="1800" i="1" dirty="0"/>
              <a:t>$A$6</a:t>
            </a:r>
            <a:r>
              <a:rPr lang="ru-RU" altLang="ru-RU" sz="1800" i="1" dirty="0"/>
              <a:t> во всех ячейках, куда она будет скопирована, появятся точно такие же формулы.</a:t>
            </a:r>
          </a:p>
        </p:txBody>
      </p:sp>
      <p:graphicFrame>
        <p:nvGraphicFramePr>
          <p:cNvPr id="27652" name="Object 4">
            <a:extLst>
              <a:ext uri="{FF2B5EF4-FFF2-40B4-BE49-F238E27FC236}">
                <a16:creationId xmlns:a16="http://schemas.microsoft.com/office/drawing/2014/main" id="{A7B890A5-9DEB-48ED-A8E8-0B358D689BC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2000" y="4800600"/>
          <a:ext cx="2652713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2" name="Точечный рисунок" r:id="rId3" imgW="2651990" imgH="868755" progId="PBrush">
                  <p:embed/>
                </p:oleObj>
              </mc:Choice>
              <mc:Fallback>
                <p:oleObj name="Точечный рисунок" r:id="rId3" imgW="2651990" imgH="868755" progId="PBrush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800600"/>
                        <a:ext cx="2652713" cy="86836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Object 5">
            <a:extLst>
              <a:ext uri="{FF2B5EF4-FFF2-40B4-BE49-F238E27FC236}">
                <a16:creationId xmlns:a16="http://schemas.microsoft.com/office/drawing/2014/main" id="{E2DBAE8A-9FD8-4E9C-9C8E-4EB536B8368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81600" y="4800600"/>
          <a:ext cx="2606675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3" name="Точечный рисунок" r:id="rId5" imgW="2606266" imgH="1036410" progId="PBrush">
                  <p:embed/>
                </p:oleObj>
              </mc:Choice>
              <mc:Fallback>
                <p:oleObj name="Точечный рисунок" r:id="rId5" imgW="2606266" imgH="1036410" progId="PBrush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4800600"/>
                        <a:ext cx="2606675" cy="103663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4" name="AutoShape 6">
            <a:extLst>
              <a:ext uri="{FF2B5EF4-FFF2-40B4-BE49-F238E27FC236}">
                <a16:creationId xmlns:a16="http://schemas.microsoft.com/office/drawing/2014/main" id="{F615C7C6-E36C-42F3-8A41-7334D90A4C2F}"/>
              </a:ext>
            </a:extLst>
          </p:cNvPr>
          <p:cNvSpPr>
            <a:spLocks/>
          </p:cNvSpPr>
          <p:nvPr/>
        </p:nvSpPr>
        <p:spPr bwMode="auto">
          <a:xfrm>
            <a:off x="677863" y="6015038"/>
            <a:ext cx="2141537" cy="609600"/>
          </a:xfrm>
          <a:prstGeom prst="borderCallout2">
            <a:avLst>
              <a:gd name="adj1" fmla="val 18750"/>
              <a:gd name="adj2" fmla="val 90662"/>
              <a:gd name="adj3" fmla="val 18750"/>
              <a:gd name="adj4" fmla="val 90662"/>
              <a:gd name="adj5" fmla="val -175782"/>
              <a:gd name="adj6" fmla="val 906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/>
          <a:lstStyle/>
          <a:p>
            <a:pPr algn="ctr"/>
            <a:endParaRPr lang="ru-RU" altLang="ru-RU" sz="2400">
              <a:latin typeface="Tahoma" panose="020B0604030504040204" pitchFamily="34" charset="0"/>
            </a:endParaRPr>
          </a:p>
        </p:txBody>
      </p:sp>
      <p:sp>
        <p:nvSpPr>
          <p:cNvPr id="27655" name="Text Box 7">
            <a:extLst>
              <a:ext uri="{FF2B5EF4-FFF2-40B4-BE49-F238E27FC236}">
                <a16:creationId xmlns:a16="http://schemas.microsoft.com/office/drawing/2014/main" id="{0B93C213-A8DD-4154-B5A5-668591FA70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525" y="6051550"/>
            <a:ext cx="1958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1200">
                <a:latin typeface="Tahoma" panose="020B0604030504040204" pitchFamily="34" charset="0"/>
              </a:rPr>
              <a:t>В формуле используются</a:t>
            </a:r>
          </a:p>
          <a:p>
            <a:r>
              <a:rPr lang="ru-RU" altLang="ru-RU" sz="1200">
                <a:latin typeface="Tahoma" panose="020B0604030504040204" pitchFamily="34" charset="0"/>
              </a:rPr>
              <a:t>абсолютные ссылки</a:t>
            </a:r>
          </a:p>
        </p:txBody>
      </p:sp>
      <p:sp>
        <p:nvSpPr>
          <p:cNvPr id="27656" name="AutoShape 8">
            <a:extLst>
              <a:ext uri="{FF2B5EF4-FFF2-40B4-BE49-F238E27FC236}">
                <a16:creationId xmlns:a16="http://schemas.microsoft.com/office/drawing/2014/main" id="{DD2D82CB-93C2-4939-A525-98B66800EB36}"/>
              </a:ext>
            </a:extLst>
          </p:cNvPr>
          <p:cNvSpPr>
            <a:spLocks/>
          </p:cNvSpPr>
          <p:nvPr/>
        </p:nvSpPr>
        <p:spPr bwMode="auto">
          <a:xfrm>
            <a:off x="5486400" y="6019800"/>
            <a:ext cx="2895600" cy="609600"/>
          </a:xfrm>
          <a:prstGeom prst="borderCallout2">
            <a:avLst>
              <a:gd name="adj1" fmla="val 18750"/>
              <a:gd name="adj2" fmla="val 67051"/>
              <a:gd name="adj3" fmla="val 18750"/>
              <a:gd name="adj4" fmla="val 67051"/>
              <a:gd name="adj5" fmla="val -175782"/>
              <a:gd name="adj6" fmla="val 670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/>
          <a:lstStyle/>
          <a:p>
            <a:pPr algn="ctr"/>
            <a:endParaRPr lang="ru-RU" altLang="ru-RU" sz="2400">
              <a:latin typeface="Tahoma" panose="020B0604030504040204" pitchFamily="34" charset="0"/>
            </a:endParaRPr>
          </a:p>
        </p:txBody>
      </p:sp>
      <p:sp>
        <p:nvSpPr>
          <p:cNvPr id="27657" name="Text Box 9">
            <a:extLst>
              <a:ext uri="{FF2B5EF4-FFF2-40B4-BE49-F238E27FC236}">
                <a16:creationId xmlns:a16="http://schemas.microsoft.com/office/drawing/2014/main" id="{A7C06284-FCBE-4851-8F74-1FB0D3B3B7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6725" y="5975350"/>
            <a:ext cx="27924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1200">
                <a:latin typeface="Tahoma" panose="020B0604030504040204" pitchFamily="34" charset="0"/>
              </a:rPr>
              <a:t>Обратите внимание, что при</a:t>
            </a:r>
          </a:p>
          <a:p>
            <a:r>
              <a:rPr lang="ru-RU" altLang="ru-RU" sz="1200">
                <a:latin typeface="Tahoma" panose="020B0604030504040204" pitchFamily="34" charset="0"/>
              </a:rPr>
              <a:t>копировании формулы на другие </a:t>
            </a:r>
          </a:p>
          <a:p>
            <a:r>
              <a:rPr lang="ru-RU" altLang="ru-RU" sz="1200">
                <a:latin typeface="Tahoma" panose="020B0604030504040204" pitchFamily="34" charset="0"/>
              </a:rPr>
              <a:t>ячейки, сама формула не изменятся.</a:t>
            </a:r>
          </a:p>
          <a:p>
            <a:endParaRPr lang="ru-RU" altLang="ru-RU" sz="1200"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2">
            <a:extLst>
              <a:ext uri="{FF2B5EF4-FFF2-40B4-BE49-F238E27FC236}">
                <a16:creationId xmlns:a16="http://schemas.microsoft.com/office/drawing/2014/main" id="{453A164F-3082-4AB8-BD6C-C83B8D950C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43438" y="476250"/>
            <a:ext cx="4176712" cy="1081088"/>
          </a:xfrm>
        </p:spPr>
        <p:txBody>
          <a:bodyPr/>
          <a:lstStyle/>
          <a:p>
            <a:pPr algn="r"/>
            <a:r>
              <a:rPr lang="ru-RU" altLang="ru-RU" sz="3200" b="1" i="1" u="sng" dirty="0">
                <a:solidFill>
                  <a:srgbClr val="FF0000"/>
                </a:solidFill>
                <a:latin typeface="Courier New" panose="02070309020205020404" pitchFamily="49" charset="0"/>
              </a:rPr>
              <a:t>Смешанные ссылки</a:t>
            </a:r>
            <a:br>
              <a:rPr lang="ru-RU" altLang="ru-RU" sz="3200" i="1" dirty="0">
                <a:solidFill>
                  <a:schemeClr val="accent2"/>
                </a:solidFill>
                <a:latin typeface="Courier New" panose="02070309020205020404" pitchFamily="49" charset="0"/>
              </a:rPr>
            </a:br>
            <a:endParaRPr lang="ru-RU" altLang="ru-RU" sz="1800" i="1" dirty="0">
              <a:solidFill>
                <a:schemeClr val="accent2"/>
              </a:solidFill>
              <a:latin typeface="Courier New" panose="02070309020205020404" pitchFamily="49" charset="0"/>
            </a:endParaRPr>
          </a:p>
        </p:txBody>
      </p:sp>
      <p:pic>
        <p:nvPicPr>
          <p:cNvPr id="38915" name="Picture 3">
            <a:extLst>
              <a:ext uri="{FF2B5EF4-FFF2-40B4-BE49-F238E27FC236}">
                <a16:creationId xmlns:a16="http://schemas.microsoft.com/office/drawing/2014/main" id="{3D0BB171-8673-417E-8A1F-1D2DD8169A78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9313" y="2505075"/>
            <a:ext cx="4946650" cy="32067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8916" name="Picture 4">
            <a:extLst>
              <a:ext uri="{FF2B5EF4-FFF2-40B4-BE49-F238E27FC236}">
                <a16:creationId xmlns:a16="http://schemas.microsoft.com/office/drawing/2014/main" id="{D98BD5CA-9F61-4F66-9BC3-652795860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7" t="20979" r="53976" b="74533"/>
          <a:stretch>
            <a:fillRect/>
          </a:stretch>
        </p:blipFill>
        <p:spPr bwMode="auto">
          <a:xfrm>
            <a:off x="2051050" y="2708275"/>
            <a:ext cx="3384550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5">
            <a:extLst>
              <a:ext uri="{FF2B5EF4-FFF2-40B4-BE49-F238E27FC236}">
                <a16:creationId xmlns:a16="http://schemas.microsoft.com/office/drawing/2014/main" id="{21822088-679B-4C99-BF45-5EB1FCB3B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2" t="21581" r="79567" b="53026"/>
          <a:stretch>
            <a:fillRect/>
          </a:stretch>
        </p:blipFill>
        <p:spPr bwMode="auto">
          <a:xfrm>
            <a:off x="1908175" y="2708275"/>
            <a:ext cx="719138" cy="26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AutoShape 6">
            <a:extLst>
              <a:ext uri="{FF2B5EF4-FFF2-40B4-BE49-F238E27FC236}">
                <a16:creationId xmlns:a16="http://schemas.microsoft.com/office/drawing/2014/main" id="{4EBBBF62-EE51-4F98-92D1-FACBD89BC5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2275" y="2781300"/>
            <a:ext cx="144463" cy="1728788"/>
          </a:xfrm>
          <a:prstGeom prst="downArrow">
            <a:avLst>
              <a:gd name="adj1" fmla="val 50000"/>
              <a:gd name="adj2" fmla="val 29917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8919" name="AutoShape 7">
            <a:extLst>
              <a:ext uri="{FF2B5EF4-FFF2-40B4-BE49-F238E27FC236}">
                <a16:creationId xmlns:a16="http://schemas.microsoft.com/office/drawing/2014/main" id="{05093149-9194-49EB-81C0-4F9CF0B68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4075" y="2420938"/>
            <a:ext cx="1800225" cy="144462"/>
          </a:xfrm>
          <a:prstGeom prst="rightArrow">
            <a:avLst>
              <a:gd name="adj1" fmla="val 50000"/>
              <a:gd name="adj2" fmla="val 31154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8920" name="Picture 8">
            <a:extLst>
              <a:ext uri="{FF2B5EF4-FFF2-40B4-BE49-F238E27FC236}">
                <a16:creationId xmlns:a16="http://schemas.microsoft.com/office/drawing/2014/main" id="{3AEE612E-70C9-408D-81C1-53D1D9CADE5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42" t="12498" r="49744" b="51720"/>
          <a:stretch>
            <a:fillRect/>
          </a:stretch>
        </p:blipFill>
        <p:spPr>
          <a:xfrm>
            <a:off x="3563938" y="3213100"/>
            <a:ext cx="5040312" cy="33115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8921" name="Picture 9">
            <a:extLst>
              <a:ext uri="{FF2B5EF4-FFF2-40B4-BE49-F238E27FC236}">
                <a16:creationId xmlns:a16="http://schemas.microsoft.com/office/drawing/2014/main" id="{E7F39C40-9AF2-4DA0-B0E7-44E6C006A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933825"/>
            <a:ext cx="57467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2" name="Picture 10">
            <a:extLst>
              <a:ext uri="{FF2B5EF4-FFF2-40B4-BE49-F238E27FC236}">
                <a16:creationId xmlns:a16="http://schemas.microsoft.com/office/drawing/2014/main" id="{7961A9B8-0322-4D74-89DF-292BFF40C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4076700"/>
            <a:ext cx="324008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3" name="AutoShape 11">
            <a:extLst>
              <a:ext uri="{FF2B5EF4-FFF2-40B4-BE49-F238E27FC236}">
                <a16:creationId xmlns:a16="http://schemas.microsoft.com/office/drawing/2014/main" id="{EA785855-1BC0-4B39-BFC4-956786FEC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725" y="3789363"/>
            <a:ext cx="1800225" cy="144462"/>
          </a:xfrm>
          <a:prstGeom prst="rightArrow">
            <a:avLst>
              <a:gd name="adj1" fmla="val 50000"/>
              <a:gd name="adj2" fmla="val 31154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8924" name="AutoShape 12">
            <a:extLst>
              <a:ext uri="{FF2B5EF4-FFF2-40B4-BE49-F238E27FC236}">
                <a16:creationId xmlns:a16="http://schemas.microsoft.com/office/drawing/2014/main" id="{C5955069-BFF5-4535-966B-6962093E56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463" y="4149725"/>
            <a:ext cx="144462" cy="1728788"/>
          </a:xfrm>
          <a:prstGeom prst="downArrow">
            <a:avLst>
              <a:gd name="adj1" fmla="val 50000"/>
              <a:gd name="adj2" fmla="val 299177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8925" name="Text Box 13">
            <a:extLst>
              <a:ext uri="{FF2B5EF4-FFF2-40B4-BE49-F238E27FC236}">
                <a16:creationId xmlns:a16="http://schemas.microsoft.com/office/drawing/2014/main" id="{C18926F7-D63B-4A35-9D07-A64BD23EB3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52413" y="836613"/>
            <a:ext cx="4608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altLang="ru-RU">
              <a:cs typeface="Arial" panose="020B0604020202020204" pitchFamily="34" charset="0"/>
            </a:endParaRPr>
          </a:p>
        </p:txBody>
      </p:sp>
      <p:sp>
        <p:nvSpPr>
          <p:cNvPr id="38926" name="AutoShape 14">
            <a:extLst>
              <a:ext uri="{FF2B5EF4-FFF2-40B4-BE49-F238E27FC236}">
                <a16:creationId xmlns:a16="http://schemas.microsoft.com/office/drawing/2014/main" id="{7200EFD7-E7D4-40F9-81CA-E8D3917D7D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620713"/>
            <a:ext cx="3529012" cy="1081087"/>
          </a:xfrm>
          <a:prstGeom prst="downArrowCallout">
            <a:avLst>
              <a:gd name="adj1" fmla="val 81608"/>
              <a:gd name="adj2" fmla="val 81608"/>
              <a:gd name="adj3" fmla="val 16667"/>
              <a:gd name="adj4" fmla="val 6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1600" b="1" i="1">
                <a:solidFill>
                  <a:schemeClr val="accent2"/>
                </a:solidFill>
                <a:cs typeface="Arial" panose="020B0604020202020204" pitchFamily="34" charset="0"/>
              </a:rPr>
              <a:t>Записывается с символом</a:t>
            </a:r>
            <a:r>
              <a:rPr lang="en-US" altLang="ru-RU" sz="1600" b="1" i="1">
                <a:solidFill>
                  <a:schemeClr val="accent2"/>
                </a:solidFill>
                <a:cs typeface="Arial" panose="020B0604020202020204" pitchFamily="34" charset="0"/>
              </a:rPr>
              <a:t> </a:t>
            </a:r>
            <a:r>
              <a:rPr lang="en-US" altLang="ru-RU" sz="1600" b="1" i="1">
                <a:solidFill>
                  <a:srgbClr val="FF0000"/>
                </a:solidFill>
                <a:cs typeface="Arial" panose="020B0604020202020204" pitchFamily="34" charset="0"/>
              </a:rPr>
              <a:t>$ </a:t>
            </a:r>
            <a:r>
              <a:rPr lang="ru-RU" altLang="ru-RU" sz="1600" b="1" i="1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1600" b="1" i="1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ru-RU" altLang="ru-RU" sz="1600" b="1" i="1">
                <a:solidFill>
                  <a:schemeClr val="accent2"/>
                </a:solidFill>
                <a:cs typeface="Arial" panose="020B0604020202020204" pitchFamily="34" charset="0"/>
              </a:rPr>
              <a:t>только</a:t>
            </a:r>
            <a:r>
              <a:rPr lang="ru-RU" altLang="ru-RU" sz="1600" b="1" i="1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ru-RU" altLang="ru-RU" sz="1600" b="1" i="1">
                <a:solidFill>
                  <a:schemeClr val="accent2"/>
                </a:solidFill>
                <a:cs typeface="Arial" panose="020B0604020202020204" pitchFamily="34" charset="0"/>
              </a:rPr>
              <a:t>перед буквенной частью</a:t>
            </a:r>
          </a:p>
        </p:txBody>
      </p:sp>
      <p:sp>
        <p:nvSpPr>
          <p:cNvPr id="38927" name="AutoShape 15">
            <a:extLst>
              <a:ext uri="{FF2B5EF4-FFF2-40B4-BE49-F238E27FC236}">
                <a16:creationId xmlns:a16="http://schemas.microsoft.com/office/drawing/2014/main" id="{BCB1E711-F094-43C5-9352-50A6878EB0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9700" y="1844675"/>
            <a:ext cx="3529013" cy="1223963"/>
          </a:xfrm>
          <a:prstGeom prst="downArrowCallout">
            <a:avLst>
              <a:gd name="adj1" fmla="val 72082"/>
              <a:gd name="adj2" fmla="val 72082"/>
              <a:gd name="adj3" fmla="val 16667"/>
              <a:gd name="adj4" fmla="val 6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1600" b="1" i="1">
                <a:solidFill>
                  <a:schemeClr val="accent2"/>
                </a:solidFill>
                <a:cs typeface="Arial" panose="020B0604020202020204" pitchFamily="34" charset="0"/>
              </a:rPr>
              <a:t>Записывается с символом</a:t>
            </a:r>
            <a:r>
              <a:rPr lang="en-US" altLang="ru-RU" sz="1600" b="1" i="1">
                <a:solidFill>
                  <a:schemeClr val="accent2"/>
                </a:solidFill>
                <a:cs typeface="Arial" panose="020B0604020202020204" pitchFamily="34" charset="0"/>
              </a:rPr>
              <a:t> </a:t>
            </a:r>
            <a:r>
              <a:rPr lang="en-US" altLang="ru-RU" sz="1600" b="1" i="1">
                <a:solidFill>
                  <a:srgbClr val="FF0000"/>
                </a:solidFill>
                <a:cs typeface="Arial" panose="020B0604020202020204" pitchFamily="34" charset="0"/>
              </a:rPr>
              <a:t>$ </a:t>
            </a:r>
            <a:r>
              <a:rPr lang="ru-RU" altLang="ru-RU" sz="1600" b="1" i="1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altLang="ru-RU" sz="1600" b="1" i="1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ru-RU" altLang="ru-RU" sz="1600" b="1" i="1">
                <a:solidFill>
                  <a:schemeClr val="accent2"/>
                </a:solidFill>
                <a:cs typeface="Arial" panose="020B0604020202020204" pitchFamily="34" charset="0"/>
              </a:rPr>
              <a:t>только</a:t>
            </a:r>
            <a:r>
              <a:rPr lang="ru-RU" altLang="ru-RU" sz="1600" b="1" i="1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ru-RU" altLang="ru-RU" sz="1600" b="1" i="1">
                <a:solidFill>
                  <a:schemeClr val="accent2"/>
                </a:solidFill>
                <a:cs typeface="Arial" panose="020B0604020202020204" pitchFamily="34" charset="0"/>
              </a:rPr>
              <a:t>перед числовой частью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26" grpId="0" animBg="1"/>
      <p:bldP spid="38927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>
            <a:extLst>
              <a:ext uri="{FF2B5EF4-FFF2-40B4-BE49-F238E27FC236}">
                <a16:creationId xmlns:a16="http://schemas.microsoft.com/office/drawing/2014/main" id="{49C60B76-5888-48FA-A903-11AC015553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i="1" dirty="0">
                <a:solidFill>
                  <a:schemeClr val="hlink"/>
                </a:solidFill>
              </a:rPr>
              <a:t>Смешанные ссылки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CD11F767-A2C4-4CC3-9CE2-84BADF9044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16832"/>
            <a:ext cx="8229600" cy="4525963"/>
          </a:xfrm>
        </p:spPr>
        <p:txBody>
          <a:bodyPr/>
          <a:lstStyle/>
          <a:p>
            <a:r>
              <a:rPr lang="ru-RU" altLang="ru-RU" sz="2400" b="1" dirty="0"/>
              <a:t>Смешанная ссылка</a:t>
            </a:r>
            <a:r>
              <a:rPr lang="ru-RU" altLang="ru-RU" sz="2400" dirty="0"/>
              <a:t> используется, когда при копировании формулы может изменяться только какая-то одна часть ссылки – либо буква столбца, либо номер строки. При этом символ </a:t>
            </a:r>
            <a:r>
              <a:rPr lang="en-US" altLang="ru-RU" sz="2400" dirty="0"/>
              <a:t>$</a:t>
            </a:r>
            <a:r>
              <a:rPr lang="ru-RU" altLang="ru-RU" sz="2400" dirty="0"/>
              <a:t> ставится перед той частью ссылки, которая должна остаться неизменной.</a:t>
            </a:r>
          </a:p>
          <a:p>
            <a:r>
              <a:rPr lang="ru-RU" altLang="ru-RU" sz="2400" dirty="0"/>
              <a:t>Пример: Смешанные ссылки с неизменяемой буквой столбца: </a:t>
            </a:r>
            <a:r>
              <a:rPr lang="en-US" altLang="ru-RU" sz="2400" dirty="0"/>
              <a:t>$C8, $F12; </a:t>
            </a:r>
            <a:r>
              <a:rPr lang="ru-RU" altLang="ru-RU" sz="2400" dirty="0"/>
              <a:t>смешанные ссылки с неизменяемым номером строки: </a:t>
            </a:r>
            <a:r>
              <a:rPr lang="en-US" altLang="ru-RU" sz="2400" dirty="0"/>
              <a:t>A$5, F$9</a:t>
            </a:r>
            <a:r>
              <a:rPr lang="ru-RU" altLang="ru-RU" sz="2400" dirty="0"/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4000" dirty="0">
                <a:solidFill>
                  <a:schemeClr val="hlink"/>
                </a:solidFill>
                <a:latin typeface="Arial" panose="020B0604020202020204" pitchFamily="34" charset="0"/>
              </a:rPr>
              <a:t>Самое главное</a:t>
            </a:r>
          </a:p>
        </p:txBody>
      </p:sp>
      <p:sp>
        <p:nvSpPr>
          <p:cNvPr id="34818" name="Содержимое 2"/>
          <p:cNvSpPr>
            <a:spLocks noGrp="1"/>
          </p:cNvSpPr>
          <p:nvPr>
            <p:ph idx="1"/>
          </p:nvPr>
        </p:nvSpPr>
        <p:spPr>
          <a:xfrm>
            <a:off x="107504" y="1071563"/>
            <a:ext cx="9036496" cy="4643437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2400" b="1" dirty="0">
                <a:latin typeface="Arial" charset="0"/>
                <a:cs typeface="Arial" charset="0"/>
              </a:rPr>
              <a:t>Информация</a:t>
            </a:r>
            <a:r>
              <a:rPr lang="ru-RU" sz="2400" dirty="0">
                <a:latin typeface="Arial" charset="0"/>
                <a:cs typeface="Arial" charset="0"/>
              </a:rPr>
              <a:t> – одно из фундаментальных понятий современной науки. </a:t>
            </a:r>
          </a:p>
          <a:p>
            <a:pPr marL="0" indent="0">
              <a:buFont typeface="Arial" charset="0"/>
              <a:buNone/>
            </a:pPr>
            <a:r>
              <a:rPr lang="ru-RU" sz="2400" b="1" dirty="0">
                <a:latin typeface="Arial" charset="0"/>
                <a:cs typeface="Arial" charset="0"/>
              </a:rPr>
              <a:t>Свойства информации</a:t>
            </a:r>
            <a:r>
              <a:rPr lang="ru-RU" sz="2400" dirty="0">
                <a:latin typeface="Arial" charset="0"/>
                <a:cs typeface="Arial" charset="0"/>
              </a:rPr>
              <a:t>: объективность, достоверность, полнота, актуальность, полезность, понятность и др.</a:t>
            </a:r>
          </a:p>
          <a:p>
            <a:pPr marL="0" indent="0">
              <a:buFont typeface="Arial" charset="0"/>
              <a:buNone/>
            </a:pPr>
            <a:r>
              <a:rPr lang="ru-RU" sz="2400" b="1" dirty="0">
                <a:latin typeface="Arial" charset="0"/>
                <a:cs typeface="Arial" charset="0"/>
              </a:rPr>
              <a:t>Информационная культура </a:t>
            </a:r>
            <a:r>
              <a:rPr lang="ru-RU" sz="2400" dirty="0">
                <a:latin typeface="Arial" charset="0"/>
                <a:cs typeface="Arial" charset="0"/>
              </a:rPr>
              <a:t>– готовность человека к жизни и деятельности в современном высокотехнологичном информационном обществе, умение эффективно использовать возможности этого общества и защищаться от его негативных воздействий.</a:t>
            </a:r>
          </a:p>
          <a:p>
            <a:pPr marL="0" indent="0">
              <a:buFont typeface="Arial" charset="0"/>
              <a:buNone/>
            </a:pPr>
            <a:r>
              <a:rPr lang="ru-RU" sz="2400" b="1" dirty="0">
                <a:latin typeface="Arial" charset="0"/>
                <a:cs typeface="Arial" charset="0"/>
              </a:rPr>
              <a:t>Информационная грамотность </a:t>
            </a:r>
            <a:r>
              <a:rPr lang="ru-RU" sz="2400" dirty="0">
                <a:latin typeface="Arial" charset="0"/>
                <a:cs typeface="Arial" charset="0"/>
              </a:rPr>
              <a:t>— способность человека идентифицировать потребность в информации, умение её эффективно искать, оценивать и использовать.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>
            <a:extLst>
              <a:ext uri="{FF2B5EF4-FFF2-40B4-BE49-F238E27FC236}">
                <a16:creationId xmlns:a16="http://schemas.microsoft.com/office/drawing/2014/main" id="{79C64B74-A3B2-45A0-B77A-8BE42AFDEE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i="1" dirty="0">
                <a:solidFill>
                  <a:schemeClr val="hlink"/>
                </a:solidFill>
              </a:rPr>
              <a:t>Встроенные функции</a:t>
            </a:r>
          </a:p>
        </p:txBody>
      </p:sp>
      <p:sp>
        <p:nvSpPr>
          <p:cNvPr id="164867" name="Rectangle 3">
            <a:extLst>
              <a:ext uri="{FF2B5EF4-FFF2-40B4-BE49-F238E27FC236}">
                <a16:creationId xmlns:a16="http://schemas.microsoft.com/office/drawing/2014/main" id="{5E83A6FB-F878-4D4B-9BB8-1F6A88D4BE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844824"/>
            <a:ext cx="8229600" cy="4525963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ru-RU" alt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Формулы могут состоять не только из арифметических операторов и адресов ячеек. Электронные таблицы имеют несколько сотен встроенных функций, которые подразделяются на категории: Математические, Статистические, Финансовые, Дата и время и так далее. </a:t>
            </a: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A37EFE55-04DC-4ED8-8D0A-D6F96DEAB1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i="1" dirty="0">
                <a:solidFill>
                  <a:schemeClr val="hlink"/>
                </a:solidFill>
              </a:rPr>
              <a:t>Математические функции</a:t>
            </a:r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D5AD3E91-2112-4529-8E30-A3FBFD6740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Функция суммирования значений диапазона ячеек для расчета итоговых результатов.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Для суммирования диапазона ячеек необходимо составить формулу вида    « =СУММ(А1:В2), где А1:В2- диапазон ячеек, значения которых необходимо суммировать.</a:t>
            </a: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>
            <a:extLst>
              <a:ext uri="{FF2B5EF4-FFF2-40B4-BE49-F238E27FC236}">
                <a16:creationId xmlns:a16="http://schemas.microsoft.com/office/drawing/2014/main" id="{0C8CB422-B81D-41CA-A162-711513257C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i="1" dirty="0">
                <a:solidFill>
                  <a:schemeClr val="hlink"/>
                </a:solidFill>
              </a:rPr>
              <a:t>Логические функции</a:t>
            </a:r>
          </a:p>
        </p:txBody>
      </p:sp>
      <p:sp>
        <p:nvSpPr>
          <p:cNvPr id="167939" name="Rectangle 3">
            <a:extLst>
              <a:ext uri="{FF2B5EF4-FFF2-40B4-BE49-F238E27FC236}">
                <a16:creationId xmlns:a16="http://schemas.microsoft.com/office/drawing/2014/main" id="{F75C6369-FA89-4D19-A01F-3E712FD88F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ru-RU" altLang="ru-RU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 электронных таблицах имеются логические функции, с помощью которых можно строить таблицы истинности. Аргументами логических функций являются значения ИСТИНА и ЛОЖЬ.</a:t>
            </a: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>
            <a:extLst>
              <a:ext uri="{FF2B5EF4-FFF2-40B4-BE49-F238E27FC236}">
                <a16:creationId xmlns:a16="http://schemas.microsoft.com/office/drawing/2014/main" id="{76A7BBB9-034B-48A7-9969-74CBFFD0B5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i="1" dirty="0">
                <a:solidFill>
                  <a:schemeClr val="hlink"/>
                </a:solidFill>
              </a:rPr>
              <a:t>Диаграммы и графики</a:t>
            </a:r>
          </a:p>
        </p:txBody>
      </p:sp>
      <p:sp>
        <p:nvSpPr>
          <p:cNvPr id="172035" name="Rectangle 3">
            <a:extLst>
              <a:ext uri="{FF2B5EF4-FFF2-40B4-BE49-F238E27FC236}">
                <a16:creationId xmlns:a16="http://schemas.microsoft.com/office/drawing/2014/main" id="{049409C4-99BA-438A-8AF9-19B9B745D5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3568" y="2332037"/>
            <a:ext cx="8229600" cy="4525963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ru-RU" alt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Электронные таблицы позволяют визуализировать данные, размещенные на рабочем листе, в виде диаграмм и графиков. Это облегчает восприятие и помогает при анализе и сравнении данных. </a:t>
            </a: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67" name="Rectangle 11">
            <a:extLst>
              <a:ext uri="{FF2B5EF4-FFF2-40B4-BE49-F238E27FC236}">
                <a16:creationId xmlns:a16="http://schemas.microsoft.com/office/drawing/2014/main" id="{BF702B53-6C08-4DC9-8B16-5B082F16D7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i="1" dirty="0">
                <a:solidFill>
                  <a:schemeClr val="hlink"/>
                </a:solidFill>
              </a:rPr>
              <a:t>Диаграммы и графики</a:t>
            </a:r>
          </a:p>
        </p:txBody>
      </p:sp>
      <p:sp>
        <p:nvSpPr>
          <p:cNvPr id="173059" name="Rectangle 3">
            <a:extLst>
              <a:ext uri="{FF2B5EF4-FFF2-40B4-BE49-F238E27FC236}">
                <a16:creationId xmlns:a16="http://schemas.microsoft.com/office/drawing/2014/main" id="{405A8FC8-7EB8-46EE-8027-D5F07F1F4067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1628775"/>
            <a:ext cx="4752975" cy="2376488"/>
          </a:xfrm>
        </p:spPr>
        <p:txBody>
          <a:bodyPr/>
          <a:lstStyle/>
          <a:p>
            <a:pPr marL="0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Диаграммы могут быть различных типов для представления информации в различной форме.</a:t>
            </a:r>
            <a:r>
              <a:rPr lang="ru-RU" altLang="ru-RU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altLang="ru-RU" sz="2800" dirty="0"/>
          </a:p>
        </p:txBody>
      </p:sp>
      <p:graphicFrame>
        <p:nvGraphicFramePr>
          <p:cNvPr id="173060" name="Object 4">
            <a:extLst>
              <a:ext uri="{FF2B5EF4-FFF2-40B4-BE49-F238E27FC236}">
                <a16:creationId xmlns:a16="http://schemas.microsoft.com/office/drawing/2014/main" id="{F0D3DA56-8D07-4BE9-8F1D-8DEB4E05AC1B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5867400" y="1557338"/>
          <a:ext cx="2643188" cy="218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6" name="Диаграмма" r:id="rId3" imgW="4543568" imgH="3762470" progId="Excel.Chart.8">
                  <p:embed/>
                </p:oleObj>
              </mc:Choice>
              <mc:Fallback>
                <p:oleObj name="Диаграмма" r:id="rId3" imgW="4543568" imgH="3762470" progId="Excel.Chart.8">
                  <p:embed/>
                  <p:pic>
                    <p:nvPicPr>
                      <p:cNvPr id="0" name="Picture 2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1557338"/>
                        <a:ext cx="2643188" cy="2189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3066" name="Object 10">
            <a:extLst>
              <a:ext uri="{FF2B5EF4-FFF2-40B4-BE49-F238E27FC236}">
                <a16:creationId xmlns:a16="http://schemas.microsoft.com/office/drawing/2014/main" id="{929F02CC-0E24-48A6-88D9-21871D7D4AB1}"/>
              </a:ext>
            </a:extLst>
          </p:cNvPr>
          <p:cNvGraphicFramePr>
            <a:graphicFrameLocks noGrp="1" noChangeAspect="1"/>
          </p:cNvGraphicFramePr>
          <p:nvPr>
            <p:ph sz="quarter" idx="3"/>
          </p:nvPr>
        </p:nvGraphicFramePr>
        <p:xfrm>
          <a:off x="5724525" y="4221163"/>
          <a:ext cx="2820988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7" name="Диаграмма" r:id="rId5" imgW="4181523" imgH="2638330" progId="Excel.Chart.8">
                  <p:embed/>
                </p:oleObj>
              </mc:Choice>
              <mc:Fallback>
                <p:oleObj name="Диаграмма" r:id="rId5" imgW="4181523" imgH="2638330" progId="Excel.Chart.8">
                  <p:embed/>
                  <p:pic>
                    <p:nvPicPr>
                      <p:cNvPr id="0" name="Picture 3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8672" b="-1958"/>
                      <a:stretch>
                        <a:fillRect/>
                      </a:stretch>
                    </p:blipFill>
                    <p:spPr bwMode="auto">
                      <a:xfrm>
                        <a:off x="5724525" y="4221163"/>
                        <a:ext cx="2820988" cy="2232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3069" name="Object 13">
            <a:extLst>
              <a:ext uri="{FF2B5EF4-FFF2-40B4-BE49-F238E27FC236}">
                <a16:creationId xmlns:a16="http://schemas.microsoft.com/office/drawing/2014/main" id="{E7CA5D28-80A2-4972-827D-00C390DE6D3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5288" y="4292600"/>
          <a:ext cx="3960812" cy="216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8" name="Диаграмма" r:id="rId7" imgW="4457557" imgH="2943368" progId="Excel.Chart.8">
                  <p:embed/>
                </p:oleObj>
              </mc:Choice>
              <mc:Fallback>
                <p:oleObj name="Диаграмма" r:id="rId7" imgW="4457557" imgH="2943368" progId="Excel.Chart.8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604" t="9763" r="9544" b="16829"/>
                      <a:stretch>
                        <a:fillRect/>
                      </a:stretch>
                    </p:blipFill>
                    <p:spPr bwMode="auto">
                      <a:xfrm>
                        <a:off x="395288" y="4292600"/>
                        <a:ext cx="3960812" cy="2160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67" name="Rectangle 11">
            <a:extLst>
              <a:ext uri="{FF2B5EF4-FFF2-40B4-BE49-F238E27FC236}">
                <a16:creationId xmlns:a16="http://schemas.microsoft.com/office/drawing/2014/main" id="{BF702B53-6C08-4DC9-8B16-5B082F16D7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229600" cy="1143000"/>
          </a:xfrm>
        </p:spPr>
        <p:txBody>
          <a:bodyPr/>
          <a:lstStyle/>
          <a:p>
            <a:r>
              <a:rPr lang="ru-RU" sz="4000" b="1" i="1" dirty="0">
                <a:solidFill>
                  <a:schemeClr val="hlink"/>
                </a:solidFill>
              </a:rPr>
              <a:t>Разработка электронных публикаций средствами </a:t>
            </a:r>
            <a:br>
              <a:rPr lang="ru-RU" sz="4000" b="1" i="1" dirty="0">
                <a:solidFill>
                  <a:schemeClr val="hlink"/>
                </a:solidFill>
              </a:rPr>
            </a:br>
            <a:r>
              <a:rPr lang="ru-RU" sz="4000" b="1" i="1" dirty="0">
                <a:solidFill>
                  <a:schemeClr val="hlink"/>
                </a:solidFill>
              </a:rPr>
              <a:t>программы</a:t>
            </a:r>
          </a:p>
        </p:txBody>
      </p:sp>
      <p:pic>
        <p:nvPicPr>
          <p:cNvPr id="13" name="Picture 4" descr="https://img.pngio.com/publisherpng-publisher-png-960_480.png">
            <a:extLst>
              <a:ext uri="{FF2B5EF4-FFF2-40B4-BE49-F238E27FC236}">
                <a16:creationId xmlns:a16="http://schemas.microsoft.com/office/drawing/2014/main" id="{92A330C7-389E-40F9-9653-0A6BEEB5F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068960"/>
            <a:ext cx="504056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81895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450" indent="406400" algn="just">
              <a:buNone/>
            </a:pPr>
            <a:r>
              <a:rPr lang="ru-RU" sz="2000" dirty="0">
                <a:latin typeface="Bookman Old Style" panose="02050604050505020204" pitchFamily="18" charset="0"/>
              </a:rPr>
              <a:t>Microsoft Publisher – настольная издательская система начального уровня – легкая, удобная, качественная. Publisher упрощает процесс создания публикаций, предоставляя сотни профессиональных макетов для начала работы. В Publisher можно создать газету, книгу и даже собственный веб-сайт. Однако лучше всего программа проявляет себя при создании таких печатных публикаций как буклеты, бюллетени, визитные карточки, информационные таблички, календари, открытки, объявления, плакаты, почетные грамоты, приглашения, программки. </a:t>
            </a:r>
          </a:p>
          <a:p>
            <a:pPr marL="44450" indent="406400" algn="just">
              <a:buNone/>
            </a:pP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73909" y="188640"/>
            <a:ext cx="54361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Основы работы </a:t>
            </a:r>
          </a:p>
          <a:p>
            <a:pPr algn="ctr"/>
            <a: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в программе</a:t>
            </a:r>
          </a:p>
        </p:txBody>
      </p:sp>
      <p:pic>
        <p:nvPicPr>
          <p:cNvPr id="2055" name="Picture 7" descr="https://www.sistemim.com/images/stories/virtuemart/product/pcdatapublish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725144"/>
            <a:ext cx="1680989" cy="168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98711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30510"/>
            <a:ext cx="8928992" cy="5022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835696" y="366119"/>
            <a:ext cx="572624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окно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1408977832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3" y="1628800"/>
            <a:ext cx="4032447" cy="4968551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pPr marL="44450" indent="42863" algn="ctr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Графический интерфейс – это система средств для взаимодействия пользователя с компьютером. Элементы интерфейса исполнены в виде графических изображений – меню, кнопки, значки, списки.</a:t>
            </a:r>
          </a:p>
          <a:p>
            <a:pPr marL="44450" indent="42863" algn="ctr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Вся работа в Publisher организуется на специальном поле, которое можно назвать «монтажным столом». На «монтажном столе» можно разместить одновременно различные материалы для верстки: текстовые блоки и рисунки.</a:t>
            </a:r>
          </a:p>
          <a:p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366119"/>
            <a:ext cx="760817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интерфейс программы</a:t>
            </a:r>
          </a:p>
        </p:txBody>
      </p:sp>
      <p:pic>
        <p:nvPicPr>
          <p:cNvPr id="5124" name="Picture 4" descr="Алгоритм создания публикаций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3"/>
          <a:stretch/>
        </p:blipFill>
        <p:spPr bwMode="auto">
          <a:xfrm>
            <a:off x="4283968" y="2486399"/>
            <a:ext cx="4680520" cy="3014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622233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273630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44450" indent="319088" algn="just">
              <a:buNone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Лента состоит из вкладок, в которых элементы управления объединены в группы.</a:t>
            </a:r>
          </a:p>
          <a:p>
            <a:pPr marL="44450" indent="319088" algn="just">
              <a:buNone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Во время ввода текста можно скрыть ленту, чтобы расширить пространство для ввода заметок на странице. </a:t>
            </a:r>
          </a:p>
          <a:p>
            <a:pPr marL="44450" indent="319088" algn="just">
              <a:buNone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Для скрытия ленты нажмите кнопку Свернуть ленту , расположенную в правом верхнем углу окна приложения.</a:t>
            </a:r>
          </a:p>
          <a:p>
            <a:pPr marL="44450" indent="319088" algn="just"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72612" y="529101"/>
            <a:ext cx="219803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лента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61"/>
          <a:stretch/>
        </p:blipFill>
        <p:spPr bwMode="auto">
          <a:xfrm>
            <a:off x="251520" y="4293096"/>
            <a:ext cx="6159034" cy="1331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Рисунок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157191"/>
            <a:ext cx="4891088" cy="1503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94823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Группа 51"/>
          <p:cNvGrpSpPr/>
          <p:nvPr/>
        </p:nvGrpSpPr>
        <p:grpSpPr>
          <a:xfrm>
            <a:off x="3272266" y="2029268"/>
            <a:ext cx="2714644" cy="3000396"/>
            <a:chOff x="3438516" y="2152640"/>
            <a:chExt cx="2714644" cy="300039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46" name="Прямоугольник 45"/>
            <p:cNvSpPr/>
            <p:nvPr/>
          </p:nvSpPr>
          <p:spPr>
            <a:xfrm>
              <a:off x="3438516" y="2152640"/>
              <a:ext cx="2714644" cy="500066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7800" algn="ctr"/>
              <a:r>
                <a:rPr lang="ru-RU" sz="22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…</a:t>
              </a: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3438516" y="2652706"/>
              <a:ext cx="2714644" cy="500066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3438516" y="3152772"/>
              <a:ext cx="2714644" cy="500066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3438516" y="3652838"/>
              <a:ext cx="2714644" cy="500066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Прямоугольник 49"/>
            <p:cNvSpPr/>
            <p:nvPr/>
          </p:nvSpPr>
          <p:spPr>
            <a:xfrm>
              <a:off x="3438516" y="4152904"/>
              <a:ext cx="2714644" cy="500066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3438516" y="4652970"/>
              <a:ext cx="2714644" cy="500066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200" b="1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44" name="Picture 11" descr="C:\Documents and Settings\Администратор.HOME-FDD52612A3\Рабочий стол\Ирина_Раб стол\10-14\141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029268"/>
            <a:ext cx="2452044" cy="3000396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3286116" y="2029268"/>
            <a:ext cx="2714644" cy="50006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286116" y="2529334"/>
            <a:ext cx="2714644" cy="50006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>
                <a:latin typeface="Arial" pitchFamily="34" charset="0"/>
                <a:cs typeface="Arial" pitchFamily="34" charset="0"/>
              </a:rPr>
              <a:t>64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286116" y="3029400"/>
            <a:ext cx="2714644" cy="50006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>
                <a:latin typeface="Arial" pitchFamily="34" charset="0"/>
                <a:cs typeface="Arial" pitchFamily="34" charset="0"/>
              </a:rPr>
              <a:t>65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286116" y="3529466"/>
            <a:ext cx="2714644" cy="50006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>
                <a:latin typeface="Arial" pitchFamily="34" charset="0"/>
                <a:cs typeface="Arial" pitchFamily="34" charset="0"/>
              </a:rPr>
              <a:t>66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286116" y="4029532"/>
            <a:ext cx="2714644" cy="50006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>
                <a:latin typeface="Arial" pitchFamily="34" charset="0"/>
                <a:cs typeface="Arial" pitchFamily="34" charset="0"/>
              </a:rPr>
              <a:t>67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286116" y="4529598"/>
            <a:ext cx="2714644" cy="50006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>
                <a:latin typeface="Arial" pitchFamily="34" charset="0"/>
                <a:cs typeface="Arial" pitchFamily="34" charset="0"/>
              </a:rPr>
              <a:t>68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000760" y="2029268"/>
            <a:ext cx="2714644" cy="50006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…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000760" y="2529334"/>
            <a:ext cx="2714644" cy="50006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01000000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000760" y="3029400"/>
            <a:ext cx="2714644" cy="50006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01000001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000760" y="3529466"/>
            <a:ext cx="2714644" cy="50006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01000010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000760" y="4029532"/>
            <a:ext cx="2714644" cy="50006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01000011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000760" y="4529598"/>
            <a:ext cx="2714644" cy="50006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01000100</a:t>
            </a:r>
          </a:p>
        </p:txBody>
      </p:sp>
      <p:grpSp>
        <p:nvGrpSpPr>
          <p:cNvPr id="2" name="Группа 20"/>
          <p:cNvGrpSpPr/>
          <p:nvPr/>
        </p:nvGrpSpPr>
        <p:grpSpPr>
          <a:xfrm>
            <a:off x="6000760" y="5214950"/>
            <a:ext cx="2900646" cy="1143008"/>
            <a:chOff x="6000760" y="4929198"/>
            <a:chExt cx="2900646" cy="114300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8" name="Пятиугольник 17"/>
            <p:cNvSpPr/>
            <p:nvPr/>
          </p:nvSpPr>
          <p:spPr>
            <a:xfrm>
              <a:off x="6000760" y="4929198"/>
              <a:ext cx="2786082" cy="1143008"/>
            </a:xfrm>
            <a:prstGeom prst="homePlate">
              <a:avLst>
                <a:gd name="adj" fmla="val 0"/>
              </a:avLst>
            </a:prstGeom>
            <a:grpFill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329638" y="5039037"/>
              <a:ext cx="257176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latin typeface="Arial" pitchFamily="34" charset="0"/>
                  <a:cs typeface="Arial" pitchFamily="34" charset="0"/>
                </a:rPr>
                <a:t>Перевести номер символа в двоичную систему счисления</a:t>
              </a:r>
            </a:p>
          </p:txBody>
        </p:sp>
      </p:grpSp>
      <p:grpSp>
        <p:nvGrpSpPr>
          <p:cNvPr id="3" name="Группа 19"/>
          <p:cNvGrpSpPr/>
          <p:nvPr/>
        </p:nvGrpSpPr>
        <p:grpSpPr>
          <a:xfrm>
            <a:off x="3286116" y="5214950"/>
            <a:ext cx="3017021" cy="1143008"/>
            <a:chOff x="3214678" y="4929198"/>
            <a:chExt cx="2928958" cy="1143008"/>
          </a:xfrm>
        </p:grpSpPr>
        <p:sp>
          <p:nvSpPr>
            <p:cNvPr id="17" name="Пятиугольник 16"/>
            <p:cNvSpPr/>
            <p:nvPr/>
          </p:nvSpPr>
          <p:spPr>
            <a:xfrm>
              <a:off x="3214678" y="4929198"/>
              <a:ext cx="2928958" cy="1143008"/>
            </a:xfrm>
            <a:prstGeom prst="homePlate">
              <a:avLst>
                <a:gd name="adj" fmla="val 26330"/>
              </a:avLst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17487" y="5039037"/>
              <a:ext cx="250094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latin typeface="Arial" pitchFamily="34" charset="0"/>
                  <a:cs typeface="Arial" pitchFamily="34" charset="0"/>
                </a:rPr>
                <a:t>Присвоить каждому символу алфавита</a:t>
              </a:r>
            </a:p>
            <a:p>
              <a:r>
                <a:rPr lang="ru-RU" dirty="0">
                  <a:latin typeface="Arial" pitchFamily="34" charset="0"/>
                  <a:cs typeface="Arial" pitchFamily="34" charset="0"/>
                </a:rPr>
                <a:t>порядковый номер</a:t>
              </a:r>
            </a:p>
          </p:txBody>
        </p:sp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36496" cy="642666"/>
          </a:xfrm>
        </p:spPr>
        <p:txBody>
          <a:bodyPr/>
          <a:lstStyle/>
          <a:p>
            <a:r>
              <a:rPr lang="ru-RU" sz="4000" dirty="0">
                <a:solidFill>
                  <a:schemeClr val="hlink"/>
                </a:solidFill>
                <a:latin typeface="Arial" panose="020B0604020202020204" pitchFamily="34" charset="0"/>
              </a:rPr>
              <a:t>Компьютерное представление текстовой информации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4294967295"/>
          </p:nvPr>
        </p:nvSpPr>
        <p:spPr>
          <a:xfrm>
            <a:off x="642910" y="1214439"/>
            <a:ext cx="8215312" cy="857239"/>
          </a:xfrm>
        </p:spPr>
        <p:txBody>
          <a:bodyPr/>
          <a:lstStyle/>
          <a:p>
            <a:r>
              <a:rPr lang="ru-RU" sz="2400" dirty="0"/>
              <a:t>Для компьютерного представления текстовой информации достаточно:</a:t>
            </a:r>
          </a:p>
        </p:txBody>
      </p:sp>
      <p:grpSp>
        <p:nvGrpSpPr>
          <p:cNvPr id="5" name="Группа 18"/>
          <p:cNvGrpSpPr/>
          <p:nvPr/>
        </p:nvGrpSpPr>
        <p:grpSpPr>
          <a:xfrm>
            <a:off x="713116" y="5214950"/>
            <a:ext cx="2928895" cy="1143008"/>
            <a:chOff x="713116" y="4929198"/>
            <a:chExt cx="2786082" cy="1143008"/>
          </a:xfrm>
        </p:grpSpPr>
        <p:sp>
          <p:nvSpPr>
            <p:cNvPr id="16" name="Пятиугольник 15"/>
            <p:cNvSpPr/>
            <p:nvPr/>
          </p:nvSpPr>
          <p:spPr>
            <a:xfrm>
              <a:off x="713116" y="4929198"/>
              <a:ext cx="2786082" cy="1143008"/>
            </a:xfrm>
            <a:prstGeom prst="homePlate">
              <a:avLst>
                <a:gd name="adj" fmla="val 26330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00767" y="5039037"/>
              <a:ext cx="244057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latin typeface="Arial" pitchFamily="34" charset="0"/>
                  <a:cs typeface="Arial" pitchFamily="34" charset="0"/>
                </a:rPr>
                <a:t>Определить  алфавит (множество всех символов)</a:t>
              </a:r>
            </a:p>
          </p:txBody>
        </p:sp>
      </p:grpSp>
      <p:pic>
        <p:nvPicPr>
          <p:cNvPr id="2060" name="Picture 12" descr="C:\Documents and Settings\Администратор.HOME-FDD52612A3\Рабочий стол\Ирина_Раб стол\10-14\141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640" y="4366161"/>
            <a:ext cx="391681" cy="277285"/>
          </a:xfrm>
          <a:prstGeom prst="rect">
            <a:avLst/>
          </a:prstGeom>
          <a:noFill/>
        </p:spPr>
      </p:pic>
      <p:pic>
        <p:nvPicPr>
          <p:cNvPr id="2061" name="Picture 13" descr="C:\Documents and Settings\Администратор.HOME-FDD52612A3\Рабочий стол\Ирина_Раб стол\10-14\141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61388" y="2368813"/>
            <a:ext cx="267338" cy="303397"/>
          </a:xfrm>
          <a:prstGeom prst="rect">
            <a:avLst/>
          </a:prstGeom>
          <a:noFill/>
        </p:spPr>
      </p:pic>
      <p:pic>
        <p:nvPicPr>
          <p:cNvPr id="2062" name="Picture 14" descr="C:\Documents and Settings\Администратор.HOME-FDD52612A3\Рабочий стол\Ирина_Раб стол\10-14\1410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86250" y="4672474"/>
            <a:ext cx="238739" cy="300910"/>
          </a:xfrm>
          <a:prstGeom prst="rect">
            <a:avLst/>
          </a:prstGeom>
          <a:noFill/>
        </p:spPr>
      </p:pic>
      <p:pic>
        <p:nvPicPr>
          <p:cNvPr id="2063" name="Picture 15" descr="C:\Documents and Settings\Администратор.HOME-FDD52612A3\Рабочий стол\Ирина_Раб стол\10-14\1410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6131" y="3458028"/>
            <a:ext cx="241225" cy="308371"/>
          </a:xfrm>
          <a:prstGeom prst="rect">
            <a:avLst/>
          </a:prstGeom>
          <a:noFill/>
        </p:spPr>
      </p:pic>
      <p:pic>
        <p:nvPicPr>
          <p:cNvPr id="2064" name="Picture 16" descr="C:\Documents and Settings\Администратор.HOME-FDD52612A3\Рабочий стол\Ирина_Раб стол\10-14\1410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90588" y="2967487"/>
            <a:ext cx="269824" cy="300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00347 L 0.18646 -0.2541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00" y="-1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.00625 L 0.18038 0.11158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0" y="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278 L 0.21198 -0.15439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0" y="-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486 L 0.31788 0.09861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0" y="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.00486 L 0.37378 0.24329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00" y="1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9832"/>
            <a:ext cx="9144000" cy="5143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424503" y="529101"/>
            <a:ext cx="82942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вкладки: файл-создать</a:t>
            </a:r>
          </a:p>
        </p:txBody>
      </p:sp>
    </p:spTree>
    <p:extLst>
      <p:ext uri="{BB962C8B-B14F-4D97-AF65-F5344CB8AC3E}">
        <p14:creationId xmlns:p14="http://schemas.microsoft.com/office/powerpoint/2010/main" val="159541436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48689" y="221325"/>
            <a:ext cx="724589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вкладки: </a:t>
            </a:r>
            <a:b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файл-сохранить как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93" b="32849"/>
          <a:stretch/>
        </p:blipFill>
        <p:spPr bwMode="auto">
          <a:xfrm>
            <a:off x="107504" y="1536804"/>
            <a:ext cx="8856984" cy="5301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2552765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12812" y="221325"/>
            <a:ext cx="711765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Форматы </a:t>
            </a:r>
            <a:b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сохранения файлов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6" b="33288"/>
          <a:stretch/>
        </p:blipFill>
        <p:spPr bwMode="auto">
          <a:xfrm>
            <a:off x="179512" y="1628800"/>
            <a:ext cx="8784976" cy="5054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3963306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1"/>
            <a:ext cx="8784975" cy="216024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marL="44450" indent="319088" algn="just">
              <a:buNone/>
            </a:pPr>
            <a:r>
              <a:rPr lang="ru-RU" sz="2000" b="1" dirty="0">
                <a:latin typeface="Bookman Old Style" panose="02050604050505020204" pitchFamily="18" charset="0"/>
              </a:rPr>
              <a:t>На вкладках элементы управления (кнопки, списки, счетчики, флажки, значки  группы) объединены в группы.</a:t>
            </a:r>
          </a:p>
          <a:p>
            <a:pPr marL="44450" indent="319088" algn="just">
              <a:buNone/>
            </a:pPr>
            <a:r>
              <a:rPr lang="ru-RU" sz="2000" b="1" dirty="0">
                <a:latin typeface="Bookman Old Style" panose="02050604050505020204" pitchFamily="18" charset="0"/>
              </a:rPr>
              <a:t>Вкладка Главная содержит группы Буфер обмена, Шрифт, Абзац, Стили, Объекты, Упорядочить и Редактирование. </a:t>
            </a:r>
          </a:p>
          <a:p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91116" y="529101"/>
            <a:ext cx="63610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вкладки: главная</a:t>
            </a:r>
          </a:p>
        </p:txBody>
      </p:sp>
      <p:pic>
        <p:nvPicPr>
          <p:cNvPr id="16386" name="Рисунок 4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05064"/>
            <a:ext cx="8651835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4580481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4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6291699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352945" y="543550"/>
            <a:ext cx="257955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кнопки</a:t>
            </a: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2999553" y="266552"/>
            <a:ext cx="5963492" cy="120032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all" spc="20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Раскрывающееся </a:t>
            </a:r>
          </a:p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кнопки</a:t>
            </a:r>
          </a:p>
        </p:txBody>
      </p:sp>
      <p:pic>
        <p:nvPicPr>
          <p:cNvPr id="17411" name="Рисунок 4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814" y="3861048"/>
            <a:ext cx="7299186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трелка вниз 5"/>
          <p:cNvSpPr/>
          <p:nvPr/>
        </p:nvSpPr>
        <p:spPr>
          <a:xfrm>
            <a:off x="1403648" y="1142845"/>
            <a:ext cx="144016" cy="648072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6660232" y="1418112"/>
            <a:ext cx="144016" cy="2442936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173356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5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2856"/>
            <a:ext cx="5521325" cy="2009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261575" y="266551"/>
            <a:ext cx="27622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Кнопки </a:t>
            </a:r>
            <a:br>
              <a:rPr lang="ru-RU" sz="36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36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с меню</a:t>
            </a:r>
          </a:p>
        </p:txBody>
      </p:sp>
      <p:pic>
        <p:nvPicPr>
          <p:cNvPr id="18435" name="Рисунок 5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365104"/>
            <a:ext cx="6048672" cy="2215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5697793" y="499609"/>
            <a:ext cx="2525050" cy="64633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all" spc="20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списки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1388707" y="1485200"/>
            <a:ext cx="144016" cy="648072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6960318" y="1130682"/>
            <a:ext cx="275978" cy="3234422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368037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05" y="4815458"/>
            <a:ext cx="8669522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3" y="1685888"/>
            <a:ext cx="8813538" cy="296724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pPr marL="44450" indent="406400" algn="just">
              <a:buNone/>
            </a:pPr>
            <a:r>
              <a:rPr lang="ru-RU" b="1" dirty="0">
                <a:latin typeface="Bookman Old Style" panose="02050604050505020204" pitchFamily="18" charset="0"/>
              </a:rPr>
              <a:t>Для вставки в публикацию таблицы, рисунка из файла, картинки из коллекции </a:t>
            </a:r>
            <a:r>
              <a:rPr lang="en-US" b="1" dirty="0">
                <a:latin typeface="Bookman Old Style" panose="02050604050505020204" pitchFamily="18" charset="0"/>
              </a:rPr>
              <a:t>Microsoft</a:t>
            </a:r>
            <a:r>
              <a:rPr lang="ru-RU" b="1" dirty="0">
                <a:latin typeface="Bookman Old Style" panose="02050604050505020204" pitchFamily="18" charset="0"/>
              </a:rPr>
              <a:t>, фигуры или объекта </a:t>
            </a:r>
            <a:r>
              <a:rPr lang="en-US" b="1" dirty="0">
                <a:latin typeface="Bookman Old Style" panose="02050604050505020204" pitchFamily="18" charset="0"/>
              </a:rPr>
              <a:t>WordArt</a:t>
            </a:r>
            <a:r>
              <a:rPr lang="ru-RU" b="1" dirty="0">
                <a:latin typeface="Bookman Old Style" panose="02050604050505020204" pitchFamily="18" charset="0"/>
              </a:rPr>
              <a:t>, необходимо перейти на вкладку Вставка. </a:t>
            </a:r>
          </a:p>
          <a:p>
            <a:pPr marL="44450" indent="406400" algn="just">
              <a:buNone/>
            </a:pPr>
            <a:r>
              <a:rPr lang="ru-RU" b="1" dirty="0">
                <a:latin typeface="Bookman Old Style" panose="02050604050505020204" pitchFamily="18" charset="0"/>
              </a:rPr>
              <a:t>Чтобы в публикацию добавить броскую цитату или боковую панель, необходимо в группе Стандартные блоки открыть коллекцию Части страницы и выбрать нужный объект. </a:t>
            </a:r>
          </a:p>
          <a:p>
            <a:pPr marL="44450" indent="406400" algn="just">
              <a:buNone/>
            </a:pPr>
            <a:r>
              <a:rPr lang="ru-RU" b="1" dirty="0">
                <a:latin typeface="Bookman Old Style" panose="02050604050505020204" pitchFamily="18" charset="0"/>
              </a:rPr>
              <a:t>На этой вкладке вы также можете добавить пустую страницу в публикацию, колонтитулы или номера страниц. 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вкладки: вставка</a:t>
            </a:r>
          </a:p>
        </p:txBody>
      </p:sp>
    </p:spTree>
    <p:extLst>
      <p:ext uri="{BB962C8B-B14F-4D97-AF65-F5344CB8AC3E}">
        <p14:creationId xmlns:p14="http://schemas.microsoft.com/office/powerpoint/2010/main" val="2684172490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08" y="1628799"/>
            <a:ext cx="8784976" cy="51125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1587482" y="221325"/>
            <a:ext cx="596830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вкладки: </a:t>
            </a:r>
            <a:b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макет страницы</a:t>
            </a:r>
          </a:p>
        </p:txBody>
      </p:sp>
    </p:spTree>
    <p:extLst>
      <p:ext uri="{BB962C8B-B14F-4D97-AF65-F5344CB8AC3E}">
        <p14:creationId xmlns:p14="http://schemas.microsoft.com/office/powerpoint/2010/main" val="2871885542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87" y="1628800"/>
            <a:ext cx="8972376" cy="5046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1768622" y="529101"/>
            <a:ext cx="560602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Выбор шаблона</a:t>
            </a:r>
          </a:p>
        </p:txBody>
      </p:sp>
    </p:spTree>
    <p:extLst>
      <p:ext uri="{BB962C8B-B14F-4D97-AF65-F5344CB8AC3E}">
        <p14:creationId xmlns:p14="http://schemas.microsoft.com/office/powerpoint/2010/main" val="200728138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0" y="1588090"/>
            <a:ext cx="9048441" cy="5089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504659" y="529101"/>
            <a:ext cx="81339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anose="02050604050505020204" pitchFamily="18" charset="0"/>
              </a:rPr>
              <a:t>Установка параметров</a:t>
            </a:r>
          </a:p>
        </p:txBody>
      </p:sp>
    </p:spTree>
    <p:extLst>
      <p:ext uri="{BB962C8B-B14F-4D97-AF65-F5344CB8AC3E}">
        <p14:creationId xmlns:p14="http://schemas.microsoft.com/office/powerpoint/2010/main" val="1717308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>
            <a:extLst>
              <a:ext uri="{FF2B5EF4-FFF2-40B4-BE49-F238E27FC236}">
                <a16:creationId xmlns:a16="http://schemas.microsoft.com/office/drawing/2014/main" id="{23579A14-EB42-4CEC-A8D9-18627BF27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1412875"/>
            <a:ext cx="8229600" cy="3240088"/>
          </a:xfrm>
        </p:spPr>
        <p:txBody>
          <a:bodyPr/>
          <a:lstStyle/>
          <a:p>
            <a:pPr eaLnBrk="1" hangingPunct="1"/>
            <a:r>
              <a:rPr lang="uk-UA" altLang="ru-RU" sz="4000" b="1"/>
              <a:t>Информатика -  </a:t>
            </a:r>
            <a:br>
              <a:rPr lang="uk-UA" altLang="ru-RU" sz="4000" b="1"/>
            </a:br>
            <a:r>
              <a:rPr lang="uk-UA" altLang="ru-RU" sz="4000" b="1" u="sng"/>
              <a:t>инфор</a:t>
            </a:r>
            <a:r>
              <a:rPr lang="uk-UA" altLang="ru-RU" sz="4000" b="1"/>
              <a:t>мация + авто</a:t>
            </a:r>
            <a:r>
              <a:rPr lang="uk-UA" altLang="ru-RU" sz="4000" b="1" u="sng"/>
              <a:t>матика</a:t>
            </a:r>
            <a:r>
              <a:rPr lang="uk-UA" altLang="ru-RU" sz="4000" b="1"/>
              <a:t> </a:t>
            </a:r>
            <a:br>
              <a:rPr lang="uk-UA" altLang="ru-RU" sz="4000" b="1"/>
            </a:br>
            <a:r>
              <a:rPr lang="uk-UA" altLang="ru-RU" sz="4000" b="1"/>
              <a:t>обладает широчайшим диапазоном применения</a:t>
            </a:r>
            <a:endParaRPr lang="uk-UA" altLang="ru-RU" sz="4000"/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975654" y="338279"/>
            <a:ext cx="7191969" cy="10895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zh-CN" sz="4000" b="1" dirty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Создание буклета в программе</a:t>
            </a:r>
            <a:br>
              <a:rPr lang="ru-RU" altLang="zh-CN" sz="4000" b="1" dirty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zh-CN" sz="4000" b="1" dirty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Microsoft Publisher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1BC9362-39C8-4460-BEB8-FDB18CF7DD82}"/>
              </a:ext>
            </a:extLst>
          </p:cNvPr>
          <p:cNvSpPr txBox="1">
            <a:spLocks/>
          </p:cNvSpPr>
          <p:nvPr/>
        </p:nvSpPr>
        <p:spPr>
          <a:xfrm>
            <a:off x="457199" y="1484313"/>
            <a:ext cx="8229600" cy="108426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br>
              <a:rPr lang="ru-RU" altLang="ru-RU" sz="2800" b="1" dirty="0">
                <a:solidFill>
                  <a:srgbClr val="66CCFF"/>
                </a:solidFill>
                <a:ea typeface="宋体" panose="02010600030101010101" pitchFamily="2" charset="-122"/>
              </a:rPr>
            </a:br>
            <a:r>
              <a:rPr lang="ru-RU" altLang="ru-RU" sz="2800" b="1" dirty="0">
                <a:solidFill>
                  <a:srgbClr val="66CCFF"/>
                </a:solidFill>
                <a:ea typeface="宋体" panose="02010600030101010101" pitchFamily="2" charset="-122"/>
              </a:rPr>
              <a:t>Шаг 1.</a:t>
            </a:r>
            <a:r>
              <a:rPr lang="ru-RU" altLang="ru-RU" sz="2800" dirty="0">
                <a:ea typeface="宋体" panose="02010600030101010101" pitchFamily="2" charset="-122"/>
              </a:rPr>
              <a:t> Откройте </a:t>
            </a:r>
            <a:r>
              <a:rPr lang="en-US" altLang="ru-RU" sz="2800" dirty="0">
                <a:ea typeface="宋体" panose="02010600030101010101" pitchFamily="2" charset="-122"/>
              </a:rPr>
              <a:t>Microsoft Office </a:t>
            </a:r>
            <a:r>
              <a:rPr lang="en-US" altLang="ru-RU" sz="3200" dirty="0">
                <a:ea typeface="宋体" panose="02010600030101010101" pitchFamily="2" charset="-122"/>
              </a:rPr>
              <a:t>Publisher</a:t>
            </a:r>
            <a:r>
              <a:rPr lang="ru-RU" altLang="ru-RU" sz="3200" dirty="0">
                <a:ea typeface="宋体" panose="02010600030101010101" pitchFamily="2" charset="-122"/>
              </a:rPr>
              <a:t>:</a:t>
            </a:r>
            <a:br>
              <a:rPr lang="ru-RU" altLang="ru-RU" b="1" i="1" dirty="0">
                <a:ea typeface="宋体" panose="02010600030101010101" pitchFamily="2" charset="-122"/>
              </a:rPr>
            </a:br>
            <a:endParaRPr lang="ru-RU" altLang="ru-R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AD73A3-ADE4-465E-8C02-EB2B46BE0C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750" y="2568576"/>
            <a:ext cx="6750497" cy="409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0553922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975654" y="338279"/>
            <a:ext cx="7191969" cy="10895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zh-CN" sz="4000" b="1" dirty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Создание буклета в программе</a:t>
            </a:r>
            <a:br>
              <a:rPr lang="ru-RU" altLang="zh-CN" sz="4000" b="1" dirty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zh-CN" sz="4000" b="1" dirty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Microsoft Publisher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96570F0-39BB-4704-8E1F-32EDCEB45B9A}"/>
              </a:ext>
            </a:extLst>
          </p:cNvPr>
          <p:cNvSpPr txBox="1">
            <a:spLocks/>
          </p:cNvSpPr>
          <p:nvPr/>
        </p:nvSpPr>
        <p:spPr>
          <a:xfrm>
            <a:off x="457199" y="1481020"/>
            <a:ext cx="8229600" cy="122396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br>
              <a:rPr lang="ru-RU" altLang="ru-RU" sz="3200" b="1" dirty="0">
                <a:solidFill>
                  <a:srgbClr val="66CCFF"/>
                </a:solidFill>
                <a:ea typeface="宋体" panose="02010600030101010101" pitchFamily="2" charset="-122"/>
              </a:rPr>
            </a:br>
            <a:r>
              <a:rPr lang="ru-RU" altLang="ru-RU" sz="3200" b="1" dirty="0">
                <a:solidFill>
                  <a:srgbClr val="66CCFF"/>
                </a:solidFill>
                <a:ea typeface="宋体" panose="02010600030101010101" pitchFamily="2" charset="-122"/>
              </a:rPr>
              <a:t>Шаг 2.</a:t>
            </a:r>
            <a:r>
              <a:rPr lang="ru-RU" altLang="ru-RU" sz="3200" dirty="0">
                <a:ea typeface="宋体" panose="02010600030101010101" pitchFamily="2" charset="-122"/>
              </a:rPr>
              <a:t> Выберите в разделе ПУБЛИКАЦИИ</a:t>
            </a:r>
            <a:r>
              <a:rPr lang="ru-RU" altLang="ru-RU" sz="3200" i="1" dirty="0">
                <a:ea typeface="宋体" panose="02010600030101010101" pitchFamily="2" charset="-122"/>
              </a:rPr>
              <a:t> БУКЛЕТ</a:t>
            </a:r>
            <a:r>
              <a:rPr lang="ru-RU" altLang="ru-RU" sz="3200" dirty="0">
                <a:ea typeface="宋体" panose="02010600030101010101" pitchFamily="2" charset="-122"/>
              </a:rPr>
              <a:t>:</a:t>
            </a:r>
            <a:br>
              <a:rPr lang="ru-RU" altLang="ru-RU" sz="3200" b="1" i="1" dirty="0">
                <a:ea typeface="宋体" panose="02010600030101010101" pitchFamily="2" charset="-122"/>
              </a:rPr>
            </a:br>
            <a:endParaRPr lang="ru-RU" altLang="ru-RU" sz="3200" dirty="0"/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E9925B24-63F7-42EB-9EA4-18CDC6462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44201"/>
            <a:ext cx="5904781" cy="3738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3028495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975654" y="338279"/>
            <a:ext cx="7191969" cy="10895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zh-CN" sz="4000" b="1" dirty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Создание буклета в программе</a:t>
            </a:r>
            <a:br>
              <a:rPr lang="ru-RU" altLang="zh-CN" sz="4000" b="1" dirty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zh-CN" sz="4000" b="1" dirty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Microsoft Publisher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09E4B878-8365-4DC3-AFE0-562FE66F4EAF}"/>
              </a:ext>
            </a:extLst>
          </p:cNvPr>
          <p:cNvSpPr txBox="1">
            <a:spLocks/>
          </p:cNvSpPr>
          <p:nvPr/>
        </p:nvSpPr>
        <p:spPr bwMode="auto">
          <a:xfrm>
            <a:off x="456838" y="1772816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200" b="1">
                <a:solidFill>
                  <a:srgbClr val="66CCFF"/>
                </a:solidFill>
                <a:ea typeface="宋体" panose="02010600030101010101" pitchFamily="2" charset="-122"/>
              </a:rPr>
              <a:t>Шаг 3.</a:t>
            </a:r>
            <a:r>
              <a:rPr lang="ru-RU" altLang="ru-RU" sz="3200">
                <a:ea typeface="宋体" panose="02010600030101010101" pitchFamily="2" charset="-122"/>
              </a:rPr>
              <a:t> Выберите в макетах публикаций понравившийся вам макет </a:t>
            </a:r>
            <a:endParaRPr lang="ru-RU" altLang="ru-RU" sz="3200" dirty="0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A7CB422F-6312-471A-BB38-4D1B89DF49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522" y="2915816"/>
            <a:ext cx="6660232" cy="3799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9486873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975654" y="338279"/>
            <a:ext cx="7191969" cy="10895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zh-CN" sz="4000" b="1" dirty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Создание буклета в программе</a:t>
            </a:r>
            <a:br>
              <a:rPr lang="ru-RU" altLang="zh-CN" sz="4000" b="1" dirty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zh-CN" sz="4000" b="1" dirty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Microsoft Publisher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D6AA8B02-B411-4E71-9F82-543B0E2D0EA2}"/>
              </a:ext>
            </a:extLst>
          </p:cNvPr>
          <p:cNvSpPr txBox="1">
            <a:spLocks/>
          </p:cNvSpPr>
          <p:nvPr/>
        </p:nvSpPr>
        <p:spPr bwMode="auto">
          <a:xfrm>
            <a:off x="456838" y="198884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200" b="1">
                <a:solidFill>
                  <a:srgbClr val="66CCFF"/>
                </a:solidFill>
                <a:ea typeface="宋体" panose="02010600030101010101" pitchFamily="2" charset="-122"/>
              </a:rPr>
              <a:t>Шаг 4.</a:t>
            </a:r>
            <a:r>
              <a:rPr lang="ru-RU" altLang="ru-RU" sz="3200">
                <a:ea typeface="宋体" panose="02010600030101010101" pitchFamily="2" charset="-122"/>
              </a:rPr>
              <a:t> Используя цветовые схемы, выберите понравившийся цвет оформления:</a:t>
            </a:r>
            <a:endParaRPr lang="ru-RU" altLang="ru-RU" sz="3200" dirty="0"/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0CE73E1F-6266-4CBB-9B77-2C1FF17AE2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08474"/>
            <a:ext cx="5760640" cy="3584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829300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975654" y="338279"/>
            <a:ext cx="7191969" cy="10895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zh-CN" sz="4000" b="1" dirty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Создание буклета в программе</a:t>
            </a:r>
            <a:br>
              <a:rPr lang="ru-RU" altLang="zh-CN" sz="4000" b="1" dirty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zh-CN" sz="4000" b="1" dirty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Microsoft Publisher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4E5AA37A-6FC8-4175-9F95-B5E619D99331}"/>
              </a:ext>
            </a:extLst>
          </p:cNvPr>
          <p:cNvSpPr txBox="1">
            <a:spLocks/>
          </p:cNvSpPr>
          <p:nvPr/>
        </p:nvSpPr>
        <p:spPr bwMode="auto">
          <a:xfrm>
            <a:off x="539552" y="1573843"/>
            <a:ext cx="8229600" cy="185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200" b="1">
                <a:solidFill>
                  <a:srgbClr val="66CCFF"/>
                </a:solidFill>
                <a:ea typeface="宋体" panose="02010600030101010101" pitchFamily="2" charset="-122"/>
              </a:rPr>
              <a:t>Шаг 5.</a:t>
            </a:r>
            <a:r>
              <a:rPr lang="ru-RU" altLang="ru-RU" sz="3200">
                <a:ea typeface="宋体" panose="02010600030101010101" pitchFamily="2" charset="-122"/>
              </a:rPr>
              <a:t> Введите всю нужную информацию и вставьте изображения, если это необходимо и буклет готов </a:t>
            </a:r>
            <a:endParaRPr lang="ru-RU" altLang="ru-RU" sz="3200" dirty="0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3F3F0199-0BA5-4361-A269-556B471963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258958"/>
            <a:ext cx="6144566" cy="358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0982541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78ACD387-4107-4FA9-A5A9-B6F82D904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2708275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uk-UA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4. Теоретические основы построения </a:t>
            </a:r>
            <a:r>
              <a:rPr lang="en-US" altLang="uk-UA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web-</a:t>
            </a:r>
            <a:r>
              <a:rPr lang="ru-RU" altLang="uk-UA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сайтов</a:t>
            </a:r>
          </a:p>
        </p:txBody>
      </p:sp>
    </p:spTree>
    <p:extLst>
      <p:ext uri="{BB962C8B-B14F-4D97-AF65-F5344CB8AC3E}">
        <p14:creationId xmlns:p14="http://schemas.microsoft.com/office/powerpoint/2010/main" val="170205254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3181240" y="548680"/>
            <a:ext cx="27815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solidFill>
                  <a:srgbClr val="0000FF"/>
                </a:solidFill>
              </a:rPr>
              <a:t>ЯЗЫК</a:t>
            </a:r>
            <a:r>
              <a:rPr lang="cs-CZ" sz="4000" b="1" dirty="0">
                <a:solidFill>
                  <a:srgbClr val="0000FF"/>
                </a:solidFill>
              </a:rPr>
              <a:t> HTML</a:t>
            </a:r>
            <a:endParaRPr lang="ru-RU" sz="4000" b="1" dirty="0">
              <a:solidFill>
                <a:srgbClr val="0000FF"/>
              </a:solidFill>
            </a:endParaRP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072B0A39-4478-487A-8FCB-EBDCA91F7D7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67544" y="1412777"/>
            <a:ext cx="8229600" cy="4752528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dirty="0"/>
              <a:t>(язык разметки гипертекста) </a:t>
            </a:r>
          </a:p>
          <a:p>
            <a:pPr marL="0" indent="0" algn="ctr">
              <a:buNone/>
            </a:pPr>
            <a:endParaRPr lang="ru-RU" dirty="0"/>
          </a:p>
          <a:p>
            <a:r>
              <a:rPr lang="ru-RU" dirty="0"/>
              <a:t>Понятие HTML включает в себя различные</a:t>
            </a:r>
            <a:r>
              <a:rPr lang="cs-CZ" dirty="0"/>
              <a:t> </a:t>
            </a:r>
            <a:r>
              <a:rPr lang="ru-RU" dirty="0"/>
              <a:t>способы оформления гипертекстовых документов, дизайн, гипертекстовые редакторы, браузеры и многое другое.</a:t>
            </a:r>
          </a:p>
          <a:p>
            <a:r>
              <a:rPr lang="ru-RU" dirty="0"/>
              <a:t>HTML как основа создания </a:t>
            </a:r>
            <a:r>
              <a:rPr lang="ru-RU" dirty="0" err="1"/>
              <a:t>Web</a:t>
            </a:r>
            <a:r>
              <a:rPr lang="ru-RU" dirty="0"/>
              <a:t>-страниц имеет прямое отношение и к новому</a:t>
            </a:r>
            <a:r>
              <a:rPr lang="cs-CZ" dirty="0"/>
              <a:t> </a:t>
            </a:r>
            <a:r>
              <a:rPr lang="ru-RU" dirty="0"/>
              <a:t>направлению изобразительного искусства — </a:t>
            </a:r>
            <a:r>
              <a:rPr lang="cs-CZ" dirty="0"/>
              <a:t>Web-</a:t>
            </a:r>
            <a:r>
              <a:rPr lang="ru-RU" dirty="0"/>
              <a:t>дизайну.</a:t>
            </a:r>
          </a:p>
        </p:txBody>
      </p:sp>
    </p:spTree>
    <p:extLst>
      <p:ext uri="{BB962C8B-B14F-4D97-AF65-F5344CB8AC3E}">
        <p14:creationId xmlns:p14="http://schemas.microsoft.com/office/powerpoint/2010/main" val="2547223516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3181240" y="548680"/>
            <a:ext cx="27815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solidFill>
                  <a:srgbClr val="0000FF"/>
                </a:solidFill>
              </a:rPr>
              <a:t>ЯЗЫК</a:t>
            </a:r>
            <a:r>
              <a:rPr lang="cs-CZ" sz="4000" b="1" dirty="0">
                <a:solidFill>
                  <a:srgbClr val="0000FF"/>
                </a:solidFill>
              </a:rPr>
              <a:t> HTML</a:t>
            </a:r>
            <a:endParaRPr lang="ru-RU" sz="4000" b="1" dirty="0">
              <a:solidFill>
                <a:srgbClr val="0000FF"/>
              </a:solidFill>
            </a:endParaRP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04C19031-024C-4992-A233-E213A427A302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971600" y="1600200"/>
            <a:ext cx="7200800" cy="4873752"/>
          </a:xfrm>
        </p:spPr>
        <p:txBody>
          <a:bodyPr>
            <a:normAutofit/>
          </a:bodyPr>
          <a:lstStyle/>
          <a:p>
            <a:r>
              <a:rPr lang="ru-RU" dirty="0"/>
              <a:t>Многие называют HTML языком программирования. Это не совсем верно, так как в традиционном понимании HTML является языком </a:t>
            </a:r>
            <a:r>
              <a:rPr lang="ru-RU" i="1" dirty="0"/>
              <a:t>разметки </a:t>
            </a:r>
            <a:r>
              <a:rPr lang="ru-RU" dirty="0"/>
              <a:t>электронных документов, лишь указывающим программам просмотра HTML-страниц (браузерам) форму представления описанной в документе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3605991864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00FF"/>
                </a:solidFill>
              </a:rPr>
              <a:t>Браузер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Специальные программы для просмотра веб-сайтов</a:t>
            </a:r>
            <a:r>
              <a:rPr lang="cs-CZ" dirty="0"/>
              <a:t> </a:t>
            </a:r>
            <a:r>
              <a:rPr lang="ru-RU" dirty="0"/>
              <a:t>(электронных документов, созданных по правилам языка разметки HTML), называются браузерами. </a:t>
            </a:r>
          </a:p>
          <a:p>
            <a:r>
              <a:rPr lang="ru-RU" dirty="0"/>
              <a:t>Основная функция браузера заключается в интерпретации кода HTML и выводе визуального результата на экран монитора пользователя. </a:t>
            </a:r>
          </a:p>
          <a:p>
            <a:r>
              <a:rPr lang="ru-RU" dirty="0"/>
              <a:t>Сегодня существует большое количество самых разнообразных браузеров</a:t>
            </a:r>
          </a:p>
        </p:txBody>
      </p:sp>
    </p:spTree>
    <p:extLst>
      <p:ext uri="{BB962C8B-B14F-4D97-AF65-F5344CB8AC3E}">
        <p14:creationId xmlns:p14="http://schemas.microsoft.com/office/powerpoint/2010/main" val="1189066555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00FF"/>
                </a:solidFill>
              </a:rPr>
              <a:t>Специальные термины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784976" cy="4525963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/>
              <a:t>Элемент </a:t>
            </a:r>
            <a:r>
              <a:rPr lang="ru-RU" dirty="0"/>
              <a:t>— конструкция языка HTML. Это контейнер, содержащий данные и позволяющий отформатировать их определенным образом. Любая</a:t>
            </a:r>
          </a:p>
          <a:p>
            <a:r>
              <a:rPr lang="ru-RU" b="1" dirty="0" err="1"/>
              <a:t>Web</a:t>
            </a:r>
            <a:r>
              <a:rPr lang="ru-RU" b="1" dirty="0"/>
              <a:t>-страница </a:t>
            </a:r>
            <a:r>
              <a:rPr lang="ru-RU" dirty="0"/>
              <a:t>представляет собой набор элементов. Одна из основных идей гипертекста — возможность вложения элементов.</a:t>
            </a:r>
          </a:p>
          <a:p>
            <a:r>
              <a:rPr lang="ru-RU" b="1" dirty="0"/>
              <a:t>Тег (</a:t>
            </a:r>
            <a:r>
              <a:rPr lang="ru-RU" b="1" dirty="0" err="1"/>
              <a:t>tag</a:t>
            </a:r>
            <a:r>
              <a:rPr lang="ru-RU" b="1" dirty="0"/>
              <a:t>) </a:t>
            </a:r>
            <a:r>
              <a:rPr lang="ru-RU" dirty="0"/>
              <a:t>— начальный или конечный маркеры элемента. Теги определяют границы действия элементов и отделяют элементы друг от друга. В тексте </a:t>
            </a:r>
            <a:r>
              <a:rPr lang="ru-RU" dirty="0" err="1"/>
              <a:t>Web</a:t>
            </a:r>
            <a:r>
              <a:rPr lang="ru-RU" dirty="0"/>
              <a:t>-страницы теги заключаются в угловые скобки, а конечный тег всегда снабжается косой чертой.</a:t>
            </a:r>
          </a:p>
        </p:txBody>
      </p:sp>
    </p:spTree>
    <p:extLst>
      <p:ext uri="{BB962C8B-B14F-4D97-AF65-F5344CB8AC3E}">
        <p14:creationId xmlns:p14="http://schemas.microsoft.com/office/powerpoint/2010/main" val="1793342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550596A1-44A0-4516-BE9D-74EC3DF44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uk-UA">
                <a:latin typeface="Arial" panose="020B0604020202020204" pitchFamily="34" charset="0"/>
              </a:rPr>
              <a:t>ИНФОРМАТИКА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3AD2066B-3C17-417E-859C-84236E2B02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marL="0" indent="179388" algn="ctr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ru-RU" altLang="uk-UA" sz="2800" b="1">
                <a:latin typeface="Arial" panose="020B0604020202020204" pitchFamily="34" charset="0"/>
              </a:rPr>
              <a:t>наука, которая</a:t>
            </a:r>
          </a:p>
          <a:p>
            <a:pPr marL="0" indent="179388"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ru-RU" altLang="uk-UA" sz="2800">
                <a:latin typeface="Arial" panose="020B0604020202020204" pitchFamily="34" charset="0"/>
              </a:rPr>
              <a:t> изучает информационные процессы, </a:t>
            </a:r>
          </a:p>
          <a:p>
            <a:pPr marL="0" indent="179388"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ru-RU" altLang="uk-UA" sz="2800">
                <a:latin typeface="Arial" panose="020B0604020202020204" pitchFamily="34" charset="0"/>
              </a:rPr>
              <a:t> анализирует и систематизирует </a:t>
            </a:r>
          </a:p>
          <a:p>
            <a:pPr marL="0" indent="179388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ru-RU" altLang="uk-UA" sz="2800">
                <a:latin typeface="Arial" panose="020B0604020202020204" pitchFamily="34" charset="0"/>
              </a:rPr>
              <a:t>методы и способы получения, превращения, передачи, хранения и использования информации,</a:t>
            </a:r>
          </a:p>
          <a:p>
            <a:pPr marL="0" indent="179388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ru-RU" altLang="uk-UA" sz="2800">
                <a:latin typeface="Arial" panose="020B0604020202020204" pitchFamily="34" charset="0"/>
              </a:rPr>
              <a:t>принципы функционирования информационных систем, применения информационных технологий во всех видах общественной деятельности: производстве, управлении, науке, образовании, медицине и др.</a:t>
            </a: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00FF"/>
                </a:solidFill>
              </a:rPr>
              <a:t>Специальные термины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6F82BF45-FD8A-4D48-A6BF-89C8960EC846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755576" y="1417638"/>
            <a:ext cx="7931224" cy="5035698"/>
          </a:xfrm>
        </p:spPr>
        <p:txBody>
          <a:bodyPr>
            <a:normAutofit fontScale="70000" lnSpcReduction="20000"/>
          </a:bodyPr>
          <a:lstStyle/>
          <a:p>
            <a:r>
              <a:rPr lang="ru-RU" sz="3100" b="1" dirty="0"/>
              <a:t>Атрибут </a:t>
            </a:r>
            <a:r>
              <a:rPr lang="ru-RU" dirty="0"/>
              <a:t>(</a:t>
            </a:r>
            <a:r>
              <a:rPr lang="ru-RU" dirty="0" err="1"/>
              <a:t>attribute</a:t>
            </a:r>
            <a:r>
              <a:rPr lang="ru-RU" dirty="0"/>
              <a:t>) — параметр или свойство элемента. Это переменная, которая имеет стандартное имя и которой может присваиваться определенный набор значений. Атрибуты располагаются внутри начального тега и отделяются друг от друга пробелами.</a:t>
            </a:r>
          </a:p>
          <a:p>
            <a:r>
              <a:rPr lang="ru-RU" b="1" dirty="0"/>
              <a:t>Гиперссылка </a:t>
            </a:r>
            <a:r>
              <a:rPr lang="ru-RU" dirty="0"/>
              <a:t>— фрагмент текста, который является указателем на другой файл или объект. Гиперссылки необходимы для того, чтобы обеспечить возможность перехода от одного документа к другому.</a:t>
            </a:r>
          </a:p>
          <a:p>
            <a:r>
              <a:rPr lang="ru-RU" b="1" dirty="0"/>
              <a:t>Фрейм </a:t>
            </a:r>
            <a:r>
              <a:rPr lang="ru-RU" dirty="0"/>
              <a:t>(</a:t>
            </a:r>
            <a:r>
              <a:rPr lang="ru-RU" dirty="0" err="1"/>
              <a:t>frame</a:t>
            </a:r>
            <a:r>
              <a:rPr lang="ru-RU" dirty="0"/>
              <a:t>) — этот термин имеет два значения. Первое — область документа со своими полосами прокрутки. Второе значение — одиночное изображение в сложном (анимационном) графическом файле (по аналогии с кадром кинофильма). Вместо термина ≪фрейм≫ в специальной литературе и локализованных программных продуктах иногда можно встретить термин ≪кадр≫ или ≪рамка≫.</a:t>
            </a:r>
          </a:p>
        </p:txBody>
      </p:sp>
    </p:spTree>
    <p:extLst>
      <p:ext uri="{BB962C8B-B14F-4D97-AF65-F5344CB8AC3E}">
        <p14:creationId xmlns:p14="http://schemas.microsoft.com/office/powerpoint/2010/main" val="3547288615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00FF"/>
                </a:solidFill>
              </a:rPr>
              <a:t>Специальные термины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FF5D08B9-1C2E-4E4C-B639-64E5F3225BAA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83568" y="1556792"/>
            <a:ext cx="8003232" cy="487375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Апплет </a:t>
            </a:r>
            <a:r>
              <a:rPr lang="ru-RU" dirty="0"/>
              <a:t>(</a:t>
            </a:r>
            <a:r>
              <a:rPr lang="ru-RU" dirty="0" err="1"/>
              <a:t>applet</a:t>
            </a:r>
            <a:r>
              <a:rPr lang="ru-RU" dirty="0"/>
              <a:t>) — программа, передаваемая на компьютер клиента в виде отдельного файла и запускаемая при просмотре </a:t>
            </a:r>
            <a:r>
              <a:rPr lang="ru-RU" dirty="0" err="1"/>
              <a:t>Web</a:t>
            </a:r>
            <a:r>
              <a:rPr lang="ru-RU" dirty="0"/>
              <a:t>-страницы.</a:t>
            </a:r>
          </a:p>
          <a:p>
            <a:r>
              <a:rPr lang="ru-RU" b="1" dirty="0"/>
              <a:t>Скрипт или сценарий </a:t>
            </a:r>
            <a:r>
              <a:rPr lang="ru-RU" dirty="0"/>
              <a:t>(</a:t>
            </a:r>
            <a:r>
              <a:rPr lang="ru-RU" dirty="0" err="1"/>
              <a:t>script</a:t>
            </a:r>
            <a:r>
              <a:rPr lang="ru-RU" dirty="0"/>
              <a:t>) — программа, включенная в состав </a:t>
            </a:r>
            <a:r>
              <a:rPr lang="ru-RU" dirty="0" err="1"/>
              <a:t>Web</a:t>
            </a:r>
            <a:r>
              <a:rPr lang="ru-RU" dirty="0"/>
              <a:t>-страницы для расширения ее возможностей. </a:t>
            </a:r>
            <a:r>
              <a:rPr lang="ru-RU" dirty="0" err="1"/>
              <a:t>Броузер</a:t>
            </a:r>
            <a:r>
              <a:rPr lang="ru-RU" dirty="0"/>
              <a:t> </a:t>
            </a:r>
            <a:r>
              <a:rPr lang="ru-RU" dirty="0" err="1"/>
              <a:t>Internet</a:t>
            </a:r>
            <a:r>
              <a:rPr lang="ru-RU" dirty="0"/>
              <a:t> </a:t>
            </a:r>
            <a:r>
              <a:rPr lang="ru-RU" dirty="0" err="1"/>
              <a:t>Explorer</a:t>
            </a:r>
            <a:r>
              <a:rPr lang="ru-RU" dirty="0"/>
              <a:t> в определенных ситуациях выводит сообщение: ≪Разрешить выполнение сценариев на странице?≫ В этом случае имеются в виду скрипты.</a:t>
            </a:r>
          </a:p>
        </p:txBody>
      </p:sp>
    </p:spTree>
    <p:extLst>
      <p:ext uri="{BB962C8B-B14F-4D97-AF65-F5344CB8AC3E}">
        <p14:creationId xmlns:p14="http://schemas.microsoft.com/office/powerpoint/2010/main" val="4183620059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00FF"/>
                </a:solidFill>
              </a:rPr>
              <a:t>Специальные термины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80573779-A08C-4263-BBB7-AF5D08BFB9C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/>
              <a:t>Расширение </a:t>
            </a:r>
            <a:r>
              <a:rPr lang="ru-RU" dirty="0"/>
              <a:t>(</a:t>
            </a:r>
            <a:r>
              <a:rPr lang="ru-RU" dirty="0" err="1"/>
              <a:t>extension</a:t>
            </a:r>
            <a:r>
              <a:rPr lang="ru-RU" dirty="0"/>
              <a:t>) — элемент, не входящий в спецификацию языка, но использующийся, обеспечивая возможность создания нового интересного эффекта форматирования.</a:t>
            </a:r>
          </a:p>
          <a:p>
            <a:r>
              <a:rPr lang="ru-RU" b="1" dirty="0"/>
              <a:t>Программный код </a:t>
            </a:r>
            <a:r>
              <a:rPr lang="ru-RU" dirty="0"/>
              <a:t>или просто код — аналог понятия ≪текст программы≫.</a:t>
            </a:r>
          </a:p>
          <a:p>
            <a:r>
              <a:rPr lang="ru-RU" b="1" dirty="0"/>
              <a:t>Код HTML </a:t>
            </a:r>
            <a:r>
              <a:rPr lang="ru-RU" dirty="0"/>
              <a:t>— гипертекстовый документ в своем первоначальном виде, когда видны все элементы и атрибуты. Код </a:t>
            </a:r>
            <a:r>
              <a:rPr lang="ru-RU" b="1" dirty="0" err="1"/>
              <a:t>http</a:t>
            </a:r>
            <a:r>
              <a:rPr lang="ru-RU" dirty="0"/>
              <a:t> указывает на то, что программа должна работать с системой гипертекстовых документов и использовать соответствующий протокол (HTT</a:t>
            </a:r>
            <a:r>
              <a:rPr lang="cs-CZ" dirty="0"/>
              <a:t>P).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8755658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00FF"/>
                </a:solidFill>
              </a:rPr>
              <a:t>Специальные термины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F8D29DC2-3DCF-4DFF-B480-6CB981DEC841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899592" y="1916832"/>
            <a:ext cx="7632848" cy="4525963"/>
          </a:xfrm>
        </p:spPr>
        <p:txBody>
          <a:bodyPr>
            <a:noAutofit/>
          </a:bodyPr>
          <a:lstStyle/>
          <a:p>
            <a:r>
              <a:rPr lang="ru-RU" sz="2800" b="1" dirty="0"/>
              <a:t>WWW </a:t>
            </a:r>
            <a:r>
              <a:rPr lang="ru-RU" sz="2800" dirty="0"/>
              <a:t>или просто </a:t>
            </a:r>
            <a:r>
              <a:rPr lang="ru-RU" sz="2800" dirty="0" err="1"/>
              <a:t>Web</a:t>
            </a:r>
            <a:r>
              <a:rPr lang="ru-RU" sz="2800" dirty="0"/>
              <a:t> — Всемирная паутина, распределенная система доступа к гипертекстовым документам, существующая в Интернете.</a:t>
            </a:r>
          </a:p>
          <a:p>
            <a:r>
              <a:rPr lang="ru-RU" sz="2800" b="1" dirty="0" err="1"/>
              <a:t>Web</a:t>
            </a:r>
            <a:r>
              <a:rPr lang="ru-RU" sz="2800" b="1" dirty="0"/>
              <a:t>-страница </a:t>
            </a:r>
            <a:r>
              <a:rPr lang="ru-RU" sz="2800" dirty="0"/>
              <a:t>— документ (файл), подготовленный в формате гипертекста и размещенный в WWW.</a:t>
            </a:r>
          </a:p>
          <a:p>
            <a:r>
              <a:rPr lang="ru-RU" sz="2800" b="1" dirty="0"/>
              <a:t>Сайт </a:t>
            </a:r>
            <a:r>
              <a:rPr lang="ru-RU" sz="2800" dirty="0"/>
              <a:t>(</a:t>
            </a:r>
            <a:r>
              <a:rPr lang="ru-RU" sz="2800" dirty="0" err="1"/>
              <a:t>site</a:t>
            </a:r>
            <a:r>
              <a:rPr lang="ru-RU" sz="2800" dirty="0"/>
              <a:t>) — набор </a:t>
            </a:r>
            <a:r>
              <a:rPr lang="ru-RU" sz="2800" dirty="0" err="1"/>
              <a:t>Web</a:t>
            </a:r>
            <a:r>
              <a:rPr lang="ru-RU" sz="2800" dirty="0"/>
              <a:t>-страниц, принадлежащих одному владельцу.</a:t>
            </a:r>
          </a:p>
        </p:txBody>
      </p:sp>
    </p:spTree>
    <p:extLst>
      <p:ext uri="{BB962C8B-B14F-4D97-AF65-F5344CB8AC3E}">
        <p14:creationId xmlns:p14="http://schemas.microsoft.com/office/powerpoint/2010/main" val="656921002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00FF"/>
                </a:solidFill>
              </a:rPr>
              <a:t>HTML-файл или HTML-страница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55576" y="1600200"/>
            <a:ext cx="7931224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— документ, созданный в виде гипертекста</a:t>
            </a:r>
          </a:p>
          <a:p>
            <a:pPr marL="0" indent="0">
              <a:buNone/>
            </a:pPr>
            <a:r>
              <a:rPr lang="ru-RU" dirty="0"/>
              <a:t>на основе языка HTML. Такие файлы имеют, как правило, расширения </a:t>
            </a:r>
            <a:r>
              <a:rPr lang="ru-RU" dirty="0" err="1"/>
              <a:t>htm</a:t>
            </a:r>
            <a:r>
              <a:rPr lang="ru-RU" dirty="0"/>
              <a:t> или </a:t>
            </a:r>
            <a:r>
              <a:rPr lang="ru-RU" dirty="0" err="1"/>
              <a:t>html</a:t>
            </a:r>
            <a:r>
              <a:rPr lang="ru-RU" dirty="0"/>
              <a:t>. В гипертекстовых редакторах и браузерах эти файлы имеют общее название ≪документ≫.</a:t>
            </a:r>
          </a:p>
          <a:p>
            <a:pPr marL="0" indent="0">
              <a:buNone/>
            </a:pPr>
            <a:r>
              <a:rPr lang="ru-RU" dirty="0"/>
              <a:t>HTML является основным языком для создания документов в WWW.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0651003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0000FF"/>
                </a:solidFill>
              </a:rPr>
              <a:t>Особенности гипертекста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556792"/>
            <a:ext cx="8229600" cy="5184576"/>
          </a:xfrm>
        </p:spPr>
        <p:txBody>
          <a:bodyPr>
            <a:noAutofit/>
          </a:bodyPr>
          <a:lstStyle/>
          <a:p>
            <a:r>
              <a:rPr lang="ru-RU" sz="2800" dirty="0"/>
              <a:t>Способ создания гипертекста обеспечивает его абсолютную платформенную независимость.</a:t>
            </a:r>
          </a:p>
          <a:p>
            <a:r>
              <a:rPr lang="ru-RU" sz="2800" dirty="0"/>
              <a:t>Одной из основных особенностей HTML является принцип, по которому не только допускается вложение одних элементов в другие, но и декларируется необходимость такого вложения. Это отличает HTML от многих других языков.</a:t>
            </a:r>
          </a:p>
          <a:p>
            <a:r>
              <a:rPr lang="ru-RU" sz="2800" dirty="0"/>
              <a:t>Если рассмотреть исходные тексты различных </a:t>
            </a:r>
            <a:r>
              <a:rPr lang="ru-RU" sz="2800" dirty="0" err="1"/>
              <a:t>Web</a:t>
            </a:r>
            <a:r>
              <a:rPr lang="ru-RU" sz="2800" dirty="0"/>
              <a:t>-страниц, то можно легко увидеть схожесть их структур. Это объясняется тем, что документы создаются по определенным правилам. </a:t>
            </a:r>
          </a:p>
        </p:txBody>
      </p:sp>
    </p:spTree>
    <p:extLst>
      <p:ext uri="{BB962C8B-B14F-4D97-AF65-F5344CB8AC3E}">
        <p14:creationId xmlns:p14="http://schemas.microsoft.com/office/powerpoint/2010/main" val="4123572211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00FF"/>
                </a:solidFill>
              </a:rPr>
              <a:t>Язык HTML представляет собой набор специальных правил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2076872"/>
            <a:ext cx="8003232" cy="4781128"/>
          </a:xfrm>
        </p:spPr>
        <p:txBody>
          <a:bodyPr>
            <a:normAutofit/>
          </a:bodyPr>
          <a:lstStyle/>
          <a:p>
            <a:r>
              <a:rPr lang="ru-RU" sz="3200" dirty="0"/>
              <a:t>Каждому правилу соответствует свое название, свойство и значение. Например, чтобы задать правило жирного начертания обыкновенного текста, необходимо использовать следующую HTML-конструкцию:</a:t>
            </a:r>
          </a:p>
          <a:p>
            <a:pPr marL="0" indent="0">
              <a:buNone/>
            </a:pPr>
            <a:r>
              <a:rPr lang="ru-RU" sz="3600" b="1" dirty="0"/>
              <a:t>&lt;В&gt;Обыкновенный текст&lt;/В&gt;</a:t>
            </a:r>
          </a:p>
        </p:txBody>
      </p:sp>
    </p:spTree>
    <p:extLst>
      <p:ext uri="{BB962C8B-B14F-4D97-AF65-F5344CB8AC3E}">
        <p14:creationId xmlns:p14="http://schemas.microsoft.com/office/powerpoint/2010/main" val="848246146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00FF"/>
                </a:solidFill>
              </a:rPr>
              <a:t>Язык HTML представляет собой набор специальных правил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B6132720-6A25-409F-B794-C6BC4AD99F4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83568" y="1984248"/>
            <a:ext cx="7920880" cy="4873752"/>
          </a:xfrm>
        </p:spPr>
        <p:txBody>
          <a:bodyPr>
            <a:noAutofit/>
          </a:bodyPr>
          <a:lstStyle/>
          <a:p>
            <a:r>
              <a:rPr lang="ru-RU" sz="2800" dirty="0"/>
              <a:t>Как видно из примера, текст, который должен отображаться жирным начертанием, обособлен группами символов &lt;в&gt; и &lt;/в&gt;. </a:t>
            </a:r>
          </a:p>
          <a:p>
            <a:r>
              <a:rPr lang="ru-RU" sz="2800" dirty="0"/>
              <a:t>Такие группы принято называть тегами. </a:t>
            </a:r>
          </a:p>
          <a:p>
            <a:r>
              <a:rPr lang="ru-RU" sz="2800" dirty="0"/>
              <a:t>Теги бывают одинарными и парными. В случае с нашим примером тег &lt;/в&gt; является парным, т. к. он закрывает HTML-конструкцию вместе с символом "/" (прямой </a:t>
            </a:r>
            <a:r>
              <a:rPr lang="ru-RU" sz="2800" dirty="0" err="1"/>
              <a:t>слэш</a:t>
            </a:r>
            <a:r>
              <a:rPr lang="ru-RU" sz="2800" dirty="0"/>
              <a:t>). Иногда теги, которые необходимо закрывать парным тегом, называют тегами-контейнерами.</a:t>
            </a:r>
          </a:p>
        </p:txBody>
      </p:sp>
    </p:spTree>
    <p:extLst>
      <p:ext uri="{BB962C8B-B14F-4D97-AF65-F5344CB8AC3E}">
        <p14:creationId xmlns:p14="http://schemas.microsoft.com/office/powerpoint/2010/main" val="239616642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00FF"/>
                </a:solidFill>
              </a:rPr>
              <a:t>Язык HTML представляет собой набор специальных правил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223F9304-750E-4A22-8CAD-22151EAC677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838200" y="2636912"/>
            <a:ext cx="7467600" cy="4873752"/>
          </a:xfrm>
        </p:spPr>
        <p:txBody>
          <a:bodyPr>
            <a:normAutofit/>
          </a:bodyPr>
          <a:lstStyle/>
          <a:p>
            <a:r>
              <a:rPr lang="ru-RU" sz="3200" dirty="0"/>
              <a:t>Любой HTML-документ содержит три основных обязательных раздела: HTML, HEAD и BODY. Рассмотрим подробнее каждый из них.</a:t>
            </a:r>
          </a:p>
        </p:txBody>
      </p:sp>
    </p:spTree>
    <p:extLst>
      <p:ext uri="{BB962C8B-B14F-4D97-AF65-F5344CB8AC3E}">
        <p14:creationId xmlns:p14="http://schemas.microsoft.com/office/powerpoint/2010/main" val="3732942483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rgbClr val="0000FF"/>
                </a:solidFill>
              </a:rPr>
              <a:t>Раздел </a:t>
            </a:r>
            <a:r>
              <a:rPr lang="cs-CZ" sz="3600" b="1" dirty="0">
                <a:solidFill>
                  <a:srgbClr val="0000FF"/>
                </a:solidFill>
              </a:rPr>
              <a:t>HTML</a:t>
            </a:r>
            <a:endParaRPr lang="ru-RU" sz="3600" b="1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14400" y="1709610"/>
            <a:ext cx="7715200" cy="4873752"/>
          </a:xfrm>
        </p:spPr>
        <p:txBody>
          <a:bodyPr>
            <a:normAutofit/>
          </a:bodyPr>
          <a:lstStyle/>
          <a:p>
            <a:r>
              <a:rPr lang="ru-RU" sz="2800" dirty="0"/>
              <a:t>Раздел HTML описывается тегом-контейнером &lt;HTMLX/HTML&gt; и дает браузеру информацию о том, что документ разработан с помощью языка разметки HTML. </a:t>
            </a:r>
          </a:p>
          <a:p>
            <a:r>
              <a:rPr lang="ru-RU" sz="2800" dirty="0"/>
              <a:t>Сегодня большинство браузеров способно распознать HTML-документ и без указания данного тега, тем не менее, пропускать раздел HTML разработчикам не рекомендуется.</a:t>
            </a:r>
          </a:p>
        </p:txBody>
      </p:sp>
    </p:spTree>
    <p:extLst>
      <p:ext uri="{BB962C8B-B14F-4D97-AF65-F5344CB8AC3E}">
        <p14:creationId xmlns:p14="http://schemas.microsoft.com/office/powerpoint/2010/main" val="29731439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2D57F0A4-1663-4704-83A4-317EA8433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uk-UA" sz="4000">
                <a:solidFill>
                  <a:schemeClr val="hlink"/>
                </a:solidFill>
                <a:latin typeface="Arial" panose="020B0604020202020204" pitchFamily="34" charset="0"/>
              </a:rPr>
              <a:t>Основные понятия информатики</a:t>
            </a:r>
          </a:p>
        </p:txBody>
      </p:sp>
      <p:sp>
        <p:nvSpPr>
          <p:cNvPr id="10243" name="AutoShape 4">
            <a:extLst>
              <a:ext uri="{FF2B5EF4-FFF2-40B4-BE49-F238E27FC236}">
                <a16:creationId xmlns:a16="http://schemas.microsoft.com/office/drawing/2014/main" id="{19AB262F-32C0-4C1C-B293-F02DB4AF3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3573463"/>
            <a:ext cx="2449512" cy="1871662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E3F1FF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uk-UA" altLang="uk-UA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10244" name="AutoShape 5">
            <a:extLst>
              <a:ext uri="{FF2B5EF4-FFF2-40B4-BE49-F238E27FC236}">
                <a16:creationId xmlns:a16="http://schemas.microsoft.com/office/drawing/2014/main" id="{075AC9B2-3629-40C6-AF53-3365AE24BA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2276475"/>
            <a:ext cx="2286000" cy="1081088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E3F1FF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uk-UA" altLang="uk-UA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10245" name="Text Box 6">
            <a:extLst>
              <a:ext uri="{FF2B5EF4-FFF2-40B4-BE49-F238E27FC236}">
                <a16:creationId xmlns:a16="http://schemas.microsoft.com/office/drawing/2014/main" id="{BD8AF1F9-AE8B-4FFD-9146-5ED2BDD86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2349500"/>
            <a:ext cx="20383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uk-UA" sz="2000" b="1">
                <a:solidFill>
                  <a:srgbClr val="000000"/>
                </a:solidFill>
                <a:latin typeface="Arial" panose="020B0604020202020204" pitchFamily="34" charset="0"/>
              </a:rPr>
              <a:t>Информация -полезные данные</a:t>
            </a:r>
            <a:endParaRPr lang="en-US" altLang="uk-UA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2775" name="Freeform 7">
            <a:extLst>
              <a:ext uri="{FF2B5EF4-FFF2-40B4-BE49-F238E27FC236}">
                <a16:creationId xmlns:a16="http://schemas.microsoft.com/office/drawing/2014/main" id="{C455799B-00AF-41DB-9326-9182C954806F}"/>
              </a:ext>
            </a:extLst>
          </p:cNvPr>
          <p:cNvSpPr>
            <a:spLocks/>
          </p:cNvSpPr>
          <p:nvPr/>
        </p:nvSpPr>
        <p:spPr bwMode="gray">
          <a:xfrm rot="1276089">
            <a:off x="3479800" y="2276475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endParaRPr lang="uk-UA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10247" name="Group 9">
            <a:extLst>
              <a:ext uri="{FF2B5EF4-FFF2-40B4-BE49-F238E27FC236}">
                <a16:creationId xmlns:a16="http://schemas.microsoft.com/office/drawing/2014/main" id="{C5D8E7C4-DEB0-4EC4-92CC-7AEF36C94BC9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1268413"/>
            <a:ext cx="2843213" cy="1447800"/>
            <a:chOff x="1997" y="1314"/>
            <a:chExt cx="1889" cy="1009"/>
          </a:xfrm>
        </p:grpSpPr>
        <p:grpSp>
          <p:nvGrpSpPr>
            <p:cNvPr id="10257" name="Group 10">
              <a:extLst>
                <a:ext uri="{FF2B5EF4-FFF2-40B4-BE49-F238E27FC236}">
                  <a16:creationId xmlns:a16="http://schemas.microsoft.com/office/drawing/2014/main" id="{97F4C4C2-A0D4-4050-B4B7-AB4836B40C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32779" name="Oval 11">
                <a:extLst>
                  <a:ext uri="{FF2B5EF4-FFF2-40B4-BE49-F238E27FC236}">
                    <a16:creationId xmlns:a16="http://schemas.microsoft.com/office/drawing/2014/main" id="{EE229286-7A31-47D2-A3E4-6C0626D1EB0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995" y="1057"/>
                <a:ext cx="1904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32780" name="Oval 12">
                <a:extLst>
                  <a:ext uri="{FF2B5EF4-FFF2-40B4-BE49-F238E27FC236}">
                    <a16:creationId xmlns:a16="http://schemas.microsoft.com/office/drawing/2014/main" id="{52EF4571-7237-4780-A7E9-91C033A19B0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4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32781" name="Oval 13">
              <a:extLst>
                <a:ext uri="{FF2B5EF4-FFF2-40B4-BE49-F238E27FC236}">
                  <a16:creationId xmlns:a16="http://schemas.microsoft.com/office/drawing/2014/main" id="{D44BD7C2-A311-457F-B4F8-B38EFDA1E17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86" y="1314"/>
              <a:ext cx="1694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eaLnBrk="1" hangingPunct="1">
                <a:defRPr/>
              </a:pPr>
              <a:endParaRPr lang="uk-UA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2782" name="Oval 14">
              <a:extLst>
                <a:ext uri="{FF2B5EF4-FFF2-40B4-BE49-F238E27FC236}">
                  <a16:creationId xmlns:a16="http://schemas.microsoft.com/office/drawing/2014/main" id="{02C900DF-D74D-40BE-995A-EB474FD936A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08" y="1320"/>
              <a:ext cx="1653" cy="82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eaLnBrk="1" hangingPunct="1">
                <a:defRPr/>
              </a:pPr>
              <a:endParaRPr lang="uk-UA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2783" name="Oval 15">
              <a:extLst>
                <a:ext uri="{FF2B5EF4-FFF2-40B4-BE49-F238E27FC236}">
                  <a16:creationId xmlns:a16="http://schemas.microsoft.com/office/drawing/2014/main" id="{F3B1B96B-F63D-45FC-9E2D-683B479E8DC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eaLnBrk="1" hangingPunct="1">
                <a:defRPr/>
              </a:pPr>
              <a:endParaRPr lang="uk-UA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32784" name="Oval 16">
              <a:extLst>
                <a:ext uri="{FF2B5EF4-FFF2-40B4-BE49-F238E27FC236}">
                  <a16:creationId xmlns:a16="http://schemas.microsoft.com/office/drawing/2014/main" id="{096A6DA9-EB4D-4B26-8EAB-7D68EC42F03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eaLnBrk="1" hangingPunct="1">
                <a:defRPr/>
              </a:pPr>
              <a:endParaRPr lang="uk-UA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0248" name="Text Box 17">
            <a:extLst>
              <a:ext uri="{FF2B5EF4-FFF2-40B4-BE49-F238E27FC236}">
                <a16:creationId xmlns:a16="http://schemas.microsoft.com/office/drawing/2014/main" id="{16D5D0F1-C106-4453-8BA0-7D6633442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3938" y="1557338"/>
            <a:ext cx="23891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uk-UA" sz="2000" b="1">
                <a:solidFill>
                  <a:srgbClr val="000000"/>
                </a:solidFill>
                <a:latin typeface="Arial" panose="020B0604020202020204" pitchFamily="34" charset="0"/>
              </a:rPr>
              <a:t>Первоначальные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uk-UA" sz="2000" b="1">
                <a:solidFill>
                  <a:srgbClr val="000000"/>
                </a:solidFill>
                <a:latin typeface="Arial" panose="020B0604020202020204" pitchFamily="34" charset="0"/>
              </a:rPr>
              <a:t>данные</a:t>
            </a:r>
            <a:endParaRPr lang="en-US" altLang="uk-UA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49" name="Text Box 18">
            <a:extLst>
              <a:ext uri="{FF2B5EF4-FFF2-40B4-BE49-F238E27FC236}">
                <a16:creationId xmlns:a16="http://schemas.microsoft.com/office/drawing/2014/main" id="{F9A51A59-BEFB-4958-8638-75E578916E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3573463"/>
            <a:ext cx="2592387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ru-RU" altLang="uk-UA" sz="1800" b="1">
                <a:solidFill>
                  <a:srgbClr val="000000"/>
                </a:solidFill>
                <a:latin typeface="Arial" panose="020B0604020202020204" pitchFamily="34" charset="0"/>
              </a:rPr>
              <a:t>адекватность;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altLang="uk-UA" sz="1800" b="1">
                <a:solidFill>
                  <a:srgbClr val="000000"/>
                </a:solidFill>
                <a:latin typeface="Arial" panose="020B0604020202020204" pitchFamily="34" charset="0"/>
              </a:rPr>
              <a:t>информативность;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altLang="uk-UA" sz="1800" b="1">
                <a:solidFill>
                  <a:srgbClr val="000000"/>
                </a:solidFill>
                <a:latin typeface="Arial" panose="020B0604020202020204" pitchFamily="34" charset="0"/>
              </a:rPr>
              <a:t>полнота;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altLang="uk-UA" sz="1800" b="1">
                <a:solidFill>
                  <a:srgbClr val="000000"/>
                </a:solidFill>
                <a:latin typeface="Arial" panose="020B0604020202020204" pitchFamily="34" charset="0"/>
              </a:rPr>
              <a:t>доступность;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altLang="uk-UA" sz="1800" b="1">
                <a:solidFill>
                  <a:srgbClr val="000000"/>
                </a:solidFill>
                <a:latin typeface="Arial" panose="020B0604020202020204" pitchFamily="34" charset="0"/>
              </a:rPr>
              <a:t>актуальность;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altLang="uk-UA" sz="1800" b="1">
                <a:solidFill>
                  <a:srgbClr val="000000"/>
                </a:solidFill>
                <a:latin typeface="Arial" panose="020B0604020202020204" pitchFamily="34" charset="0"/>
              </a:rPr>
              <a:t>защищенность.</a:t>
            </a:r>
            <a:endParaRPr lang="en-US" altLang="uk-UA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2787" name="Freeform 19">
            <a:extLst>
              <a:ext uri="{FF2B5EF4-FFF2-40B4-BE49-F238E27FC236}">
                <a16:creationId xmlns:a16="http://schemas.microsoft.com/office/drawing/2014/main" id="{B1A93190-4F55-4384-9A39-1A84D43C06F8}"/>
              </a:ext>
            </a:extLst>
          </p:cNvPr>
          <p:cNvSpPr>
            <a:spLocks/>
          </p:cNvSpPr>
          <p:nvPr/>
        </p:nvSpPr>
        <p:spPr bwMode="gray">
          <a:xfrm rot="20122549" flipH="1">
            <a:off x="3708400" y="4005263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endParaRPr lang="uk-UA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251" name="AutoShape 20">
            <a:extLst>
              <a:ext uri="{FF2B5EF4-FFF2-40B4-BE49-F238E27FC236}">
                <a16:creationId xmlns:a16="http://schemas.microsoft.com/office/drawing/2014/main" id="{69372018-0202-4B0D-B145-633EF02A6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7900" y="3357563"/>
            <a:ext cx="3671888" cy="9366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E3F1FF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uk-UA" altLang="uk-UA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10252" name="Text Box 21">
            <a:extLst>
              <a:ext uri="{FF2B5EF4-FFF2-40B4-BE49-F238E27FC236}">
                <a16:creationId xmlns:a16="http://schemas.microsoft.com/office/drawing/2014/main" id="{3916A310-4FE5-47D9-8DF4-53F8691B05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7900" y="3500438"/>
            <a:ext cx="35290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uk-UA" sz="2000" b="1">
                <a:solidFill>
                  <a:srgbClr val="000000"/>
                </a:solidFill>
                <a:latin typeface="Arial" panose="020B0604020202020204" pitchFamily="34" charset="0"/>
              </a:rPr>
              <a:t>Информационный процесс</a:t>
            </a:r>
            <a:endParaRPr lang="en-US" altLang="uk-UA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53" name="Line 22">
            <a:extLst>
              <a:ext uri="{FF2B5EF4-FFF2-40B4-BE49-F238E27FC236}">
                <a16:creationId xmlns:a16="http://schemas.microsoft.com/office/drawing/2014/main" id="{8E7899EE-0A98-4445-9034-236F219DF5E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68538" y="335756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54" name="Text Box 23">
            <a:extLst>
              <a:ext uri="{FF2B5EF4-FFF2-40B4-BE49-F238E27FC236}">
                <a16:creationId xmlns:a16="http://schemas.microsoft.com/office/drawing/2014/main" id="{10546267-24ED-4ADA-BD8A-774751A02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3438" y="4508500"/>
            <a:ext cx="3024187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ru-RU" altLang="uk-UA" sz="1800" b="1">
                <a:solidFill>
                  <a:srgbClr val="000000"/>
                </a:solidFill>
                <a:latin typeface="Arial" panose="020B0604020202020204" pitchFamily="34" charset="0"/>
              </a:rPr>
              <a:t>сбор;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altLang="uk-UA" sz="1800" b="1">
                <a:solidFill>
                  <a:srgbClr val="000000"/>
                </a:solidFill>
                <a:latin typeface="Arial" panose="020B0604020202020204" pitchFamily="34" charset="0"/>
              </a:rPr>
              <a:t>хранение;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altLang="uk-UA" sz="1800" b="1">
                <a:solidFill>
                  <a:srgbClr val="000000"/>
                </a:solidFill>
                <a:latin typeface="Arial" panose="020B0604020202020204" pitchFamily="34" charset="0"/>
              </a:rPr>
              <a:t>обработка;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altLang="uk-UA" sz="1800" b="1">
                <a:solidFill>
                  <a:srgbClr val="000000"/>
                </a:solidFill>
                <a:latin typeface="Arial" panose="020B0604020202020204" pitchFamily="34" charset="0"/>
              </a:rPr>
              <a:t>накопление;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altLang="uk-UA" sz="1800" b="1">
                <a:solidFill>
                  <a:srgbClr val="000000"/>
                </a:solidFill>
                <a:latin typeface="Arial" panose="020B0604020202020204" pitchFamily="34" charset="0"/>
              </a:rPr>
              <a:t>кодировка;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altLang="uk-UA" sz="1800" b="1">
                <a:solidFill>
                  <a:srgbClr val="000000"/>
                </a:solidFill>
                <a:latin typeface="Arial" panose="020B0604020202020204" pitchFamily="34" charset="0"/>
              </a:rPr>
              <a:t>передача информации.</a:t>
            </a:r>
            <a:endParaRPr lang="en-US" altLang="uk-UA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55" name="AutoShape 24">
            <a:extLst>
              <a:ext uri="{FF2B5EF4-FFF2-40B4-BE49-F238E27FC236}">
                <a16:creationId xmlns:a16="http://schemas.microsoft.com/office/drawing/2014/main" id="{0F2FA91E-A455-47A1-94C7-45C331626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463" y="4508500"/>
            <a:ext cx="3743325" cy="187325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E3F1FF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uk-UA" altLang="uk-UA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10256" name="Line 25">
            <a:extLst>
              <a:ext uri="{FF2B5EF4-FFF2-40B4-BE49-F238E27FC236}">
                <a16:creationId xmlns:a16="http://schemas.microsoft.com/office/drawing/2014/main" id="{05E17EB6-1254-4F08-AE49-2D078401F711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25" y="42926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b="1" dirty="0">
                <a:solidFill>
                  <a:srgbClr val="0000FF"/>
                </a:solidFill>
              </a:rPr>
              <a:t>&lt;HTML&gt; &lt;/html&gt;</a:t>
            </a:r>
            <a:endParaRPr lang="ru-RU" sz="3600" b="1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27584" y="1988840"/>
            <a:ext cx="8003232" cy="5073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- Данный элемент является самым внешним, так как между его начальным и конечным тегом должна находиться вся </a:t>
            </a:r>
            <a:r>
              <a:rPr lang="ru-RU" sz="2800" dirty="0" err="1"/>
              <a:t>Web</a:t>
            </a:r>
            <a:r>
              <a:rPr lang="ru-RU" sz="2800" dirty="0"/>
              <a:t>-страница. </a:t>
            </a:r>
          </a:p>
          <a:p>
            <a:r>
              <a:rPr lang="ru-RU" sz="2800" dirty="0"/>
              <a:t>Он допускает вложение элементов HEAD, BODY, FRAMESET и других, определяющих общую структуру </a:t>
            </a:r>
            <a:r>
              <a:rPr lang="ru-RU" sz="2800" dirty="0" err="1"/>
              <a:t>Web</a:t>
            </a:r>
            <a:r>
              <a:rPr lang="ru-RU" sz="2800" dirty="0"/>
              <a:t>-страницы.</a:t>
            </a:r>
          </a:p>
          <a:p>
            <a:r>
              <a:rPr lang="ru-RU" sz="2800" dirty="0"/>
              <a:t>Конечным тегом &lt;/</a:t>
            </a:r>
            <a:r>
              <a:rPr lang="ru-RU" sz="2800" dirty="0" err="1"/>
              <a:t>html</a:t>
            </a:r>
            <a:r>
              <a:rPr lang="ru-RU" sz="2800" dirty="0"/>
              <a:t>&gt; заканчиваются все подобные документы.</a:t>
            </a:r>
          </a:p>
        </p:txBody>
      </p:sp>
    </p:spTree>
    <p:extLst>
      <p:ext uri="{BB962C8B-B14F-4D97-AF65-F5344CB8AC3E}">
        <p14:creationId xmlns:p14="http://schemas.microsoft.com/office/powerpoint/2010/main" val="3891352380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000" b="1" dirty="0">
                <a:solidFill>
                  <a:srgbClr val="0000FF"/>
                </a:solidFill>
              </a:rPr>
              <a:t>&lt;HEAD&gt; &lt;/head&gt;</a:t>
            </a:r>
            <a:br>
              <a:rPr lang="cs-CZ" sz="4000" b="1" dirty="0">
                <a:solidFill>
                  <a:srgbClr val="0000FF"/>
                </a:solidFill>
              </a:rPr>
            </a:br>
            <a:endParaRPr lang="ru-RU" sz="4000" b="1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060848"/>
            <a:ext cx="8229600" cy="4929411"/>
          </a:xfrm>
        </p:spPr>
        <p:txBody>
          <a:bodyPr>
            <a:normAutofit/>
          </a:bodyPr>
          <a:lstStyle/>
          <a:p>
            <a:r>
              <a:rPr lang="ru-RU" sz="2800" dirty="0"/>
              <a:t>Область заголовка </a:t>
            </a:r>
            <a:r>
              <a:rPr lang="ru-RU" sz="2800" dirty="0" err="1"/>
              <a:t>Web</a:t>
            </a:r>
            <a:r>
              <a:rPr lang="ru-RU" sz="2800" dirty="0"/>
              <a:t>-страницы. Иными словами, ее первая часть. Так же, как предыдущий элемент, HEAD служит только для формирования общей структуры документа. </a:t>
            </a:r>
          </a:p>
        </p:txBody>
      </p:sp>
    </p:spTree>
    <p:extLst>
      <p:ext uri="{BB962C8B-B14F-4D97-AF65-F5344CB8AC3E}">
        <p14:creationId xmlns:p14="http://schemas.microsoft.com/office/powerpoint/2010/main" val="939170228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0000FF"/>
                </a:solidFill>
              </a:rPr>
              <a:t>Название документа &lt;</a:t>
            </a:r>
            <a:r>
              <a:rPr lang="cs-CZ" sz="3600" b="1" dirty="0">
                <a:solidFill>
                  <a:srgbClr val="0000FF"/>
                </a:solidFill>
              </a:rPr>
              <a:t>TITLE&gt;</a:t>
            </a:r>
            <a:endParaRPr lang="ru-RU" sz="3600" b="1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38200" y="1430804"/>
            <a:ext cx="7848600" cy="5205192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Парный тег &lt;TITLEX/TITLE&gt; предназначен для указания имени созданному электронному документу. Следует помнить, что под именем документа в данном случае имеется в виду не файловое наименование, а визуальный заголовок </a:t>
            </a:r>
            <a:r>
              <a:rPr lang="cs-CZ" dirty="0"/>
              <a:t>HTML-</a:t>
            </a:r>
            <a:r>
              <a:rPr lang="ru-RU" dirty="0"/>
              <a:t>страницы.</a:t>
            </a:r>
          </a:p>
          <a:p>
            <a:r>
              <a:rPr lang="ru-RU" dirty="0"/>
              <a:t>Указание конструкции &lt;TITLEX/TITLE&gt; не является обязательным, однако рекомендуется</a:t>
            </a:r>
          </a:p>
          <a:p>
            <a:r>
              <a:rPr lang="ru-RU" dirty="0"/>
              <a:t>Эта строка часто используется при организации поиска в WWW. Поэтому авторы должны позаботиться о том, чтобы эта строка, не будучи слишком длинной, достаточно точно отражала назначение документа.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6749590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b="1" dirty="0">
                <a:solidFill>
                  <a:srgbClr val="0000FF"/>
                </a:solidFill>
              </a:rPr>
              <a:t>&lt;STYLE&gt; &lt;/style&gt;</a:t>
            </a:r>
            <a:endParaRPr lang="ru-RU" sz="3600" b="1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92552" y="2420888"/>
            <a:ext cx="8229600" cy="4813995"/>
          </a:xfrm>
        </p:spPr>
        <p:txBody>
          <a:bodyPr>
            <a:normAutofit/>
          </a:bodyPr>
          <a:lstStyle/>
          <a:p>
            <a:r>
              <a:rPr lang="ru-RU" b="1" dirty="0"/>
              <a:t>Описание стиля некоторых элементов </a:t>
            </a:r>
            <a:r>
              <a:rPr lang="ru-RU" b="1" dirty="0" err="1"/>
              <a:t>Web</a:t>
            </a:r>
            <a:r>
              <a:rPr lang="ru-RU" b="1" dirty="0"/>
              <a:t>-страницы. </a:t>
            </a:r>
          </a:p>
          <a:p>
            <a:r>
              <a:rPr lang="ru-RU" sz="2800" dirty="0"/>
              <a:t>Для каждого</a:t>
            </a:r>
            <a:r>
              <a:rPr lang="cs-CZ" sz="2800" dirty="0"/>
              <a:t> </a:t>
            </a:r>
            <a:r>
              <a:rPr lang="ru-RU" sz="2800" dirty="0"/>
              <a:t>элемента существует стилевое оформление по умолчанию, поэтому употребление элемента STYLE не обязательно, но желательно.</a:t>
            </a:r>
          </a:p>
        </p:txBody>
      </p:sp>
    </p:spTree>
    <p:extLst>
      <p:ext uri="{BB962C8B-B14F-4D97-AF65-F5344CB8AC3E}">
        <p14:creationId xmlns:p14="http://schemas.microsoft.com/office/powerpoint/2010/main" val="3567608145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0000FF"/>
                </a:solidFill>
              </a:rPr>
              <a:t>&lt;МЕТА&gt;</a:t>
            </a:r>
            <a:br>
              <a:rPr lang="ru-RU" sz="3600" b="1" dirty="0">
                <a:solidFill>
                  <a:srgbClr val="0000FF"/>
                </a:solidFill>
              </a:rPr>
            </a:br>
            <a:endParaRPr lang="ru-RU" sz="3600" b="1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8740" y="2204864"/>
            <a:ext cx="7998060" cy="5001419"/>
          </a:xfrm>
        </p:spPr>
        <p:txBody>
          <a:bodyPr>
            <a:normAutofit/>
          </a:bodyPr>
          <a:lstStyle/>
          <a:p>
            <a:r>
              <a:rPr lang="ru-RU" sz="2800" dirty="0"/>
              <a:t>Этот элемент </a:t>
            </a:r>
            <a:r>
              <a:rPr lang="ru-RU" sz="2800" b="1" dirty="0"/>
              <a:t>содержит служебную информацию</a:t>
            </a:r>
            <a:r>
              <a:rPr lang="ru-RU" sz="2800" dirty="0"/>
              <a:t>, которая не отражается при просмотре </a:t>
            </a:r>
            <a:r>
              <a:rPr lang="ru-RU" sz="2800" dirty="0" err="1"/>
              <a:t>Web</a:t>
            </a:r>
            <a:r>
              <a:rPr lang="ru-RU" sz="2800" dirty="0"/>
              <a:t>-страницы. Внутри него нет текста в обычном понимании, поэтому нет и конечного тега. Каждый элемент МЕТА содержит два основных атрибута, первый из которых определяет тип данных, а второй — содержание. </a:t>
            </a:r>
          </a:p>
        </p:txBody>
      </p:sp>
    </p:spTree>
    <p:extLst>
      <p:ext uri="{BB962C8B-B14F-4D97-AF65-F5344CB8AC3E}">
        <p14:creationId xmlns:p14="http://schemas.microsoft.com/office/powerpoint/2010/main" val="3064454909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>
                <a:solidFill>
                  <a:srgbClr val="0000FF"/>
                </a:solidFill>
              </a:rPr>
              <a:t>&lt;BODY&gt; &lt;/body&gt;</a:t>
            </a:r>
            <a:br>
              <a:rPr lang="cs-CZ" sz="3200" b="1" dirty="0">
                <a:solidFill>
                  <a:srgbClr val="0000FF"/>
                </a:solidFill>
              </a:rPr>
            </a:b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363272" cy="4785395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Этот элемент заключает в себе гипертекст</a:t>
            </a:r>
            <a:r>
              <a:rPr lang="ru-RU" dirty="0"/>
              <a:t>, который определяет собственно </a:t>
            </a:r>
            <a:r>
              <a:rPr lang="ru-RU" dirty="0" err="1"/>
              <a:t>Web</a:t>
            </a:r>
            <a:r>
              <a:rPr lang="ru-RU" dirty="0"/>
              <a:t>-страницу. Раздел BODY является одним из самых важных компонентов любого HTML-документа, т. к. в нем располагается содержательная часть, которая выводится браузером на экран монитора пользователя.</a:t>
            </a:r>
          </a:p>
          <a:p>
            <a:r>
              <a:rPr lang="ru-RU" dirty="0"/>
              <a:t>Конечный тег этого элемента надо искать в конце HTML-файла. </a:t>
            </a:r>
          </a:p>
          <a:p>
            <a:r>
              <a:rPr lang="ru-RU" dirty="0"/>
              <a:t>Внутри элемента BODY можно использовать все элементы, предназначенные для дизайна </a:t>
            </a:r>
            <a:r>
              <a:rPr lang="ru-RU" dirty="0" err="1"/>
              <a:t>Web</a:t>
            </a:r>
            <a:r>
              <a:rPr lang="ru-RU" dirty="0"/>
              <a:t>-страницы. </a:t>
            </a:r>
          </a:p>
        </p:txBody>
      </p:sp>
    </p:spTree>
    <p:extLst>
      <p:ext uri="{BB962C8B-B14F-4D97-AF65-F5344CB8AC3E}">
        <p14:creationId xmlns:p14="http://schemas.microsoft.com/office/powerpoint/2010/main" val="771950200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>
                <a:solidFill>
                  <a:srgbClr val="0000FF"/>
                </a:solidFill>
              </a:rPr>
              <a:t>&lt;BODY&gt; &lt;/body&gt;</a:t>
            </a:r>
            <a:br>
              <a:rPr lang="cs-CZ" sz="3200" b="1" dirty="0">
                <a:solidFill>
                  <a:srgbClr val="0000FF"/>
                </a:solidFill>
              </a:rPr>
            </a:b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C9CA6B94-0299-47DF-9E9A-B17CA097DEA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249229" y="1709610"/>
            <a:ext cx="7467600" cy="4873752"/>
          </a:xfrm>
        </p:spPr>
        <p:txBody>
          <a:bodyPr>
            <a:normAutofit/>
          </a:bodyPr>
          <a:lstStyle/>
          <a:p>
            <a:r>
              <a:rPr lang="ru-RU" sz="2800" dirty="0"/>
              <a:t>Раздел описывается парным тегом &lt;BODYX/BODY&gt;, внутри которого размещается большинство существующих тегов HTML. Гипертекст, расположенный внутри элемента BODY, может иметь произвольную</a:t>
            </a:r>
            <a:r>
              <a:rPr lang="cs-CZ" sz="2800" dirty="0"/>
              <a:t> </a:t>
            </a:r>
            <a:r>
              <a:rPr lang="ru-RU" sz="2800" dirty="0"/>
              <a:t>структуру. </a:t>
            </a:r>
          </a:p>
          <a:p>
            <a:r>
              <a:rPr lang="ru-RU" sz="2800" dirty="0"/>
              <a:t>Тег &lt;BODY&gt; имеет ряд параметров, которые условно можно разделить на четыре основные группы (параметры фона, границ документа, текста и гиперссылок).</a:t>
            </a:r>
          </a:p>
        </p:txBody>
      </p:sp>
    </p:spTree>
    <p:extLst>
      <p:ext uri="{BB962C8B-B14F-4D97-AF65-F5344CB8AC3E}">
        <p14:creationId xmlns:p14="http://schemas.microsoft.com/office/powerpoint/2010/main" val="2723979958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467600" cy="72494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0000FF"/>
                </a:solidFill>
              </a:rPr>
              <a:t>Параметры фона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1484784"/>
            <a:ext cx="8229600" cy="504056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Параметрами фона документа являются BGCOLOR, BACKGROUND и BGPROPERTIES.</a:t>
            </a:r>
          </a:p>
          <a:p>
            <a:r>
              <a:rPr lang="ru-RU" dirty="0"/>
              <a:t>BGCOLOR устанавливает цвет фона, значение которого может быть введено в символьном эквиваленте, в шестнадцатеричном коде или в формате цветовой модели RGB (</a:t>
            </a:r>
            <a:r>
              <a:rPr lang="ru-RU" dirty="0" err="1"/>
              <a:t>Red</a:t>
            </a:r>
            <a:r>
              <a:rPr lang="ru-RU" dirty="0"/>
              <a:t>, </a:t>
            </a:r>
            <a:r>
              <a:rPr lang="ru-RU" dirty="0" err="1"/>
              <a:t>Green</a:t>
            </a:r>
            <a:r>
              <a:rPr lang="ru-RU" dirty="0"/>
              <a:t>, </a:t>
            </a:r>
            <a:r>
              <a:rPr lang="ru-RU" dirty="0" err="1"/>
              <a:t>Blue</a:t>
            </a:r>
            <a:r>
              <a:rPr lang="ru-RU" dirty="0"/>
              <a:t>).</a:t>
            </a:r>
          </a:p>
          <a:p>
            <a:r>
              <a:rPr lang="ru-RU" dirty="0"/>
              <a:t> Любое значение RGB может быть преобразовано в шестнадцатеричный формат(от 00 до FF с приставкой # (читается "диез")).</a:t>
            </a:r>
          </a:p>
          <a:p>
            <a:r>
              <a:rPr lang="ru-RU" dirty="0"/>
              <a:t> Некоторым значениям упомянутых моделей соответствует символьное название цвета. </a:t>
            </a:r>
          </a:p>
          <a:p>
            <a:r>
              <a:rPr lang="ru-RU" dirty="0"/>
              <a:t>Таким образом, один и тот же цвет можно указать тремя возможными способами.</a:t>
            </a:r>
          </a:p>
        </p:txBody>
      </p:sp>
    </p:spTree>
    <p:extLst>
      <p:ext uri="{BB962C8B-B14F-4D97-AF65-F5344CB8AC3E}">
        <p14:creationId xmlns:p14="http://schemas.microsoft.com/office/powerpoint/2010/main" val="3030630509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0000FF"/>
                </a:solidFill>
              </a:rPr>
              <a:t>Параметры текста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Из параметров текста документа реально применяется только один — TEXT.</a:t>
            </a:r>
          </a:p>
          <a:p>
            <a:r>
              <a:rPr lang="ru-RU" dirty="0"/>
              <a:t>Он задает цвет основного текста на странице (значение параметра может быть введено аналогично цвету фона документа):</a:t>
            </a:r>
          </a:p>
          <a:p>
            <a:pPr marL="0" indent="0" algn="ctr">
              <a:buNone/>
            </a:pPr>
            <a:r>
              <a:rPr lang="cs-CZ" sz="4000" dirty="0"/>
              <a:t>&lt;BODY TEXT="black"&gt;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87330506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0000FF"/>
                </a:solidFill>
              </a:rPr>
              <a:t>Параметры гиперссылок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Параметры гиперссылок (связей с внутренними или внешними документами) определяют цвет активных (ALINK), не посещенных (LINK) и посещенных (</a:t>
            </a:r>
            <a:r>
              <a:rPr lang="cs-CZ" dirty="0"/>
              <a:t>VLINK) </a:t>
            </a:r>
            <a:r>
              <a:rPr lang="ru-RU" dirty="0"/>
              <a:t>ссылок:</a:t>
            </a:r>
          </a:p>
          <a:p>
            <a:pPr marL="0" indent="0" algn="ctr">
              <a:buNone/>
            </a:pPr>
            <a:r>
              <a:rPr lang="en-US" dirty="0"/>
              <a:t>&lt;BODY LINK="#OOOOFF" ALINK="#OOOOFF" VLINK="blue"&gt;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699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>
            <a:extLst>
              <a:ext uri="{FF2B5EF4-FFF2-40B4-BE49-F238E27FC236}">
                <a16:creationId xmlns:a16="http://schemas.microsoft.com/office/drawing/2014/main" id="{853F5DB8-4F64-4A30-B2F0-6B32FCDB3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637"/>
          </a:xfrm>
        </p:spPr>
        <p:txBody>
          <a:bodyPr/>
          <a:lstStyle/>
          <a:p>
            <a:pPr eaLnBrk="1" hangingPunct="1"/>
            <a:r>
              <a:rPr lang="ru-RU" altLang="ru-RU" sz="3600" b="1"/>
              <a:t>Основные направления информатики:</a:t>
            </a:r>
            <a:endParaRPr lang="uk-UA" altLang="ru-RU" sz="3600" b="1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31101D0-47DE-44F8-A064-9E27BD0A5C8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87524" y="836712"/>
          <a:ext cx="8568952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800" b="1" dirty="0">
                <a:solidFill>
                  <a:srgbClr val="0000FF"/>
                </a:solidFill>
              </a:rPr>
              <a:t>&lt;HR&gt;</a:t>
            </a:r>
            <a:endParaRPr lang="ru-RU" sz="4800" b="1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Горизонтальная линия — очень часто используемый элемент.</a:t>
            </a:r>
          </a:p>
          <a:p>
            <a:r>
              <a:rPr lang="ru-RU" dirty="0"/>
              <a:t>Во-первых, потому что с его помощью очень удобно делить страницу на части.</a:t>
            </a:r>
          </a:p>
          <a:p>
            <a:r>
              <a:rPr lang="ru-RU" dirty="0"/>
              <a:t>Во-вторых, потому что выбор подобных элементов оформления у автора страницы очень небольшой. Действительно, в HTML практически отсутствуют похожие конструкции, только для горизонтальной линии почему-то было сделано исключение. </a:t>
            </a:r>
          </a:p>
        </p:txBody>
      </p:sp>
    </p:spTree>
    <p:extLst>
      <p:ext uri="{BB962C8B-B14F-4D97-AF65-F5344CB8AC3E}">
        <p14:creationId xmlns:p14="http://schemas.microsoft.com/office/powerpoint/2010/main" val="753031564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467600" cy="940966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0000FF"/>
                </a:solidFill>
              </a:rPr>
              <a:t>Первый </a:t>
            </a:r>
            <a:r>
              <a:rPr lang="cs-CZ" sz="4800" b="1" dirty="0">
                <a:solidFill>
                  <a:srgbClr val="0000FF"/>
                </a:solidFill>
              </a:rPr>
              <a:t>HTML-</a:t>
            </a:r>
            <a:r>
              <a:rPr lang="ru-RU" sz="4800" b="1" dirty="0">
                <a:solidFill>
                  <a:srgbClr val="0000FF"/>
                </a:solidFill>
              </a:rPr>
              <a:t>документ</a:t>
            </a:r>
            <a:br>
              <a:rPr lang="ru-RU" sz="4800" b="1" dirty="0">
                <a:solidFill>
                  <a:srgbClr val="0000FF"/>
                </a:solidFill>
              </a:rPr>
            </a:br>
            <a:r>
              <a:rPr lang="ru-RU" sz="4800" b="1" dirty="0">
                <a:solidFill>
                  <a:srgbClr val="0000FF"/>
                </a:solidFill>
              </a:rPr>
              <a:t>(пример)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115616" y="1196752"/>
            <a:ext cx="7797552" cy="53285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/>
              <a:t>&lt;HTML&gt;</a:t>
            </a:r>
          </a:p>
          <a:p>
            <a:pPr marL="0" indent="0">
              <a:buNone/>
            </a:pPr>
            <a:r>
              <a:rPr lang="cs-CZ" dirty="0"/>
              <a:t>&lt;HEAD&gt;</a:t>
            </a:r>
          </a:p>
          <a:p>
            <a:pPr marL="0" indent="0">
              <a:buNone/>
            </a:pPr>
            <a:r>
              <a:rPr lang="cs-CZ" dirty="0"/>
              <a:t>&lt;TITLE&gt;</a:t>
            </a:r>
            <a:r>
              <a:rPr lang="ru-RU" dirty="0"/>
              <a:t>Мой первый документ&lt;/</a:t>
            </a:r>
            <a:r>
              <a:rPr lang="cs-CZ" dirty="0"/>
              <a:t>TITLE&gt;</a:t>
            </a:r>
          </a:p>
          <a:p>
            <a:pPr marL="0" indent="0">
              <a:buNone/>
            </a:pPr>
            <a:r>
              <a:rPr lang="cs-CZ" dirty="0"/>
              <a:t>&lt;/HEAD&gt;</a:t>
            </a:r>
          </a:p>
          <a:p>
            <a:pPr marL="0" indent="0">
              <a:buNone/>
            </a:pPr>
            <a:r>
              <a:rPr lang="cs-CZ" dirty="0"/>
              <a:t>&lt;BODY BGCOLOR="#FFFFFF" TOPMARGIN="30" TEXT="black" LINK="#OOFFOO"</a:t>
            </a:r>
          </a:p>
          <a:p>
            <a:pPr marL="0" indent="0">
              <a:buNone/>
            </a:pPr>
            <a:r>
              <a:rPr lang="cs-CZ" dirty="0"/>
              <a:t>ALINK="#OOFFOO" VLINK="blue"&gt; </a:t>
            </a:r>
          </a:p>
          <a:p>
            <a:pPr marL="0" indent="0">
              <a:buNone/>
            </a:pPr>
            <a:r>
              <a:rPr lang="ru-RU" dirty="0"/>
              <a:t>Это мой первый НТМ</a:t>
            </a:r>
            <a:r>
              <a:rPr lang="cs-CZ" dirty="0"/>
              <a:t>L-</a:t>
            </a:r>
            <a:r>
              <a:rPr lang="ru-RU" dirty="0"/>
              <a:t>документ!</a:t>
            </a:r>
          </a:p>
          <a:p>
            <a:pPr marL="0" indent="0">
              <a:buNone/>
            </a:pPr>
            <a:r>
              <a:rPr lang="ru-RU" dirty="0"/>
              <a:t>&lt;/</a:t>
            </a:r>
            <a:r>
              <a:rPr lang="cs-CZ" dirty="0"/>
              <a:t>BODY&gt;</a:t>
            </a:r>
          </a:p>
          <a:p>
            <a:pPr marL="0" indent="0">
              <a:buNone/>
            </a:pPr>
            <a:r>
              <a:rPr lang="cs-CZ" dirty="0"/>
              <a:t>&lt;/HTML&gt;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7212783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467600" cy="940966"/>
          </a:xfrm>
        </p:spPr>
        <p:txBody>
          <a:bodyPr/>
          <a:lstStyle/>
          <a:p>
            <a:r>
              <a:rPr lang="ru-RU" dirty="0"/>
              <a:t>Вот что получилось: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2776"/>
            <a:ext cx="7650886" cy="5080760"/>
          </a:xfrm>
        </p:spPr>
      </p:pic>
    </p:spTree>
    <p:extLst>
      <p:ext uri="{BB962C8B-B14F-4D97-AF65-F5344CB8AC3E}">
        <p14:creationId xmlns:p14="http://schemas.microsoft.com/office/powerpoint/2010/main" val="2870717282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rgbClr val="0000FF"/>
                </a:solidFill>
              </a:rPr>
              <a:t>Изменим цвета фона и шрифта: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340768"/>
            <a:ext cx="7467600" cy="4873752"/>
          </a:xfrm>
        </p:spPr>
        <p:txBody>
          <a:bodyPr/>
          <a:lstStyle/>
          <a:p>
            <a:r>
              <a:rPr lang="cs-CZ" dirty="0"/>
              <a:t>&lt;HTML&gt;</a:t>
            </a:r>
          </a:p>
          <a:p>
            <a:r>
              <a:rPr lang="cs-CZ" dirty="0"/>
              <a:t>&lt;HEAD&gt;</a:t>
            </a:r>
          </a:p>
          <a:p>
            <a:r>
              <a:rPr lang="cs-CZ" dirty="0"/>
              <a:t>&lt;TITLE&gt;</a:t>
            </a:r>
            <a:r>
              <a:rPr lang="ru-RU" dirty="0"/>
              <a:t>Мой первый документ&lt;/</a:t>
            </a:r>
            <a:r>
              <a:rPr lang="cs-CZ" dirty="0"/>
              <a:t>TITLE&gt;</a:t>
            </a:r>
          </a:p>
          <a:p>
            <a:r>
              <a:rPr lang="cs-CZ" dirty="0"/>
              <a:t>&lt;/HEAD&gt;</a:t>
            </a:r>
          </a:p>
          <a:p>
            <a:r>
              <a:rPr lang="cs-CZ" dirty="0"/>
              <a:t>&lt;BODY </a:t>
            </a:r>
            <a:r>
              <a:rPr lang="cs-CZ" b="1" dirty="0"/>
              <a:t>BGCOLOR="#00FFFF" </a:t>
            </a:r>
            <a:r>
              <a:rPr lang="cs-CZ" dirty="0"/>
              <a:t>TOPMARGIN="30" </a:t>
            </a:r>
            <a:r>
              <a:rPr lang="cs-CZ" b="1" dirty="0"/>
              <a:t>TEXT="blue" </a:t>
            </a:r>
            <a:r>
              <a:rPr lang="cs-CZ" dirty="0"/>
              <a:t>LINK="#OOFFOO"</a:t>
            </a:r>
          </a:p>
          <a:p>
            <a:r>
              <a:rPr lang="cs-CZ" dirty="0"/>
              <a:t>ALINK="#OOFFOO" VLINK="blue"&gt; </a:t>
            </a:r>
          </a:p>
          <a:p>
            <a:r>
              <a:rPr lang="ru-RU" dirty="0"/>
              <a:t>Это мой первый НТМ</a:t>
            </a:r>
            <a:r>
              <a:rPr lang="cs-CZ" dirty="0"/>
              <a:t>L-</a:t>
            </a:r>
            <a:r>
              <a:rPr lang="ru-RU" dirty="0"/>
              <a:t>документ</a:t>
            </a:r>
          </a:p>
          <a:p>
            <a:r>
              <a:rPr lang="ru-RU" dirty="0"/>
              <a:t>&lt;/</a:t>
            </a:r>
            <a:r>
              <a:rPr lang="cs-CZ" dirty="0"/>
              <a:t>BODY&gt;</a:t>
            </a:r>
          </a:p>
          <a:p>
            <a:r>
              <a:rPr lang="cs-CZ" dirty="0"/>
              <a:t>&lt;/HTML&gt;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134540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097216" cy="850106"/>
          </a:xfrm>
        </p:spPr>
        <p:txBody>
          <a:bodyPr/>
          <a:lstStyle/>
          <a:p>
            <a:r>
              <a:rPr lang="ru-RU" dirty="0">
                <a:solidFill>
                  <a:srgbClr val="212745"/>
                </a:solidFill>
              </a:rPr>
              <a:t>Вот что получилось: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74" y="1600200"/>
            <a:ext cx="6301252" cy="4873625"/>
          </a:xfrm>
        </p:spPr>
      </p:pic>
    </p:spTree>
    <p:extLst>
      <p:ext uri="{BB962C8B-B14F-4D97-AF65-F5344CB8AC3E}">
        <p14:creationId xmlns:p14="http://schemas.microsoft.com/office/powerpoint/2010/main" val="1484845919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5DC6042-67DE-4D30-B988-2568A12A7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2420938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uk-UA" b="1">
                <a:solidFill>
                  <a:schemeClr val="hlink"/>
                </a:solidFill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>
            <a:extLst>
              <a:ext uri="{FF2B5EF4-FFF2-40B4-BE49-F238E27FC236}">
                <a16:creationId xmlns:a16="http://schemas.microsoft.com/office/drawing/2014/main" id="{853F5DB8-4F64-4A30-B2F0-6B32FCDB3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637"/>
          </a:xfrm>
        </p:spPr>
        <p:txBody>
          <a:bodyPr/>
          <a:lstStyle/>
          <a:p>
            <a:pPr eaLnBrk="1" hangingPunct="1"/>
            <a:r>
              <a:rPr lang="ru-RU" altLang="ru-RU" sz="3600" b="1" dirty="0"/>
              <a:t>Структура информатики</a:t>
            </a:r>
            <a:endParaRPr lang="uk-UA" altLang="ru-RU" sz="36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7E9BB8-F6EF-4B06-87E6-CC5D49F90F6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7" t="43274" r="13467" b="20116"/>
          <a:stretch>
            <a:fillRect/>
          </a:stretch>
        </p:blipFill>
        <p:spPr bwMode="auto">
          <a:xfrm>
            <a:off x="318356" y="1844824"/>
            <a:ext cx="8507288" cy="267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61599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>
            <a:extLst>
              <a:ext uri="{FF2B5EF4-FFF2-40B4-BE49-F238E27FC236}">
                <a16:creationId xmlns:a16="http://schemas.microsoft.com/office/drawing/2014/main" id="{853F5DB8-4F64-4A30-B2F0-6B32FCDB3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637"/>
          </a:xfrm>
        </p:spPr>
        <p:txBody>
          <a:bodyPr/>
          <a:lstStyle/>
          <a:p>
            <a:pPr eaLnBrk="1" hangingPunct="1"/>
            <a:r>
              <a:rPr lang="ru-RU" altLang="ru-RU" sz="3600" b="1" dirty="0"/>
              <a:t>Составляющие информатики</a:t>
            </a:r>
            <a:endParaRPr lang="uk-UA" altLang="ru-RU" sz="36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163935-A1B8-499F-ACC6-43CBA1CCC8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31A8AD28-4853-4409-BFB4-12B6C39F31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106" y="744264"/>
            <a:ext cx="8821390" cy="5997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365125" eaLnBrk="1" hangingPunct="1">
              <a:lnSpc>
                <a:spcPct val="70000"/>
              </a:lnSpc>
              <a:buFont typeface="Wingdings" panose="05000000000000000000" pitchFamily="2" charset="2"/>
              <a:buNone/>
            </a:pPr>
            <a:r>
              <a:rPr lang="ru-RU" altLang="ru-RU" sz="2000" dirty="0"/>
              <a:t>Можно выделить составные части информатики, каждая из которых может рассматриваться как самостоятельная научная дисциплина:</a:t>
            </a:r>
          </a:p>
          <a:p>
            <a:pPr marL="0" indent="365125" eaLnBrk="1" hangingPunct="1">
              <a:lnSpc>
                <a:spcPct val="70000"/>
              </a:lnSpc>
            </a:pPr>
            <a:r>
              <a:rPr lang="ru-RU" altLang="ru-RU" sz="2000" u="sng" dirty="0"/>
              <a:t>Теоретическая информатика</a:t>
            </a:r>
            <a:r>
              <a:rPr lang="ru-RU" altLang="ru-RU" sz="2000" dirty="0"/>
              <a:t> – часть информатики, включающая ряд математических разделов и использует математические методы для изучения процессов обработки информации. Она опирается на математическую логику и включает в себя теорию алгоритмов и автоматов, теорию кодирования, исследование операций и другие разделы математики.</a:t>
            </a:r>
          </a:p>
          <a:p>
            <a:pPr marL="0" indent="365125" eaLnBrk="1" hangingPunct="1">
              <a:lnSpc>
                <a:spcPct val="70000"/>
              </a:lnSpc>
            </a:pPr>
            <a:r>
              <a:rPr lang="ru-RU" altLang="ru-RU" sz="2000" u="sng" dirty="0"/>
              <a:t>Вычислительная техника</a:t>
            </a:r>
            <a:r>
              <a:rPr lang="ru-RU" altLang="ru-RU" sz="2000" dirty="0"/>
              <a:t> – раздел, в котором разрабатываются общие принципы построения вычислительных систем. Речь в ней идет не об электронике, а о принципиальных решениях на уровне архитектуры компьютерных систем.</a:t>
            </a:r>
          </a:p>
          <a:p>
            <a:pPr marL="0" indent="365125" eaLnBrk="1" hangingPunct="1">
              <a:lnSpc>
                <a:spcPct val="70000"/>
              </a:lnSpc>
            </a:pPr>
            <a:r>
              <a:rPr lang="ru-RU" altLang="ru-RU" sz="2000" u="sng" dirty="0"/>
              <a:t>Программирование</a:t>
            </a:r>
            <a:r>
              <a:rPr lang="ru-RU" altLang="ru-RU" sz="2000" dirty="0"/>
              <a:t> – деятельность, связанная с разработкой систем программного обеспечения. Здесь рассматриваются два основных направления – это создание системного и прикладного программного обеспечения.</a:t>
            </a:r>
          </a:p>
          <a:p>
            <a:pPr marL="0" indent="365125" eaLnBrk="1" hangingPunct="1">
              <a:lnSpc>
                <a:spcPct val="70000"/>
              </a:lnSpc>
            </a:pPr>
            <a:r>
              <a:rPr lang="ru-RU" altLang="ru-RU" sz="2000" u="sng" dirty="0"/>
              <a:t>Информационные системы</a:t>
            </a:r>
            <a:r>
              <a:rPr lang="ru-RU" altLang="ru-RU" sz="2000" dirty="0"/>
              <a:t> – раздел информатики, связанный с анализом потоков информации в различных сложных системах, их оптимизацией, структурированием, принципами хранения и поиска. Включает в себя информационно-справочные системы, информационно-поисковые системы, глобальные сети и т.д.</a:t>
            </a:r>
          </a:p>
          <a:p>
            <a:pPr marL="0" indent="365125" eaLnBrk="1" hangingPunct="1">
              <a:lnSpc>
                <a:spcPct val="70000"/>
              </a:lnSpc>
            </a:pPr>
            <a:r>
              <a:rPr lang="ru-RU" altLang="ru-RU" sz="2000" u="sng" dirty="0"/>
              <a:t>Искусственный интеллект</a:t>
            </a:r>
            <a:r>
              <a:rPr lang="ru-RU" altLang="ru-RU" sz="2000" dirty="0"/>
              <a:t> – область информатики, включающая такие направления как, моделирование рассуждений, компьютерная лингвистика, машинный перевод, создание экспертных систем, распознавание речи и образов и др. Т.е. решает задачи взаимодействия человека с компьютерам, приближенного к межчеловеческому.</a:t>
            </a:r>
          </a:p>
        </p:txBody>
      </p:sp>
    </p:spTree>
    <p:extLst>
      <p:ext uri="{BB962C8B-B14F-4D97-AF65-F5344CB8AC3E}">
        <p14:creationId xmlns:p14="http://schemas.microsoft.com/office/powerpoint/2010/main" val="921313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>
            <a:extLst>
              <a:ext uri="{FF2B5EF4-FFF2-40B4-BE49-F238E27FC236}">
                <a16:creationId xmlns:a16="http://schemas.microsoft.com/office/drawing/2014/main" id="{F6CAFC64-5F2C-463C-9A91-41A2E65BA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1557338"/>
            <a:ext cx="8229600" cy="4175125"/>
          </a:xfrm>
        </p:spPr>
        <p:txBody>
          <a:bodyPr/>
          <a:lstStyle/>
          <a:p>
            <a:pPr eaLnBrk="1" hangingPunct="1"/>
            <a:r>
              <a:rPr lang="ru-RU" altLang="ru-RU" sz="2800" b="1"/>
              <a:t>Информационная технология — </a:t>
            </a:r>
            <a:r>
              <a:rPr lang="ru-RU" altLang="ru-RU" sz="2800"/>
              <a:t>совокупность методов и программно-технических средств, объединенных в технологическую цепочку, которая обеспечивает сбор, обработку, хранение, распространение и отображение информации, с целью уменьшения трудоемкости процессов использования информационных ресурсов, а также повышение их надежности и оперативности</a:t>
            </a:r>
            <a:endParaRPr lang="ru-RU" alt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4C84B9EA-BE66-4436-9566-93F67B97C2D8}"/>
              </a:ext>
            </a:extLst>
          </p:cNvPr>
          <p:cNvSpPr txBox="1">
            <a:spLocks/>
          </p:cNvSpPr>
          <p:nvPr/>
        </p:nvSpPr>
        <p:spPr>
          <a:xfrm>
            <a:off x="-72281" y="853455"/>
            <a:ext cx="9144000" cy="395288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ru-RU" altLang="uk-UA" sz="3200" b="1" dirty="0">
                <a:solidFill>
                  <a:srgbClr val="0070C0"/>
                </a:solidFill>
                <a:latin typeface="Arial" charset="0"/>
              </a:rPr>
              <a:t>План</a:t>
            </a:r>
          </a:p>
        </p:txBody>
      </p:sp>
      <p:grpSp>
        <p:nvGrpSpPr>
          <p:cNvPr id="4101" name="Group 14">
            <a:extLst>
              <a:ext uri="{FF2B5EF4-FFF2-40B4-BE49-F238E27FC236}">
                <a16:creationId xmlns:a16="http://schemas.microsoft.com/office/drawing/2014/main" id="{E44DC6B7-423E-455F-A6AE-01061FE99E35}"/>
              </a:ext>
            </a:extLst>
          </p:cNvPr>
          <p:cNvGrpSpPr>
            <a:grpSpLocks/>
          </p:cNvGrpSpPr>
          <p:nvPr/>
        </p:nvGrpSpPr>
        <p:grpSpPr bwMode="auto">
          <a:xfrm>
            <a:off x="1259632" y="2348880"/>
            <a:ext cx="5410200" cy="665163"/>
            <a:chOff x="1288" y="1315"/>
            <a:chExt cx="3408" cy="419"/>
          </a:xfrm>
        </p:grpSpPr>
        <p:grpSp>
          <p:nvGrpSpPr>
            <p:cNvPr id="4111" name="Group 15">
              <a:extLst>
                <a:ext uri="{FF2B5EF4-FFF2-40B4-BE49-F238E27FC236}">
                  <a16:creationId xmlns:a16="http://schemas.microsoft.com/office/drawing/2014/main" id="{BF214215-AB85-431E-B94D-E31CE96958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88" y="1315"/>
              <a:ext cx="480" cy="419"/>
              <a:chOff x="1110" y="2656"/>
              <a:chExt cx="1549" cy="1351"/>
            </a:xfrm>
          </p:grpSpPr>
          <p:sp>
            <p:nvSpPr>
              <p:cNvPr id="4114" name="AutoShape 16">
                <a:extLst>
                  <a:ext uri="{FF2B5EF4-FFF2-40B4-BE49-F238E27FC236}">
                    <a16:creationId xmlns:a16="http://schemas.microsoft.com/office/drawing/2014/main" id="{97082EAA-29DE-4AE2-A54A-A337A1F7B38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solidFill>
                  <a:srgbClr val="00C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4115" name="AutoShape 17">
                <a:extLst>
                  <a:ext uri="{FF2B5EF4-FFF2-40B4-BE49-F238E27FC236}">
                    <a16:creationId xmlns:a16="http://schemas.microsoft.com/office/drawing/2014/main" id="{CB210ED7-82D6-4830-9E3D-C9220D5C633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00C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6642" name="AutoShape 18">
                <a:extLst>
                  <a:ext uri="{FF2B5EF4-FFF2-40B4-BE49-F238E27FC236}">
                    <a16:creationId xmlns:a16="http://schemas.microsoft.com/office/drawing/2014/main" id="{A77CA010-7D50-4183-876E-A2EA7369F65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rgbClr val="00C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latin typeface="Arial" charset="0"/>
                </a:endParaRPr>
              </a:p>
            </p:txBody>
          </p:sp>
        </p:grpSp>
        <p:sp>
          <p:nvSpPr>
            <p:cNvPr id="4112" name="Line 19">
              <a:extLst>
                <a:ext uri="{FF2B5EF4-FFF2-40B4-BE49-F238E27FC236}">
                  <a16:creationId xmlns:a16="http://schemas.microsoft.com/office/drawing/2014/main" id="{2529EA92-D8DD-45D1-B7C0-4ED3CB4529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72" y="1699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3" name="Text Box 20">
              <a:extLst>
                <a:ext uri="{FF2B5EF4-FFF2-40B4-BE49-F238E27FC236}">
                  <a16:creationId xmlns:a16="http://schemas.microsoft.com/office/drawing/2014/main" id="{8F31F7D9-48FB-4D5B-A408-A9C2C1510D37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411" y="1377"/>
              <a:ext cx="22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altLang="uk-UA" sz="2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1</a:t>
              </a:r>
              <a:endParaRPr lang="en-US" altLang="uk-UA" sz="24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102" name="Group 21">
            <a:extLst>
              <a:ext uri="{FF2B5EF4-FFF2-40B4-BE49-F238E27FC236}">
                <a16:creationId xmlns:a16="http://schemas.microsoft.com/office/drawing/2014/main" id="{3CF1A769-2FAB-4DA0-8D4C-EC1C17F9D41A}"/>
              </a:ext>
            </a:extLst>
          </p:cNvPr>
          <p:cNvGrpSpPr>
            <a:grpSpLocks/>
          </p:cNvGrpSpPr>
          <p:nvPr/>
        </p:nvGrpSpPr>
        <p:grpSpPr bwMode="auto">
          <a:xfrm>
            <a:off x="1259632" y="3214068"/>
            <a:ext cx="5410200" cy="665162"/>
            <a:chOff x="1288" y="1315"/>
            <a:chExt cx="3408" cy="419"/>
          </a:xfrm>
        </p:grpSpPr>
        <p:grpSp>
          <p:nvGrpSpPr>
            <p:cNvPr id="4105" name="Group 22">
              <a:extLst>
                <a:ext uri="{FF2B5EF4-FFF2-40B4-BE49-F238E27FC236}">
                  <a16:creationId xmlns:a16="http://schemas.microsoft.com/office/drawing/2014/main" id="{9243F446-66C0-4312-8A6A-7E9BB29590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88" y="1315"/>
              <a:ext cx="480" cy="419"/>
              <a:chOff x="1110" y="2656"/>
              <a:chExt cx="1549" cy="1351"/>
            </a:xfrm>
          </p:grpSpPr>
          <p:sp>
            <p:nvSpPr>
              <p:cNvPr id="4108" name="AutoShape 23">
                <a:extLst>
                  <a:ext uri="{FF2B5EF4-FFF2-40B4-BE49-F238E27FC236}">
                    <a16:creationId xmlns:a16="http://schemas.microsoft.com/office/drawing/2014/main" id="{D056F03E-BBAF-4D15-8793-C97593B5CA6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solidFill>
                  <a:srgbClr val="00C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4109" name="AutoShape 24">
                <a:extLst>
                  <a:ext uri="{FF2B5EF4-FFF2-40B4-BE49-F238E27FC236}">
                    <a16:creationId xmlns:a16="http://schemas.microsoft.com/office/drawing/2014/main" id="{5A7A67BD-EC2A-4A36-B051-01D54C0474E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00C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6649" name="AutoShape 25">
                <a:extLst>
                  <a:ext uri="{FF2B5EF4-FFF2-40B4-BE49-F238E27FC236}">
                    <a16:creationId xmlns:a16="http://schemas.microsoft.com/office/drawing/2014/main" id="{96BEC3A1-7342-46EA-A06C-10F3E838E8B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rgbClr val="00C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latin typeface="Arial" charset="0"/>
                </a:endParaRPr>
              </a:p>
            </p:txBody>
          </p:sp>
        </p:grpSp>
        <p:sp>
          <p:nvSpPr>
            <p:cNvPr id="4106" name="Line 26">
              <a:extLst>
                <a:ext uri="{FF2B5EF4-FFF2-40B4-BE49-F238E27FC236}">
                  <a16:creationId xmlns:a16="http://schemas.microsoft.com/office/drawing/2014/main" id="{D13DA4E9-37AF-4AA0-A4DB-AA72B0D555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72" y="1699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7" name="Text Box 27">
              <a:extLst>
                <a:ext uri="{FF2B5EF4-FFF2-40B4-BE49-F238E27FC236}">
                  <a16:creationId xmlns:a16="http://schemas.microsoft.com/office/drawing/2014/main" id="{5A4D0531-E48A-4936-A75B-8B9B9475B60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411" y="1377"/>
              <a:ext cx="22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altLang="uk-UA" sz="2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2</a:t>
              </a:r>
              <a:endParaRPr lang="en-US" altLang="uk-UA" sz="24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3" name="Text Box 35">
            <a:extLst>
              <a:ext uri="{FF2B5EF4-FFF2-40B4-BE49-F238E27FC236}">
                <a16:creationId xmlns:a16="http://schemas.microsoft.com/office/drawing/2014/main" id="{48D57CDC-123F-4B48-88E7-956E9DEA7B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8319" y="2374280"/>
            <a:ext cx="4500563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uk-UA" sz="2400">
                <a:solidFill>
                  <a:schemeClr val="hlink"/>
                </a:solidFill>
                <a:latin typeface="Arial" panose="020B0604020202020204" pitchFamily="34" charset="0"/>
              </a:rPr>
              <a:t>Представление информации</a:t>
            </a:r>
          </a:p>
        </p:txBody>
      </p:sp>
      <p:sp>
        <p:nvSpPr>
          <p:cNvPr id="4104" name="Text Box 36">
            <a:extLst>
              <a:ext uri="{FF2B5EF4-FFF2-40B4-BE49-F238E27FC236}">
                <a16:creationId xmlns:a16="http://schemas.microsoft.com/office/drawing/2014/main" id="{BE776D72-8891-4972-B935-2DA110C22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509" y="3261705"/>
            <a:ext cx="5592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uk-UA" sz="2400" dirty="0">
                <a:solidFill>
                  <a:schemeClr val="hlink"/>
                </a:solidFill>
                <a:latin typeface="Arial" panose="020B0604020202020204" pitchFamily="34" charset="0"/>
              </a:rPr>
              <a:t>Программные и аппаратные средства</a:t>
            </a:r>
            <a:endParaRPr lang="en-US" altLang="uk-UA" sz="2400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 Box 36">
            <a:extLst>
              <a:ext uri="{FF2B5EF4-FFF2-40B4-BE49-F238E27FC236}">
                <a16:creationId xmlns:a16="http://schemas.microsoft.com/office/drawing/2014/main" id="{F9F29551-8A4F-4D9D-90C7-04569D94C3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3232" y="3865024"/>
            <a:ext cx="429951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uk-UA" sz="2400" dirty="0">
                <a:solidFill>
                  <a:schemeClr val="hlink"/>
                </a:solidFill>
                <a:latin typeface="Arial" panose="020B0604020202020204" pitchFamily="34" charset="0"/>
              </a:rPr>
              <a:t>Пакет прикладных программ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uk-UA" sz="2400" dirty="0">
                <a:solidFill>
                  <a:schemeClr val="hlink"/>
                </a:solidFill>
                <a:latin typeface="Arial" panose="020B0604020202020204" pitchFamily="34" charset="0"/>
              </a:rPr>
              <a:t>Microsoft Office</a:t>
            </a:r>
          </a:p>
        </p:txBody>
      </p:sp>
      <p:grpSp>
        <p:nvGrpSpPr>
          <p:cNvPr id="29" name="Group 21">
            <a:extLst>
              <a:ext uri="{FF2B5EF4-FFF2-40B4-BE49-F238E27FC236}">
                <a16:creationId xmlns:a16="http://schemas.microsoft.com/office/drawing/2014/main" id="{6AE999A1-0DE1-47E9-8F0B-82D185465E73}"/>
              </a:ext>
            </a:extLst>
          </p:cNvPr>
          <p:cNvGrpSpPr>
            <a:grpSpLocks/>
          </p:cNvGrpSpPr>
          <p:nvPr/>
        </p:nvGrpSpPr>
        <p:grpSpPr bwMode="auto">
          <a:xfrm>
            <a:off x="1303906" y="4036393"/>
            <a:ext cx="5410200" cy="665162"/>
            <a:chOff x="1288" y="1315"/>
            <a:chExt cx="3408" cy="419"/>
          </a:xfrm>
        </p:grpSpPr>
        <p:grpSp>
          <p:nvGrpSpPr>
            <p:cNvPr id="30" name="Group 22">
              <a:extLst>
                <a:ext uri="{FF2B5EF4-FFF2-40B4-BE49-F238E27FC236}">
                  <a16:creationId xmlns:a16="http://schemas.microsoft.com/office/drawing/2014/main" id="{4553AA8B-7862-427C-A6B2-15C49F87918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88" y="1315"/>
              <a:ext cx="480" cy="419"/>
              <a:chOff x="1110" y="2656"/>
              <a:chExt cx="1549" cy="1351"/>
            </a:xfrm>
          </p:grpSpPr>
          <p:sp>
            <p:nvSpPr>
              <p:cNvPr id="33" name="AutoShape 23">
                <a:extLst>
                  <a:ext uri="{FF2B5EF4-FFF2-40B4-BE49-F238E27FC236}">
                    <a16:creationId xmlns:a16="http://schemas.microsoft.com/office/drawing/2014/main" id="{5A0E5267-9DD5-4658-8807-FECACB8E407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solidFill>
                  <a:srgbClr val="00C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34" name="AutoShape 24">
                <a:extLst>
                  <a:ext uri="{FF2B5EF4-FFF2-40B4-BE49-F238E27FC236}">
                    <a16:creationId xmlns:a16="http://schemas.microsoft.com/office/drawing/2014/main" id="{AE302CB6-2F17-4875-B5B3-5C7BCC67401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00C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35" name="AutoShape 25">
                <a:extLst>
                  <a:ext uri="{FF2B5EF4-FFF2-40B4-BE49-F238E27FC236}">
                    <a16:creationId xmlns:a16="http://schemas.microsoft.com/office/drawing/2014/main" id="{305CD3C8-5B71-401F-B9A6-17F064E4E1E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rgbClr val="00C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latin typeface="Arial" charset="0"/>
                </a:endParaRPr>
              </a:p>
            </p:txBody>
          </p:sp>
        </p:grpSp>
        <p:sp>
          <p:nvSpPr>
            <p:cNvPr id="31" name="Line 26">
              <a:extLst>
                <a:ext uri="{FF2B5EF4-FFF2-40B4-BE49-F238E27FC236}">
                  <a16:creationId xmlns:a16="http://schemas.microsoft.com/office/drawing/2014/main" id="{DEB5FFAB-1E18-47A9-AC18-4E0C9F90CC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72" y="1699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Text Box 27">
              <a:extLst>
                <a:ext uri="{FF2B5EF4-FFF2-40B4-BE49-F238E27FC236}">
                  <a16:creationId xmlns:a16="http://schemas.microsoft.com/office/drawing/2014/main" id="{1E700051-1B99-4E2A-AFD7-1F89323ADA8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411" y="1377"/>
              <a:ext cx="22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altLang="uk-UA" sz="2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3</a:t>
              </a:r>
              <a:endParaRPr lang="en-US" altLang="uk-UA" sz="24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6" name="Group 21">
            <a:extLst>
              <a:ext uri="{FF2B5EF4-FFF2-40B4-BE49-F238E27FC236}">
                <a16:creationId xmlns:a16="http://schemas.microsoft.com/office/drawing/2014/main" id="{AF3DB402-9EF1-4965-B3EF-AA679593E448}"/>
              </a:ext>
            </a:extLst>
          </p:cNvPr>
          <p:cNvGrpSpPr>
            <a:grpSpLocks/>
          </p:cNvGrpSpPr>
          <p:nvPr/>
        </p:nvGrpSpPr>
        <p:grpSpPr bwMode="auto">
          <a:xfrm>
            <a:off x="1303781" y="4883133"/>
            <a:ext cx="5410200" cy="665162"/>
            <a:chOff x="1288" y="1315"/>
            <a:chExt cx="3408" cy="419"/>
          </a:xfrm>
        </p:grpSpPr>
        <p:grpSp>
          <p:nvGrpSpPr>
            <p:cNvPr id="37" name="Group 22">
              <a:extLst>
                <a:ext uri="{FF2B5EF4-FFF2-40B4-BE49-F238E27FC236}">
                  <a16:creationId xmlns:a16="http://schemas.microsoft.com/office/drawing/2014/main" id="{D4665E91-8B76-4FE9-893D-356617FC0B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88" y="1315"/>
              <a:ext cx="480" cy="419"/>
              <a:chOff x="1110" y="2656"/>
              <a:chExt cx="1549" cy="1351"/>
            </a:xfrm>
          </p:grpSpPr>
          <p:sp>
            <p:nvSpPr>
              <p:cNvPr id="40" name="AutoShape 23">
                <a:extLst>
                  <a:ext uri="{FF2B5EF4-FFF2-40B4-BE49-F238E27FC236}">
                    <a16:creationId xmlns:a16="http://schemas.microsoft.com/office/drawing/2014/main" id="{638B5D96-D21C-4B45-8B7D-C373AF81D31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solidFill>
                  <a:srgbClr val="00C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41" name="AutoShape 24">
                <a:extLst>
                  <a:ext uri="{FF2B5EF4-FFF2-40B4-BE49-F238E27FC236}">
                    <a16:creationId xmlns:a16="http://schemas.microsoft.com/office/drawing/2014/main" id="{3B1928A4-D110-4F19-9049-E40C724F54C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00C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42" name="AutoShape 25">
                <a:extLst>
                  <a:ext uri="{FF2B5EF4-FFF2-40B4-BE49-F238E27FC236}">
                    <a16:creationId xmlns:a16="http://schemas.microsoft.com/office/drawing/2014/main" id="{7E0C2653-B5A6-434E-8691-71F71B9880E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rgbClr val="00CC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latin typeface="Arial" charset="0"/>
                </a:endParaRPr>
              </a:p>
            </p:txBody>
          </p:sp>
        </p:grpSp>
        <p:sp>
          <p:nvSpPr>
            <p:cNvPr id="38" name="Line 26">
              <a:extLst>
                <a:ext uri="{FF2B5EF4-FFF2-40B4-BE49-F238E27FC236}">
                  <a16:creationId xmlns:a16="http://schemas.microsoft.com/office/drawing/2014/main" id="{F6A66F0A-089E-4549-A107-D15334BE85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72" y="1699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Text Box 27">
              <a:extLst>
                <a:ext uri="{FF2B5EF4-FFF2-40B4-BE49-F238E27FC236}">
                  <a16:creationId xmlns:a16="http://schemas.microsoft.com/office/drawing/2014/main" id="{3AF7923B-6E52-45A1-85C2-93C77C5916EA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411" y="1377"/>
              <a:ext cx="22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altLang="uk-UA" sz="24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4</a:t>
              </a:r>
              <a:endParaRPr lang="en-US" altLang="uk-UA" sz="24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8152996-DE3E-4CEC-803D-40359D16320A}"/>
              </a:ext>
            </a:extLst>
          </p:cNvPr>
          <p:cNvSpPr/>
          <p:nvPr/>
        </p:nvSpPr>
        <p:spPr>
          <a:xfrm>
            <a:off x="2123232" y="4730305"/>
            <a:ext cx="62683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hlink"/>
                </a:solidFill>
              </a:rPr>
              <a:t>Теоретические основы построения </a:t>
            </a:r>
            <a:r>
              <a:rPr lang="ru-RU" sz="2400" dirty="0" err="1">
                <a:solidFill>
                  <a:schemeClr val="hlink"/>
                </a:solidFill>
              </a:rPr>
              <a:t>web</a:t>
            </a:r>
            <a:r>
              <a:rPr lang="ru-RU" sz="2400" dirty="0">
                <a:solidFill>
                  <a:schemeClr val="hlink"/>
                </a:solidFill>
              </a:rPr>
              <a:t>-сайтов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FD9AD8D9-458E-4FF7-B5C4-F298E37B0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uk-UA" sz="4000" b="1">
                <a:solidFill>
                  <a:schemeClr val="hlink"/>
                </a:solidFill>
              </a:rPr>
              <a:t>Задачи </a:t>
            </a:r>
            <a:br>
              <a:rPr lang="ru-RU" altLang="uk-UA" sz="4000" b="1">
                <a:solidFill>
                  <a:schemeClr val="hlink"/>
                </a:solidFill>
              </a:rPr>
            </a:br>
            <a:r>
              <a:rPr lang="ru-RU" altLang="uk-UA" sz="4000" b="1">
                <a:solidFill>
                  <a:schemeClr val="hlink"/>
                </a:solidFill>
              </a:rPr>
              <a:t>информационных технологий</a:t>
            </a:r>
          </a:p>
        </p:txBody>
      </p:sp>
      <p:grpSp>
        <p:nvGrpSpPr>
          <p:cNvPr id="13315" name="Group 4">
            <a:extLst>
              <a:ext uri="{FF2B5EF4-FFF2-40B4-BE49-F238E27FC236}">
                <a16:creationId xmlns:a16="http://schemas.microsoft.com/office/drawing/2014/main" id="{F180BB03-9557-431E-92C7-D9EF19396BCE}"/>
              </a:ext>
            </a:extLst>
          </p:cNvPr>
          <p:cNvGrpSpPr>
            <a:grpSpLocks/>
          </p:cNvGrpSpPr>
          <p:nvPr/>
        </p:nvGrpSpPr>
        <p:grpSpPr bwMode="auto">
          <a:xfrm>
            <a:off x="1187450" y="1557338"/>
            <a:ext cx="2170113" cy="2389187"/>
            <a:chOff x="720" y="1296"/>
            <a:chExt cx="1367" cy="2542"/>
          </a:xfrm>
        </p:grpSpPr>
        <p:sp>
          <p:nvSpPr>
            <p:cNvPr id="13389" name="AutoShape 5">
              <a:extLst>
                <a:ext uri="{FF2B5EF4-FFF2-40B4-BE49-F238E27FC236}">
                  <a16:creationId xmlns:a16="http://schemas.microsoft.com/office/drawing/2014/main" id="{677E4009-456B-4267-BAD3-F5BE6634495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90" name="AutoShape 6">
              <a:extLst>
                <a:ext uri="{FF2B5EF4-FFF2-40B4-BE49-F238E27FC236}">
                  <a16:creationId xmlns:a16="http://schemas.microsoft.com/office/drawing/2014/main" id="{806A6C4D-FA2C-4B8A-A8BE-80EEC91517F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91" name="AutoShape 7">
              <a:extLst>
                <a:ext uri="{FF2B5EF4-FFF2-40B4-BE49-F238E27FC236}">
                  <a16:creationId xmlns:a16="http://schemas.microsoft.com/office/drawing/2014/main" id="{F84F2B6D-CD3A-4303-A86A-BBA0FB01FC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92" name="AutoShape 8">
              <a:extLst>
                <a:ext uri="{FF2B5EF4-FFF2-40B4-BE49-F238E27FC236}">
                  <a16:creationId xmlns:a16="http://schemas.microsoft.com/office/drawing/2014/main" id="{DE6C4161-889C-4718-9246-113A8AD84A1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93" name="AutoShape 9">
              <a:extLst>
                <a:ext uri="{FF2B5EF4-FFF2-40B4-BE49-F238E27FC236}">
                  <a16:creationId xmlns:a16="http://schemas.microsoft.com/office/drawing/2014/main" id="{363F16E1-0B6D-420D-B6CE-F7B5B5C09EC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94" name="AutoShape 10">
              <a:extLst>
                <a:ext uri="{FF2B5EF4-FFF2-40B4-BE49-F238E27FC236}">
                  <a16:creationId xmlns:a16="http://schemas.microsoft.com/office/drawing/2014/main" id="{9339C57F-23A8-49F7-B113-45D177A8E8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3395" name="Group 11">
              <a:extLst>
                <a:ext uri="{FF2B5EF4-FFF2-40B4-BE49-F238E27FC236}">
                  <a16:creationId xmlns:a16="http://schemas.microsoft.com/office/drawing/2014/main" id="{5C83D064-F324-4EB0-9B06-C3148B66F9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13398" name="Oval 12">
                <a:extLst>
                  <a:ext uri="{FF2B5EF4-FFF2-40B4-BE49-F238E27FC236}">
                    <a16:creationId xmlns:a16="http://schemas.microsoft.com/office/drawing/2014/main" id="{EE76F50A-1F03-417B-9E0B-2D124811006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399" name="Oval 13">
                <a:extLst>
                  <a:ext uri="{FF2B5EF4-FFF2-40B4-BE49-F238E27FC236}">
                    <a16:creationId xmlns:a16="http://schemas.microsoft.com/office/drawing/2014/main" id="{D857274A-72BB-439A-BFAB-BC04D8BF073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400" name="Oval 14">
                <a:extLst>
                  <a:ext uri="{FF2B5EF4-FFF2-40B4-BE49-F238E27FC236}">
                    <a16:creationId xmlns:a16="http://schemas.microsoft.com/office/drawing/2014/main" id="{5FCFE4D9-B924-4CE3-9780-8767D1DB3C9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401" name="Oval 15">
                <a:extLst>
                  <a:ext uri="{FF2B5EF4-FFF2-40B4-BE49-F238E27FC236}">
                    <a16:creationId xmlns:a16="http://schemas.microsoft.com/office/drawing/2014/main" id="{07B455DE-F002-4F3D-A9E7-706CEBC9F8E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402" name="Oval 16">
                <a:extLst>
                  <a:ext uri="{FF2B5EF4-FFF2-40B4-BE49-F238E27FC236}">
                    <a16:creationId xmlns:a16="http://schemas.microsoft.com/office/drawing/2014/main" id="{56AEF4FE-9CC3-4952-8AE7-CAA8DBA9FAB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396" name="Text Box 17">
              <a:extLst>
                <a:ext uri="{FF2B5EF4-FFF2-40B4-BE49-F238E27FC236}">
                  <a16:creationId xmlns:a16="http://schemas.microsoft.com/office/drawing/2014/main" id="{23D82EFB-FB48-496E-8361-753EB3512F6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85" y="1406"/>
              <a:ext cx="205" cy="4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uk-UA" sz="2000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uk-UA" sz="16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97" name="Text Box 18">
              <a:extLst>
                <a:ext uri="{FF2B5EF4-FFF2-40B4-BE49-F238E27FC236}">
                  <a16:creationId xmlns:a16="http://schemas.microsoft.com/office/drawing/2014/main" id="{8B6BE7F3-E42A-4392-BEE3-41B757C2488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10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uk-UA" sz="1400">
                  <a:solidFill>
                    <a:srgbClr val="000000"/>
                  </a:solidFill>
                  <a:latin typeface="Verdana" panose="020B0604030504040204" pitchFamily="34" charset="0"/>
                </a:rPr>
                <a:t>сбор и регистрация данных, создание первичных документов</a:t>
              </a:r>
              <a:endParaRPr lang="en-US" altLang="uk-UA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3316" name="Group 19">
            <a:extLst>
              <a:ext uri="{FF2B5EF4-FFF2-40B4-BE49-F238E27FC236}">
                <a16:creationId xmlns:a16="http://schemas.microsoft.com/office/drawing/2014/main" id="{889A3D93-D3DE-4251-B089-AD084F5C453E}"/>
              </a:ext>
            </a:extLst>
          </p:cNvPr>
          <p:cNvGrpSpPr>
            <a:grpSpLocks/>
          </p:cNvGrpSpPr>
          <p:nvPr/>
        </p:nvGrpSpPr>
        <p:grpSpPr bwMode="auto">
          <a:xfrm>
            <a:off x="3563938" y="1628775"/>
            <a:ext cx="2166937" cy="2376488"/>
            <a:chOff x="2208" y="1296"/>
            <a:chExt cx="1365" cy="2542"/>
          </a:xfrm>
        </p:grpSpPr>
        <p:sp>
          <p:nvSpPr>
            <p:cNvPr id="13376" name="AutoShape 20">
              <a:extLst>
                <a:ext uri="{FF2B5EF4-FFF2-40B4-BE49-F238E27FC236}">
                  <a16:creationId xmlns:a16="http://schemas.microsoft.com/office/drawing/2014/main" id="{116F97FC-CFA7-4C7C-9225-6A168494894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77" name="AutoShape 21">
              <a:extLst>
                <a:ext uri="{FF2B5EF4-FFF2-40B4-BE49-F238E27FC236}">
                  <a16:creationId xmlns:a16="http://schemas.microsoft.com/office/drawing/2014/main" id="{ED9FC650-EE0A-4F2A-B67E-BCD85C48655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78" name="AutoShape 22">
              <a:extLst>
                <a:ext uri="{FF2B5EF4-FFF2-40B4-BE49-F238E27FC236}">
                  <a16:creationId xmlns:a16="http://schemas.microsoft.com/office/drawing/2014/main" id="{B515B6CF-3AD5-4EDA-9EB7-7F9E59E916D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79" name="AutoShape 23">
              <a:extLst>
                <a:ext uri="{FF2B5EF4-FFF2-40B4-BE49-F238E27FC236}">
                  <a16:creationId xmlns:a16="http://schemas.microsoft.com/office/drawing/2014/main" id="{5487CDB2-7F7E-4913-BD87-0FA394FC447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80" name="Oval 24">
              <a:extLst>
                <a:ext uri="{FF2B5EF4-FFF2-40B4-BE49-F238E27FC236}">
                  <a16:creationId xmlns:a16="http://schemas.microsoft.com/office/drawing/2014/main" id="{D6CEC229-8E9D-47E3-BD51-54F1DC8DD02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81" name="Oval 25">
              <a:extLst>
                <a:ext uri="{FF2B5EF4-FFF2-40B4-BE49-F238E27FC236}">
                  <a16:creationId xmlns:a16="http://schemas.microsoft.com/office/drawing/2014/main" id="{7DB869B2-53F1-4ACD-A9E4-6BFD0B6E7A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82" name="Oval 26">
              <a:extLst>
                <a:ext uri="{FF2B5EF4-FFF2-40B4-BE49-F238E27FC236}">
                  <a16:creationId xmlns:a16="http://schemas.microsoft.com/office/drawing/2014/main" id="{B9484DDD-CB26-4653-A405-7C313F4CE15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83" name="Oval 27">
              <a:extLst>
                <a:ext uri="{FF2B5EF4-FFF2-40B4-BE49-F238E27FC236}">
                  <a16:creationId xmlns:a16="http://schemas.microsoft.com/office/drawing/2014/main" id="{5B8B8DB1-388B-4CDD-B9A6-3DF3BCF6188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84" name="Oval 28">
              <a:extLst>
                <a:ext uri="{FF2B5EF4-FFF2-40B4-BE49-F238E27FC236}">
                  <a16:creationId xmlns:a16="http://schemas.microsoft.com/office/drawing/2014/main" id="{8A8F2CE5-D575-41C4-B152-FC422C1951B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85" name="Text Box 29">
              <a:extLst>
                <a:ext uri="{FF2B5EF4-FFF2-40B4-BE49-F238E27FC236}">
                  <a16:creationId xmlns:a16="http://schemas.microsoft.com/office/drawing/2014/main" id="{F8099A1C-C851-418A-817C-871D511F9E9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4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uk-UA" sz="240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uk-UA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86" name="Text Box 30">
              <a:extLst>
                <a:ext uri="{FF2B5EF4-FFF2-40B4-BE49-F238E27FC236}">
                  <a16:creationId xmlns:a16="http://schemas.microsoft.com/office/drawing/2014/main" id="{B3C20499-EB7E-4774-AF08-3D645D79E3F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56" y="1777"/>
              <a:ext cx="1296" cy="7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uk-UA" sz="1400">
                  <a:solidFill>
                    <a:srgbClr val="000000"/>
                  </a:solidFill>
                  <a:latin typeface="Verdana" panose="020B0604030504040204" pitchFamily="34" charset="0"/>
                </a:rPr>
                <a:t>передача информации по сети</a:t>
              </a:r>
              <a:endParaRPr lang="en-US" altLang="uk-UA" sz="1400">
                <a:solidFill>
                  <a:srgbClr val="000000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3387" name="AutoShape 31">
              <a:extLst>
                <a:ext uri="{FF2B5EF4-FFF2-40B4-BE49-F238E27FC236}">
                  <a16:creationId xmlns:a16="http://schemas.microsoft.com/office/drawing/2014/main" id="{AC9AAEBB-F9D2-4BB7-9503-6747EE05316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88" name="AutoShape 32">
              <a:extLst>
                <a:ext uri="{FF2B5EF4-FFF2-40B4-BE49-F238E27FC236}">
                  <a16:creationId xmlns:a16="http://schemas.microsoft.com/office/drawing/2014/main" id="{8E75F6A4-DE66-477A-809B-06ACA3C34B2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3317" name="Group 33">
            <a:extLst>
              <a:ext uri="{FF2B5EF4-FFF2-40B4-BE49-F238E27FC236}">
                <a16:creationId xmlns:a16="http://schemas.microsoft.com/office/drawing/2014/main" id="{D10336CB-846B-4739-A2DA-941E5F037CA2}"/>
              </a:ext>
            </a:extLst>
          </p:cNvPr>
          <p:cNvGrpSpPr>
            <a:grpSpLocks/>
          </p:cNvGrpSpPr>
          <p:nvPr/>
        </p:nvGrpSpPr>
        <p:grpSpPr bwMode="auto">
          <a:xfrm>
            <a:off x="5940425" y="1628775"/>
            <a:ext cx="2170113" cy="2376488"/>
            <a:chOff x="3692" y="1296"/>
            <a:chExt cx="1367" cy="2542"/>
          </a:xfrm>
        </p:grpSpPr>
        <p:sp>
          <p:nvSpPr>
            <p:cNvPr id="13362" name="AutoShape 34">
              <a:extLst>
                <a:ext uri="{FF2B5EF4-FFF2-40B4-BE49-F238E27FC236}">
                  <a16:creationId xmlns:a16="http://schemas.microsoft.com/office/drawing/2014/main" id="{C8572FE0-3515-4396-881E-5C280A3403B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63" name="AutoShape 35">
              <a:extLst>
                <a:ext uri="{FF2B5EF4-FFF2-40B4-BE49-F238E27FC236}">
                  <a16:creationId xmlns:a16="http://schemas.microsoft.com/office/drawing/2014/main" id="{FCF8E66E-A513-44B5-8836-C0C0D2A9896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64" name="AutoShape 36">
              <a:extLst>
                <a:ext uri="{FF2B5EF4-FFF2-40B4-BE49-F238E27FC236}">
                  <a16:creationId xmlns:a16="http://schemas.microsoft.com/office/drawing/2014/main" id="{B0206593-AA39-4E7D-ACC5-BAE30764427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65" name="AutoShape 37">
              <a:extLst>
                <a:ext uri="{FF2B5EF4-FFF2-40B4-BE49-F238E27FC236}">
                  <a16:creationId xmlns:a16="http://schemas.microsoft.com/office/drawing/2014/main" id="{D4C08539-93AF-4DB6-B042-61EC5872E7D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3366" name="Group 38">
              <a:extLst>
                <a:ext uri="{FF2B5EF4-FFF2-40B4-BE49-F238E27FC236}">
                  <a16:creationId xmlns:a16="http://schemas.microsoft.com/office/drawing/2014/main" id="{BAB26889-3E7C-4D3F-917B-37CBCF86AB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13371" name="Oval 39">
                <a:extLst>
                  <a:ext uri="{FF2B5EF4-FFF2-40B4-BE49-F238E27FC236}">
                    <a16:creationId xmlns:a16="http://schemas.microsoft.com/office/drawing/2014/main" id="{C6B1B610-2326-4439-AAEB-BFE331D34AA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372" name="Oval 40">
                <a:extLst>
                  <a:ext uri="{FF2B5EF4-FFF2-40B4-BE49-F238E27FC236}">
                    <a16:creationId xmlns:a16="http://schemas.microsoft.com/office/drawing/2014/main" id="{CEA13DE6-BC77-42A3-B421-5B047F55AE6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373" name="Oval 41">
                <a:extLst>
                  <a:ext uri="{FF2B5EF4-FFF2-40B4-BE49-F238E27FC236}">
                    <a16:creationId xmlns:a16="http://schemas.microsoft.com/office/drawing/2014/main" id="{ACF856FA-76B5-4AB8-BBCE-C8CBB1A6787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374" name="Oval 42">
                <a:extLst>
                  <a:ext uri="{FF2B5EF4-FFF2-40B4-BE49-F238E27FC236}">
                    <a16:creationId xmlns:a16="http://schemas.microsoft.com/office/drawing/2014/main" id="{176F8925-6252-4035-998B-DE52E9B83FE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375" name="Oval 43">
                <a:extLst>
                  <a:ext uri="{FF2B5EF4-FFF2-40B4-BE49-F238E27FC236}">
                    <a16:creationId xmlns:a16="http://schemas.microsoft.com/office/drawing/2014/main" id="{A0DD7019-3759-448B-A755-D275A7230A9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367" name="Text Box 44">
              <a:extLst>
                <a:ext uri="{FF2B5EF4-FFF2-40B4-BE49-F238E27FC236}">
                  <a16:creationId xmlns:a16="http://schemas.microsoft.com/office/drawing/2014/main" id="{B9BB5C14-87B0-4B77-BE33-2260A1C2172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4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uk-UA" sz="2400">
                  <a:solidFill>
                    <a:srgbClr val="000000"/>
                  </a:solidFill>
                  <a:latin typeface="Arial" panose="020B0604020202020204" pitchFamily="34" charset="0"/>
                </a:rPr>
                <a:t>3</a:t>
              </a:r>
              <a:endParaRPr lang="en-US" altLang="uk-UA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68" name="Text Box 45">
              <a:extLst>
                <a:ext uri="{FF2B5EF4-FFF2-40B4-BE49-F238E27FC236}">
                  <a16:creationId xmlns:a16="http://schemas.microsoft.com/office/drawing/2014/main" id="{ACE7ADF7-2DE3-4CA3-823A-92431A21409A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744" y="1777"/>
              <a:ext cx="1296" cy="12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uk-UA" sz="1400">
                  <a:solidFill>
                    <a:srgbClr val="000000"/>
                  </a:solidFill>
                  <a:latin typeface="Verdana" panose="020B0604030504040204" pitchFamily="34" charset="0"/>
                </a:rPr>
                <a:t>кодировка информации посредством программного обеспечения</a:t>
              </a:r>
              <a:endParaRPr lang="en-US" altLang="uk-UA" sz="1400">
                <a:solidFill>
                  <a:srgbClr val="000000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3369" name="AutoShape 46">
              <a:extLst>
                <a:ext uri="{FF2B5EF4-FFF2-40B4-BE49-F238E27FC236}">
                  <a16:creationId xmlns:a16="http://schemas.microsoft.com/office/drawing/2014/main" id="{61C8E8D2-BF1B-4B96-93C5-C28101A49FD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70" name="AutoShape 47">
              <a:extLst>
                <a:ext uri="{FF2B5EF4-FFF2-40B4-BE49-F238E27FC236}">
                  <a16:creationId xmlns:a16="http://schemas.microsoft.com/office/drawing/2014/main" id="{9B5CC7F8-79F7-47AA-A661-0538EADE548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3318" name="Group 48">
            <a:extLst>
              <a:ext uri="{FF2B5EF4-FFF2-40B4-BE49-F238E27FC236}">
                <a16:creationId xmlns:a16="http://schemas.microsoft.com/office/drawing/2014/main" id="{1863BCF6-5030-45C9-B01E-66A27745A3FB}"/>
              </a:ext>
            </a:extLst>
          </p:cNvPr>
          <p:cNvGrpSpPr>
            <a:grpSpLocks/>
          </p:cNvGrpSpPr>
          <p:nvPr/>
        </p:nvGrpSpPr>
        <p:grpSpPr bwMode="auto">
          <a:xfrm>
            <a:off x="6011863" y="3789363"/>
            <a:ext cx="2170112" cy="2389187"/>
            <a:chOff x="720" y="1296"/>
            <a:chExt cx="1367" cy="2542"/>
          </a:xfrm>
        </p:grpSpPr>
        <p:sp>
          <p:nvSpPr>
            <p:cNvPr id="13348" name="AutoShape 49">
              <a:extLst>
                <a:ext uri="{FF2B5EF4-FFF2-40B4-BE49-F238E27FC236}">
                  <a16:creationId xmlns:a16="http://schemas.microsoft.com/office/drawing/2014/main" id="{EF355893-30F4-484A-AE1B-7AB3ACCB01E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49" name="AutoShape 50">
              <a:extLst>
                <a:ext uri="{FF2B5EF4-FFF2-40B4-BE49-F238E27FC236}">
                  <a16:creationId xmlns:a16="http://schemas.microsoft.com/office/drawing/2014/main" id="{CAC0F07C-BAE1-459B-B8F1-45475C8210D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50" name="AutoShape 51">
              <a:extLst>
                <a:ext uri="{FF2B5EF4-FFF2-40B4-BE49-F238E27FC236}">
                  <a16:creationId xmlns:a16="http://schemas.microsoft.com/office/drawing/2014/main" id="{E689266A-6194-4271-AEB8-4FE7CE37E17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51" name="AutoShape 52">
              <a:extLst>
                <a:ext uri="{FF2B5EF4-FFF2-40B4-BE49-F238E27FC236}">
                  <a16:creationId xmlns:a16="http://schemas.microsoft.com/office/drawing/2014/main" id="{1AEB364D-A37F-4FE5-9147-E693252FCAA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52" name="AutoShape 53">
              <a:extLst>
                <a:ext uri="{FF2B5EF4-FFF2-40B4-BE49-F238E27FC236}">
                  <a16:creationId xmlns:a16="http://schemas.microsoft.com/office/drawing/2014/main" id="{83B2EFF3-6335-43C3-B795-17683AEAE3B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53" name="AutoShape 54">
              <a:extLst>
                <a:ext uri="{FF2B5EF4-FFF2-40B4-BE49-F238E27FC236}">
                  <a16:creationId xmlns:a16="http://schemas.microsoft.com/office/drawing/2014/main" id="{8E29A55F-35DA-4F36-8EEC-5B4F57ECC19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3354" name="Group 55">
              <a:extLst>
                <a:ext uri="{FF2B5EF4-FFF2-40B4-BE49-F238E27FC236}">
                  <a16:creationId xmlns:a16="http://schemas.microsoft.com/office/drawing/2014/main" id="{5C350BF8-77F1-48AA-B3D9-C50A5D9969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13357" name="Oval 56">
                <a:extLst>
                  <a:ext uri="{FF2B5EF4-FFF2-40B4-BE49-F238E27FC236}">
                    <a16:creationId xmlns:a16="http://schemas.microsoft.com/office/drawing/2014/main" id="{586C57D1-9871-4FD5-8CBD-5C5C2F075B2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358" name="Oval 57">
                <a:extLst>
                  <a:ext uri="{FF2B5EF4-FFF2-40B4-BE49-F238E27FC236}">
                    <a16:creationId xmlns:a16="http://schemas.microsoft.com/office/drawing/2014/main" id="{281966D7-5F05-4B83-BE48-B4BAAC2D0FA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359" name="Oval 58">
                <a:extLst>
                  <a:ext uri="{FF2B5EF4-FFF2-40B4-BE49-F238E27FC236}">
                    <a16:creationId xmlns:a16="http://schemas.microsoft.com/office/drawing/2014/main" id="{2D520ADB-164B-4CF9-B6A5-FB9FA4D3327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360" name="Oval 59">
                <a:extLst>
                  <a:ext uri="{FF2B5EF4-FFF2-40B4-BE49-F238E27FC236}">
                    <a16:creationId xmlns:a16="http://schemas.microsoft.com/office/drawing/2014/main" id="{67F75160-EBC2-4A2D-AC75-272ABDA989A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361" name="Oval 60">
                <a:extLst>
                  <a:ext uri="{FF2B5EF4-FFF2-40B4-BE49-F238E27FC236}">
                    <a16:creationId xmlns:a16="http://schemas.microsoft.com/office/drawing/2014/main" id="{2D164B12-B7B4-448B-832A-55B5D867D73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355" name="Text Box 61">
              <a:extLst>
                <a:ext uri="{FF2B5EF4-FFF2-40B4-BE49-F238E27FC236}">
                  <a16:creationId xmlns:a16="http://schemas.microsoft.com/office/drawing/2014/main" id="{F49F7B5E-9BDB-4FC1-BDD0-E8ED660FA89A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76" y="1355"/>
              <a:ext cx="223" cy="4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uk-UA" sz="2400">
                  <a:solidFill>
                    <a:srgbClr val="000000"/>
                  </a:solidFill>
                  <a:latin typeface="Arial" panose="020B0604020202020204" pitchFamily="34" charset="0"/>
                </a:rPr>
                <a:t>6</a:t>
              </a:r>
              <a:endParaRPr lang="en-US" altLang="uk-UA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56" name="Text Box 62">
              <a:extLst>
                <a:ext uri="{FF2B5EF4-FFF2-40B4-BE49-F238E27FC236}">
                  <a16:creationId xmlns:a16="http://schemas.microsoft.com/office/drawing/2014/main" id="{6CFC2262-11C7-4FDA-A91A-36419FE1824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12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uk-UA" sz="1400">
                  <a:solidFill>
                    <a:srgbClr val="000000"/>
                  </a:solidFill>
                  <a:latin typeface="Verdana" panose="020B0604030504040204" pitchFamily="34" charset="0"/>
                </a:rPr>
                <a:t>принятие решений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uk-UA" sz="1400">
                  <a:solidFill>
                    <a:srgbClr val="000000"/>
                  </a:solidFill>
                  <a:latin typeface="Verdana" panose="020B0604030504040204" pitchFamily="34" charset="0"/>
                </a:rPr>
                <a:t>на основе полученной и обработанной информации</a:t>
              </a:r>
              <a:endParaRPr lang="en-US" altLang="uk-UA" sz="1400">
                <a:solidFill>
                  <a:srgbClr val="000000"/>
                </a:solidFill>
                <a:latin typeface="Verdana" panose="020B0604030504040204" pitchFamily="34" charset="0"/>
              </a:endParaRPr>
            </a:p>
          </p:txBody>
        </p:sp>
      </p:grpSp>
      <p:grpSp>
        <p:nvGrpSpPr>
          <p:cNvPr id="13319" name="Group 63">
            <a:extLst>
              <a:ext uri="{FF2B5EF4-FFF2-40B4-BE49-F238E27FC236}">
                <a16:creationId xmlns:a16="http://schemas.microsoft.com/office/drawing/2014/main" id="{8601DB46-6C73-445C-A8E7-DC288920753A}"/>
              </a:ext>
            </a:extLst>
          </p:cNvPr>
          <p:cNvGrpSpPr>
            <a:grpSpLocks/>
          </p:cNvGrpSpPr>
          <p:nvPr/>
        </p:nvGrpSpPr>
        <p:grpSpPr bwMode="auto">
          <a:xfrm>
            <a:off x="1187450" y="3789363"/>
            <a:ext cx="2166938" cy="2376487"/>
            <a:chOff x="2208" y="1296"/>
            <a:chExt cx="1365" cy="2542"/>
          </a:xfrm>
        </p:grpSpPr>
        <p:sp>
          <p:nvSpPr>
            <p:cNvPr id="13335" name="AutoShape 64">
              <a:extLst>
                <a:ext uri="{FF2B5EF4-FFF2-40B4-BE49-F238E27FC236}">
                  <a16:creationId xmlns:a16="http://schemas.microsoft.com/office/drawing/2014/main" id="{9C0CCA6A-29B7-435E-AF3A-E89806ED561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36" name="AutoShape 65">
              <a:extLst>
                <a:ext uri="{FF2B5EF4-FFF2-40B4-BE49-F238E27FC236}">
                  <a16:creationId xmlns:a16="http://schemas.microsoft.com/office/drawing/2014/main" id="{5E9586A3-0251-46E4-96A3-FDA8F3BF3CE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37" name="AutoShape 66">
              <a:extLst>
                <a:ext uri="{FF2B5EF4-FFF2-40B4-BE49-F238E27FC236}">
                  <a16:creationId xmlns:a16="http://schemas.microsoft.com/office/drawing/2014/main" id="{FFB636B6-4F43-4C5D-B854-1DEC71BDF41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38" name="AutoShape 67">
              <a:extLst>
                <a:ext uri="{FF2B5EF4-FFF2-40B4-BE49-F238E27FC236}">
                  <a16:creationId xmlns:a16="http://schemas.microsoft.com/office/drawing/2014/main" id="{3BEAC222-D8D8-4A35-ACA6-829EC70FC95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39" name="Oval 68">
              <a:extLst>
                <a:ext uri="{FF2B5EF4-FFF2-40B4-BE49-F238E27FC236}">
                  <a16:creationId xmlns:a16="http://schemas.microsoft.com/office/drawing/2014/main" id="{0012D79B-E445-4D40-894A-B92326E028A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40" name="Oval 69">
              <a:extLst>
                <a:ext uri="{FF2B5EF4-FFF2-40B4-BE49-F238E27FC236}">
                  <a16:creationId xmlns:a16="http://schemas.microsoft.com/office/drawing/2014/main" id="{F6E78EA5-B6D1-4AA7-9F78-E33483DA554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41" name="Oval 70">
              <a:extLst>
                <a:ext uri="{FF2B5EF4-FFF2-40B4-BE49-F238E27FC236}">
                  <a16:creationId xmlns:a16="http://schemas.microsoft.com/office/drawing/2014/main" id="{3B1BCF69-CB3D-4AD1-BDF3-0A4F3DD53BE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42" name="Oval 71">
              <a:extLst>
                <a:ext uri="{FF2B5EF4-FFF2-40B4-BE49-F238E27FC236}">
                  <a16:creationId xmlns:a16="http://schemas.microsoft.com/office/drawing/2014/main" id="{77812C3F-76F3-4554-9DB4-444E7C249BF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43" name="Oval 72">
              <a:extLst>
                <a:ext uri="{FF2B5EF4-FFF2-40B4-BE49-F238E27FC236}">
                  <a16:creationId xmlns:a16="http://schemas.microsoft.com/office/drawing/2014/main" id="{BD403BCB-AFC8-4B41-9282-65994B0E17E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44" name="Text Box 73">
              <a:extLst>
                <a:ext uri="{FF2B5EF4-FFF2-40B4-BE49-F238E27FC236}">
                  <a16:creationId xmlns:a16="http://schemas.microsoft.com/office/drawing/2014/main" id="{3E937C20-0AED-4FC9-8103-1E9A34EBB90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4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uk-UA" sz="2400">
                  <a:solidFill>
                    <a:srgbClr val="000000"/>
                  </a:solidFill>
                  <a:latin typeface="Arial" panose="020B0604020202020204" pitchFamily="34" charset="0"/>
                </a:rPr>
                <a:t>4</a:t>
              </a:r>
              <a:endParaRPr lang="en-US" altLang="uk-UA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45" name="Text Box 74">
              <a:extLst>
                <a:ext uri="{FF2B5EF4-FFF2-40B4-BE49-F238E27FC236}">
                  <a16:creationId xmlns:a16="http://schemas.microsoft.com/office/drawing/2014/main" id="{B57A7B40-7DA0-421E-B6A7-B53BCBD90497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56" y="1777"/>
              <a:ext cx="1296" cy="7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uk-UA" sz="1400">
                  <a:solidFill>
                    <a:srgbClr val="000000"/>
                  </a:solidFill>
                  <a:latin typeface="Verdana" panose="020B0604030504040204" pitchFamily="34" charset="0"/>
                </a:rPr>
                <a:t>хранение и накопление  информации</a:t>
              </a:r>
              <a:endParaRPr lang="en-US" altLang="uk-UA" sz="1400">
                <a:solidFill>
                  <a:srgbClr val="000000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3346" name="AutoShape 75">
              <a:extLst>
                <a:ext uri="{FF2B5EF4-FFF2-40B4-BE49-F238E27FC236}">
                  <a16:creationId xmlns:a16="http://schemas.microsoft.com/office/drawing/2014/main" id="{9F206A8B-743A-4F27-B721-CEBD6639668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47" name="AutoShape 76">
              <a:extLst>
                <a:ext uri="{FF2B5EF4-FFF2-40B4-BE49-F238E27FC236}">
                  <a16:creationId xmlns:a16="http://schemas.microsoft.com/office/drawing/2014/main" id="{BB55D80C-CA95-4B20-810F-2B6D0641451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3320" name="Group 77">
            <a:extLst>
              <a:ext uri="{FF2B5EF4-FFF2-40B4-BE49-F238E27FC236}">
                <a16:creationId xmlns:a16="http://schemas.microsoft.com/office/drawing/2014/main" id="{0F4E42DB-F4B5-430C-AB98-2549231BB24F}"/>
              </a:ext>
            </a:extLst>
          </p:cNvPr>
          <p:cNvGrpSpPr>
            <a:grpSpLocks/>
          </p:cNvGrpSpPr>
          <p:nvPr/>
        </p:nvGrpSpPr>
        <p:grpSpPr bwMode="auto">
          <a:xfrm>
            <a:off x="3563938" y="3789363"/>
            <a:ext cx="2170112" cy="2376487"/>
            <a:chOff x="3692" y="1296"/>
            <a:chExt cx="1367" cy="2542"/>
          </a:xfrm>
        </p:grpSpPr>
        <p:sp>
          <p:nvSpPr>
            <p:cNvPr id="13321" name="AutoShape 78">
              <a:extLst>
                <a:ext uri="{FF2B5EF4-FFF2-40B4-BE49-F238E27FC236}">
                  <a16:creationId xmlns:a16="http://schemas.microsoft.com/office/drawing/2014/main" id="{722A159A-3F4A-4CFB-ADD9-07209C8B195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22" name="AutoShape 79">
              <a:extLst>
                <a:ext uri="{FF2B5EF4-FFF2-40B4-BE49-F238E27FC236}">
                  <a16:creationId xmlns:a16="http://schemas.microsoft.com/office/drawing/2014/main" id="{0BC97EF8-ED39-44D9-A1B1-4585631CB82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23" name="AutoShape 80">
              <a:extLst>
                <a:ext uri="{FF2B5EF4-FFF2-40B4-BE49-F238E27FC236}">
                  <a16:creationId xmlns:a16="http://schemas.microsoft.com/office/drawing/2014/main" id="{9B369BD0-208B-48C3-A109-76FDEA222DB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24" name="AutoShape 81">
              <a:extLst>
                <a:ext uri="{FF2B5EF4-FFF2-40B4-BE49-F238E27FC236}">
                  <a16:creationId xmlns:a16="http://schemas.microsoft.com/office/drawing/2014/main" id="{4022A4F1-A48F-4908-AA8C-20F3AE1FD33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3325" name="Group 82">
              <a:extLst>
                <a:ext uri="{FF2B5EF4-FFF2-40B4-BE49-F238E27FC236}">
                  <a16:creationId xmlns:a16="http://schemas.microsoft.com/office/drawing/2014/main" id="{F8B4B06D-DBBF-402E-8972-3CC38C83CD6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13330" name="Oval 83">
                <a:extLst>
                  <a:ext uri="{FF2B5EF4-FFF2-40B4-BE49-F238E27FC236}">
                    <a16:creationId xmlns:a16="http://schemas.microsoft.com/office/drawing/2014/main" id="{4992FA85-7B50-4445-A2E4-3CA1D73E5C4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331" name="Oval 84">
                <a:extLst>
                  <a:ext uri="{FF2B5EF4-FFF2-40B4-BE49-F238E27FC236}">
                    <a16:creationId xmlns:a16="http://schemas.microsoft.com/office/drawing/2014/main" id="{0BACEE70-3426-4969-AB6D-3FEDD234D61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332" name="Oval 85">
                <a:extLst>
                  <a:ext uri="{FF2B5EF4-FFF2-40B4-BE49-F238E27FC236}">
                    <a16:creationId xmlns:a16="http://schemas.microsoft.com/office/drawing/2014/main" id="{20240423-ECF8-480F-9F1B-89263A1384B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333" name="Oval 86">
                <a:extLst>
                  <a:ext uri="{FF2B5EF4-FFF2-40B4-BE49-F238E27FC236}">
                    <a16:creationId xmlns:a16="http://schemas.microsoft.com/office/drawing/2014/main" id="{3D54F4D9-009B-4DD1-95E1-61832A296CA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334" name="Oval 87">
                <a:extLst>
                  <a:ext uri="{FF2B5EF4-FFF2-40B4-BE49-F238E27FC236}">
                    <a16:creationId xmlns:a16="http://schemas.microsoft.com/office/drawing/2014/main" id="{E0CBF511-E330-466E-BD7C-2472A09404B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326" name="Text Box 88">
              <a:extLst>
                <a:ext uri="{FF2B5EF4-FFF2-40B4-BE49-F238E27FC236}">
                  <a16:creationId xmlns:a16="http://schemas.microsoft.com/office/drawing/2014/main" id="{75E1F840-35F8-4978-A84D-644B457D2EF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4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uk-UA" sz="2400">
                  <a:solidFill>
                    <a:srgbClr val="000000"/>
                  </a:solidFill>
                  <a:latin typeface="Arial" panose="020B0604020202020204" pitchFamily="34" charset="0"/>
                </a:rPr>
                <a:t>5</a:t>
              </a:r>
              <a:endParaRPr lang="en-US" altLang="uk-UA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27" name="Text Box 89">
              <a:extLst>
                <a:ext uri="{FF2B5EF4-FFF2-40B4-BE49-F238E27FC236}">
                  <a16:creationId xmlns:a16="http://schemas.microsoft.com/office/drawing/2014/main" id="{EDF03CD0-89B1-4FCB-AFC6-F5C59DEBA59E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744" y="1777"/>
              <a:ext cx="1296" cy="10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uk-UA" sz="1400">
                  <a:solidFill>
                    <a:srgbClr val="000000"/>
                  </a:solidFill>
                  <a:latin typeface="Verdana" panose="020B0604030504040204" pitchFamily="34" charset="0"/>
                </a:rPr>
                <a:t>обработка информации и получение отчетных форм</a:t>
              </a:r>
              <a:endParaRPr lang="en-US" altLang="uk-UA" sz="1400">
                <a:solidFill>
                  <a:srgbClr val="000000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13328" name="AutoShape 90">
              <a:extLst>
                <a:ext uri="{FF2B5EF4-FFF2-40B4-BE49-F238E27FC236}">
                  <a16:creationId xmlns:a16="http://schemas.microsoft.com/office/drawing/2014/main" id="{E73A22E4-A8CB-4D77-98B4-ACFB316C93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29" name="AutoShape 91">
              <a:extLst>
                <a:ext uri="{FF2B5EF4-FFF2-40B4-BE49-F238E27FC236}">
                  <a16:creationId xmlns:a16="http://schemas.microsoft.com/office/drawing/2014/main" id="{BC519BB8-4647-430D-81CE-20749F909A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2" name="Rectangle 15">
            <a:extLst>
              <a:ext uri="{FF2B5EF4-FFF2-40B4-BE49-F238E27FC236}">
                <a16:creationId xmlns:a16="http://schemas.microsoft.com/office/drawing/2014/main" id="{BE5D6DD9-B087-4CB9-AF0B-2A67D8A8A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altLang="uk-UA" sz="2800" b="1" dirty="0">
                <a:solidFill>
                  <a:schemeClr val="hlink"/>
                </a:solidFill>
                <a:latin typeface="Arial" panose="020B0604020202020204" pitchFamily="34" charset="0"/>
              </a:rPr>
              <a:t>Понятие информации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AB3AA66-9A30-4D76-BC1E-A57E737431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844824"/>
            <a:ext cx="835977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kumimoji="1" lang="ru-RU" altLang="ru-RU" dirty="0">
                <a:cs typeface="Times New Roman" panose="02020603050405020304" pitchFamily="18" charset="0"/>
              </a:rPr>
              <a:t>«Под </a:t>
            </a:r>
            <a:r>
              <a:rPr kumimoji="1" lang="ru-RU" altLang="ru-RU" b="1" u="sng" dirty="0">
                <a:cs typeface="Times New Roman" panose="02020603050405020304" pitchFamily="18" charset="0"/>
              </a:rPr>
              <a:t>информацией</a:t>
            </a:r>
            <a:r>
              <a:rPr kumimoji="1" lang="ru-RU" altLang="ru-RU" dirty="0">
                <a:cs typeface="Times New Roman" panose="02020603050405020304" pitchFamily="18" charset="0"/>
              </a:rPr>
              <a:t> понимаются </a:t>
            </a:r>
            <a:r>
              <a:rPr lang="ru-RU" altLang="ru-RU" dirty="0"/>
              <a:t>сведения (сообщения, данные) независимо от формы их представления»</a:t>
            </a:r>
            <a:endParaRPr kumimoji="1" lang="ru-RU" altLang="ru-RU" u="sng" dirty="0"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r>
              <a:rPr kumimoji="1" lang="ru-RU" altLang="ru-RU" i="1" dirty="0">
                <a:cs typeface="Times New Roman" panose="02020603050405020304" pitchFamily="18" charset="0"/>
              </a:rPr>
              <a:t>(Федеральный Закон </a:t>
            </a:r>
            <a:r>
              <a:rPr lang="ru-RU" altLang="ru-RU" i="1" dirty="0"/>
              <a:t>ФЗ №149-ФЗ от 27.07.2006 «Об информации, информационных технологиях и о защите информации»</a:t>
            </a:r>
            <a:r>
              <a:rPr lang="en-US" altLang="ru-RU" i="1" dirty="0"/>
              <a:t>)</a:t>
            </a:r>
            <a:endParaRPr kumimoji="1" lang="ru-RU" altLang="ru-RU" i="1" dirty="0"/>
          </a:p>
          <a:p>
            <a:pPr marL="0" indent="0">
              <a:spcBef>
                <a:spcPct val="0"/>
              </a:spcBef>
              <a:buFontTx/>
              <a:buNone/>
            </a:pPr>
            <a:endParaRPr kumimoji="1" lang="ru-RU" altLang="ru-RU" dirty="0"/>
          </a:p>
          <a:p>
            <a:pPr marL="0" indent="0">
              <a:spcBef>
                <a:spcPct val="0"/>
              </a:spcBef>
              <a:buFontTx/>
              <a:buNone/>
            </a:pPr>
            <a:endParaRPr kumimoji="1" lang="ru-RU" alt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2" name="Rectangle 15">
            <a:extLst>
              <a:ext uri="{FF2B5EF4-FFF2-40B4-BE49-F238E27FC236}">
                <a16:creationId xmlns:a16="http://schemas.microsoft.com/office/drawing/2014/main" id="{BE5D6DD9-B087-4CB9-AF0B-2A67D8A8A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378"/>
          </a:xfrm>
          <a:noFill/>
        </p:spPr>
        <p:txBody>
          <a:bodyPr/>
          <a:lstStyle/>
          <a:p>
            <a:pPr eaLnBrk="1" hangingPunct="1"/>
            <a:r>
              <a:rPr lang="ru-RU" altLang="uk-UA" sz="2800" b="1" dirty="0">
                <a:solidFill>
                  <a:schemeClr val="hlink"/>
                </a:solidFill>
                <a:latin typeface="Arial" panose="020B0604020202020204" pitchFamily="34" charset="0"/>
              </a:rPr>
              <a:t>Свойства информации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45457B4-1F17-42C6-A254-D7437B2071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821016"/>
            <a:ext cx="8915400" cy="5920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kumimoji="1" lang="ru-RU" altLang="ru-RU" sz="2000" dirty="0">
                <a:cs typeface="Times New Roman" panose="02020603050405020304" pitchFamily="18" charset="0"/>
              </a:rPr>
              <a:t> Релевантность - способность информации соответствовать нуждам (запросам) потребителя.</a:t>
            </a:r>
            <a:endParaRPr kumimoji="1" lang="ru-RU" altLang="ru-RU" sz="2000" dirty="0"/>
          </a:p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kumimoji="1" lang="ru-RU" altLang="ru-RU" sz="2000" dirty="0">
                <a:cs typeface="Times New Roman" panose="02020603050405020304" pitchFamily="18" charset="0"/>
              </a:rPr>
              <a:t> Полнота - свойство информации исчерпывающе (для данного потребителя) характеризовать отображаемый объект и / или процесс.</a:t>
            </a:r>
            <a:endParaRPr kumimoji="1" lang="ru-RU" altLang="ru-RU" sz="2000" dirty="0"/>
          </a:p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kumimoji="1" lang="ru-RU" altLang="ru-RU" sz="2000" dirty="0">
                <a:cs typeface="Times New Roman" panose="02020603050405020304" pitchFamily="18" charset="0"/>
              </a:rPr>
              <a:t> Своевременность - способность информации соответствовать нуждам потребителя в нужный момент времени.</a:t>
            </a:r>
            <a:r>
              <a:rPr kumimoji="1" lang="ru-RU" altLang="ru-RU" sz="2000" dirty="0"/>
              <a:t> </a:t>
            </a:r>
          </a:p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kumimoji="1" lang="ru-RU" altLang="ru-RU" sz="2000" dirty="0">
                <a:cs typeface="Times New Roman" panose="02020603050405020304" pitchFamily="18" charset="0"/>
              </a:rPr>
              <a:t> Достоверность - свойство информации не иметь скрытых ошибок.</a:t>
            </a:r>
            <a:endParaRPr kumimoji="1" lang="ru-RU" altLang="ru-RU" sz="2000" dirty="0"/>
          </a:p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kumimoji="1" lang="ru-RU" altLang="ru-RU" sz="2000" dirty="0">
                <a:cs typeface="Times New Roman" panose="02020603050405020304" pitchFamily="18" charset="0"/>
              </a:rPr>
              <a:t> Доступность - свойство информации, характеризующее возможность ее получения данным потребителем.</a:t>
            </a:r>
          </a:p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kumimoji="1" lang="ru-RU" altLang="ru-RU" sz="2000" dirty="0">
                <a:cs typeface="Times New Roman" panose="02020603050405020304" pitchFamily="18" charset="0"/>
              </a:rPr>
              <a:t> Защищенность - свойство, характеризующее невозможность несанкционированного использования или изменения.</a:t>
            </a:r>
          </a:p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kumimoji="1" lang="ru-RU" altLang="ru-RU" sz="2000" dirty="0">
                <a:cs typeface="Times New Roman" panose="02020603050405020304" pitchFamily="18" charset="0"/>
              </a:rPr>
              <a:t>  Эргономичность - свойство, характеризующее удобство формы или объема информации с точки зрения данного потребителя.</a:t>
            </a:r>
            <a:endParaRPr kumimoji="1" lang="ru-RU" altLang="ru-RU" sz="2000" dirty="0"/>
          </a:p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kumimoji="1" lang="ru-RU" altLang="ru-RU" sz="2000" dirty="0"/>
              <a:t> </a:t>
            </a:r>
            <a:r>
              <a:rPr kumimoji="1" lang="ru-RU" altLang="ru-RU" sz="2000" dirty="0">
                <a:cs typeface="Times New Roman" panose="02020603050405020304" pitchFamily="18" charset="0"/>
              </a:rPr>
              <a:t>Адекватность - свойство информации однозначно соответствовать отображаемому объекту или явлению. Проявля</a:t>
            </a:r>
            <a:r>
              <a:rPr kumimoji="1" lang="ru-RU" altLang="ru-RU" sz="2000" dirty="0"/>
              <a:t>ется</a:t>
            </a:r>
            <a:r>
              <a:rPr kumimoji="1" lang="ru-RU" altLang="ru-RU" sz="2000" dirty="0">
                <a:cs typeface="Times New Roman" panose="02020603050405020304" pitchFamily="18" charset="0"/>
              </a:rPr>
              <a:t> через релевантность и достоверность.</a:t>
            </a:r>
            <a:endParaRPr kumimoji="1" lang="ru-RU" altLang="ru-RU" sz="2000" dirty="0"/>
          </a:p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kumimoji="1" lang="en-US" altLang="ru-RU" sz="2000" dirty="0"/>
              <a:t> </a:t>
            </a:r>
            <a:r>
              <a:rPr kumimoji="1" lang="ru-RU" altLang="ru-RU" sz="2000" dirty="0"/>
              <a:t>Избыточность </a:t>
            </a:r>
            <a:r>
              <a:rPr kumimoji="1" lang="ru-RU" altLang="ru-RU" sz="2000" dirty="0">
                <a:cs typeface="Times New Roman" panose="02020603050405020304" pitchFamily="18" charset="0"/>
              </a:rPr>
              <a:t>-</a:t>
            </a:r>
            <a:r>
              <a:rPr kumimoji="1" lang="ru-RU" altLang="ru-RU" sz="2000" dirty="0"/>
              <a:t> повышает достоверность путем использования специальных методов.</a:t>
            </a:r>
          </a:p>
        </p:txBody>
      </p:sp>
    </p:spTree>
    <p:extLst>
      <p:ext uri="{BB962C8B-B14F-4D97-AF65-F5344CB8AC3E}">
        <p14:creationId xmlns:p14="http://schemas.microsoft.com/office/powerpoint/2010/main" val="29931346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2" name="Rectangle 15">
            <a:extLst>
              <a:ext uri="{FF2B5EF4-FFF2-40B4-BE49-F238E27FC236}">
                <a16:creationId xmlns:a16="http://schemas.microsoft.com/office/drawing/2014/main" id="{BE5D6DD9-B087-4CB9-AF0B-2A67D8A8A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378"/>
          </a:xfrm>
          <a:noFill/>
        </p:spPr>
        <p:txBody>
          <a:bodyPr/>
          <a:lstStyle/>
          <a:p>
            <a:pPr eaLnBrk="1" hangingPunct="1"/>
            <a:r>
              <a:rPr lang="ru-RU" altLang="uk-UA" sz="2800" b="1" dirty="0">
                <a:solidFill>
                  <a:schemeClr val="hlink"/>
                </a:solidFill>
                <a:latin typeface="Arial" panose="020B0604020202020204" pitchFamily="34" charset="0"/>
              </a:rPr>
              <a:t>Две формы информации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C60E2F8B-4AFD-4FFA-9F2C-FE5541FD17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08050"/>
            <a:ext cx="8915400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kumimoji="1" lang="ru-RU" altLang="ru-RU" sz="2800"/>
              <a:t>Различают две формы представления информации – </a:t>
            </a:r>
            <a:r>
              <a:rPr kumimoji="1" lang="ru-RU" altLang="ru-RU" sz="2800" i="1"/>
              <a:t>непрерывную (аналоговую) и прерывистую (дискретную, цифровую).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kumimoji="1" lang="ru-RU" altLang="ru-RU" sz="2800"/>
              <a:t>Непрерывная форма характеризует процесс, который может изменяться в любой момент времени на любую величину (например, звук).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kumimoji="1" lang="ru-RU" altLang="ru-RU" sz="2800"/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kumimoji="1" lang="ru-RU" altLang="ru-RU" sz="2800"/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kumimoji="1" lang="ru-RU" altLang="ru-RU" sz="2800"/>
              <a:t>Цифровой сигнал может изменяться только в определенные моменты времени и принимать лишь заранее обусловленные значения. Частота дискретизации измеряется в герцах (КГц, МГц, ГГц).</a:t>
            </a:r>
            <a:endParaRPr kumimoji="1" lang="ru-RU" altLang="ru-RU" sz="2800" dirty="0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01F726B0-C5C9-46B0-8FB5-C5AB9A67B6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4" t="32333" r="13226" b="49507"/>
          <a:stretch>
            <a:fillRect/>
          </a:stretch>
        </p:blipFill>
        <p:spPr bwMode="auto">
          <a:xfrm>
            <a:off x="2051050" y="3213100"/>
            <a:ext cx="4608513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091929E0-8EAE-4E4F-9D9F-3B4CE2DB7C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6" t="66499" r="19051" b="9335"/>
          <a:stretch>
            <a:fillRect/>
          </a:stretch>
        </p:blipFill>
        <p:spPr bwMode="auto">
          <a:xfrm>
            <a:off x="2339975" y="5516563"/>
            <a:ext cx="4319588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74020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2" name="Rectangle 15">
            <a:extLst>
              <a:ext uri="{FF2B5EF4-FFF2-40B4-BE49-F238E27FC236}">
                <a16:creationId xmlns:a16="http://schemas.microsoft.com/office/drawing/2014/main" id="{BE5D6DD9-B087-4CB9-AF0B-2A67D8A8A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378"/>
          </a:xfrm>
          <a:noFill/>
        </p:spPr>
        <p:txBody>
          <a:bodyPr/>
          <a:lstStyle/>
          <a:p>
            <a:pPr eaLnBrk="1" hangingPunct="1"/>
            <a:r>
              <a:rPr lang="ru-RU" altLang="uk-UA" sz="2800" b="1" dirty="0">
                <a:solidFill>
                  <a:schemeClr val="hlink"/>
                </a:solidFill>
                <a:latin typeface="Arial" panose="020B0604020202020204" pitchFamily="34" charset="0"/>
              </a:rPr>
              <a:t>Единица измерения информации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090C478D-6F9C-4BE8-9128-916BAE3FE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08050"/>
            <a:ext cx="8915400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kumimoji="1" lang="ru-RU" altLang="ru-RU" sz="3600" dirty="0"/>
              <a:t>Возможные значения цифрового сигнала имеют только два уровня, поэтому </a:t>
            </a:r>
            <a:r>
              <a:rPr kumimoji="1" lang="ru-RU" altLang="ru-RU" sz="3600" b="1" dirty="0"/>
              <a:t>единицей измерения</a:t>
            </a:r>
            <a:r>
              <a:rPr kumimoji="1" lang="ru-RU" altLang="ru-RU" sz="3600" dirty="0"/>
              <a:t> </a:t>
            </a:r>
            <a:r>
              <a:rPr kumimoji="1" lang="ru-RU" altLang="ru-RU" sz="3600" b="1" dirty="0"/>
              <a:t>информации </a:t>
            </a:r>
            <a:r>
              <a:rPr kumimoji="1" lang="ru-RU" altLang="ru-RU" sz="3600" dirty="0"/>
              <a:t>является бит, который может принимать значение – 0 или 1. Далее приняты такие единицы измерения: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kumimoji="1" lang="ru-RU" altLang="ru-RU" sz="2000" dirty="0"/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kumimoji="1" lang="ru-RU" altLang="ru-RU" sz="3600" dirty="0"/>
              <a:t>1 байт = 8 бит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kumimoji="1" lang="ru-RU" altLang="ru-RU" sz="3600" dirty="0"/>
              <a:t>1 Кб = 1024 байт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kumimoji="1" lang="ru-RU" altLang="ru-RU" sz="3600" dirty="0"/>
              <a:t>1Мб = 1024 Кб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kumimoji="1" lang="ru-RU" altLang="ru-RU" sz="3600" dirty="0"/>
              <a:t>1 Гб = 1024 Мб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kumimoji="1" lang="ru-RU" altLang="ru-RU" sz="3600" dirty="0"/>
              <a:t>1 Тб = 1024Гб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68870A3E-6763-48B3-9FE4-A2F694CB1C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4048" y="4293096"/>
            <a:ext cx="3024187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ru-RU" dirty="0"/>
              <a:t>1 </a:t>
            </a:r>
            <a:r>
              <a:rPr lang="ru-RU" altLang="ru-RU" dirty="0"/>
              <a:t>страница формата А4, заполненная неформатированным текстом, занимает примерно 2 </a:t>
            </a:r>
            <a:r>
              <a:rPr lang="ru-RU" altLang="ru-RU" dirty="0" err="1"/>
              <a:t>Кбайта</a:t>
            </a:r>
            <a:r>
              <a:rPr lang="ru-RU" alt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14361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Oval 4">
            <a:extLst>
              <a:ext uri="{FF2B5EF4-FFF2-40B4-BE49-F238E27FC236}">
                <a16:creationId xmlns:a16="http://schemas.microsoft.com/office/drawing/2014/main" id="{67A2A9E6-087A-4707-BD9A-9A77AF5A1EB8}"/>
              </a:ext>
            </a:extLst>
          </p:cNvPr>
          <p:cNvSpPr>
            <a:spLocks noChangeArrowheads="1"/>
          </p:cNvSpPr>
          <p:nvPr/>
        </p:nvSpPr>
        <p:spPr bwMode="gray">
          <a:xfrm>
            <a:off x="1619250" y="1844675"/>
            <a:ext cx="1944688" cy="1727200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36869" name="Oval 5">
            <a:extLst>
              <a:ext uri="{FF2B5EF4-FFF2-40B4-BE49-F238E27FC236}">
                <a16:creationId xmlns:a16="http://schemas.microsoft.com/office/drawing/2014/main" id="{FDAFDF35-2336-4F13-900F-FC9E3C21DD3A}"/>
              </a:ext>
            </a:extLst>
          </p:cNvPr>
          <p:cNvSpPr>
            <a:spLocks noChangeArrowheads="1"/>
          </p:cNvSpPr>
          <p:nvPr/>
        </p:nvSpPr>
        <p:spPr bwMode="gray">
          <a:xfrm>
            <a:off x="5940425" y="1844675"/>
            <a:ext cx="1800225" cy="1657350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15364" name="Text Box 6">
            <a:extLst>
              <a:ext uri="{FF2B5EF4-FFF2-40B4-BE49-F238E27FC236}">
                <a16:creationId xmlns:a16="http://schemas.microsoft.com/office/drawing/2014/main" id="{7DE63556-17FC-41D9-8DBB-52CBE1EBA59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195513" y="2492375"/>
            <a:ext cx="8239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uk-UA" sz="2400" b="1">
                <a:solidFill>
                  <a:srgbClr val="000000"/>
                </a:solidFill>
                <a:latin typeface="Arial" panose="020B0604020202020204" pitchFamily="34" charset="0"/>
              </a:rPr>
              <a:t>КОД</a:t>
            </a:r>
            <a:endParaRPr lang="en-US" altLang="uk-UA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365" name="Text Box 7">
            <a:extLst>
              <a:ext uri="{FF2B5EF4-FFF2-40B4-BE49-F238E27FC236}">
                <a16:creationId xmlns:a16="http://schemas.microsoft.com/office/drawing/2014/main" id="{4452439A-FC96-4A89-946A-3492B65C4F3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300788" y="2492375"/>
            <a:ext cx="1098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uk-UA" sz="2400" b="1">
                <a:solidFill>
                  <a:srgbClr val="000000"/>
                </a:solidFill>
                <a:latin typeface="Arial" panose="020B0604020202020204" pitchFamily="34" charset="0"/>
              </a:rPr>
              <a:t>ФАЙЛ</a:t>
            </a:r>
            <a:endParaRPr lang="en-US" altLang="uk-UA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366" name="AutoShape 8">
            <a:extLst>
              <a:ext uri="{FF2B5EF4-FFF2-40B4-BE49-F238E27FC236}">
                <a16:creationId xmlns:a16="http://schemas.microsoft.com/office/drawing/2014/main" id="{E2AA806F-883A-474C-BB5B-2C27088B9C02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6623844" y="3537744"/>
            <a:ext cx="504825" cy="576263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15367" name="AutoShape 9">
            <a:extLst>
              <a:ext uri="{FF2B5EF4-FFF2-40B4-BE49-F238E27FC236}">
                <a16:creationId xmlns:a16="http://schemas.microsoft.com/office/drawing/2014/main" id="{57C92FCB-6811-4143-AD0A-A684B19DFFF3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2304256" y="3537745"/>
            <a:ext cx="504825" cy="576262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36874" name="AutoShape 10">
            <a:extLst>
              <a:ext uri="{FF2B5EF4-FFF2-40B4-BE49-F238E27FC236}">
                <a16:creationId xmlns:a16="http://schemas.microsoft.com/office/drawing/2014/main" id="{F7644095-545D-4845-802C-717BB06B4EB2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0825" y="4076700"/>
            <a:ext cx="4391025" cy="2016125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endParaRPr lang="en-US" altLang="uk-UA"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36876" name="Rectangle 12">
            <a:extLst>
              <a:ext uri="{FF2B5EF4-FFF2-40B4-BE49-F238E27FC236}">
                <a16:creationId xmlns:a16="http://schemas.microsoft.com/office/drawing/2014/main" id="{AA066F44-47FE-41A6-995B-02A5C67044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4221163"/>
            <a:ext cx="4572000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altLang="uk-UA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Совокупность знаков, </a:t>
            </a:r>
          </a:p>
          <a:p>
            <a:pPr algn="ctr" eaLnBrk="1" hangingPunct="1">
              <a:defRPr/>
            </a:pPr>
            <a:r>
              <a:rPr lang="ru-RU" altLang="uk-UA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символов и правил, </a:t>
            </a:r>
          </a:p>
          <a:p>
            <a:pPr algn="ctr" eaLnBrk="1" hangingPunct="1">
              <a:defRPr/>
            </a:pPr>
            <a:r>
              <a:rPr lang="ru-RU" altLang="uk-UA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 помощью которых представляют </a:t>
            </a:r>
          </a:p>
          <a:p>
            <a:pPr algn="ctr" eaLnBrk="1" hangingPunct="1">
              <a:defRPr/>
            </a:pPr>
            <a:r>
              <a:rPr lang="ru-RU" altLang="uk-UA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определенную информацию,</a:t>
            </a:r>
          </a:p>
          <a:p>
            <a:pPr algn="ctr" eaLnBrk="1" hangingPunct="1">
              <a:defRPr/>
            </a:pPr>
            <a:r>
              <a:rPr lang="ru-RU" altLang="uk-UA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 целью её последующей обработки</a:t>
            </a:r>
          </a:p>
        </p:txBody>
      </p:sp>
      <p:sp>
        <p:nvSpPr>
          <p:cNvPr id="36877" name="AutoShape 13">
            <a:extLst>
              <a:ext uri="{FF2B5EF4-FFF2-40B4-BE49-F238E27FC236}">
                <a16:creationId xmlns:a16="http://schemas.microsoft.com/office/drawing/2014/main" id="{2CF31189-C44E-4E09-8F6C-F71DD523D8D2}"/>
              </a:ext>
            </a:extLst>
          </p:cNvPr>
          <p:cNvSpPr>
            <a:spLocks noChangeArrowheads="1"/>
          </p:cNvSpPr>
          <p:nvPr/>
        </p:nvSpPr>
        <p:spPr bwMode="gray">
          <a:xfrm>
            <a:off x="4752975" y="4076700"/>
            <a:ext cx="4211638" cy="2016125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endParaRPr lang="en-US" altLang="uk-UA"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36878" name="Rectangle 14">
            <a:extLst>
              <a:ext uri="{FF2B5EF4-FFF2-40B4-BE49-F238E27FC236}">
                <a16:creationId xmlns:a16="http://schemas.microsoft.com/office/drawing/2014/main" id="{FD12EDC1-6E45-433D-926B-590F8F2846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4221163"/>
            <a:ext cx="4572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altLang="uk-UA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(англ. </a:t>
            </a:r>
            <a:r>
              <a:rPr lang="en-US" altLang="uk-UA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file</a:t>
            </a:r>
            <a:r>
              <a:rPr lang="ru-RU" altLang="uk-UA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– подшивание, папка)</a:t>
            </a:r>
          </a:p>
          <a:p>
            <a:pPr algn="ctr" eaLnBrk="1" hangingPunct="1">
              <a:defRPr/>
            </a:pPr>
            <a:r>
              <a:rPr lang="ru-RU" altLang="uk-UA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Логически связанная совокупность данных, имеющая собственное имя </a:t>
            </a:r>
          </a:p>
          <a:p>
            <a:pPr algn="ctr" eaLnBrk="1" hangingPunct="1">
              <a:defRPr/>
            </a:pPr>
            <a:r>
              <a:rPr lang="ru-RU" altLang="uk-UA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 определенный объем</a:t>
            </a:r>
          </a:p>
        </p:txBody>
      </p:sp>
      <p:sp>
        <p:nvSpPr>
          <p:cNvPr id="15372" name="Rectangle 15">
            <a:extLst>
              <a:ext uri="{FF2B5EF4-FFF2-40B4-BE49-F238E27FC236}">
                <a16:creationId xmlns:a16="http://schemas.microsoft.com/office/drawing/2014/main" id="{BE5D6DD9-B087-4CB9-AF0B-2A67D8A8A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altLang="uk-UA" sz="2800" b="1">
                <a:solidFill>
                  <a:schemeClr val="hlink"/>
                </a:solidFill>
                <a:latin typeface="Arial" panose="020B0604020202020204" pitchFamily="34" charset="0"/>
              </a:rPr>
              <a:t>Представление информации. </a:t>
            </a:r>
            <a:br>
              <a:rPr lang="ru-RU" altLang="uk-UA" sz="2800" b="1">
                <a:solidFill>
                  <a:schemeClr val="hlink"/>
                </a:solidFill>
                <a:latin typeface="Arial" panose="020B0604020202020204" pitchFamily="34" charset="0"/>
              </a:rPr>
            </a:br>
            <a:r>
              <a:rPr lang="ru-RU" altLang="uk-UA" sz="2800" b="1">
                <a:solidFill>
                  <a:schemeClr val="hlink"/>
                </a:solidFill>
                <a:latin typeface="Arial" panose="020B0604020202020204" pitchFamily="34" charset="0"/>
              </a:rPr>
              <a:t>Файловая структура хранения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3323560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A07ABB6-3E75-4074-B1A9-E448E1A005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ru-RU" sz="2400" b="1" dirty="0"/>
              <a:t>Файл  — </a:t>
            </a:r>
            <a:r>
              <a:rPr lang="ru-RU" sz="2400" dirty="0"/>
              <a:t>логически  связанная совокупность данных, имеющих собственное имя и определенный объем.</a:t>
            </a: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ru-RU" sz="2400" b="1" dirty="0"/>
              <a:t>Имя файла состоит из двух частей — </a:t>
            </a:r>
            <a:r>
              <a:rPr lang="ru-RU" sz="2400" dirty="0"/>
              <a:t>собственно имени и его расширения, которые отделены точкой</a:t>
            </a:r>
            <a:r>
              <a:rPr lang="ru-RU" sz="2400" b="1" dirty="0"/>
              <a:t>.</a:t>
            </a:r>
            <a:endParaRPr lang="ru-RU" sz="2400" dirty="0"/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ru-RU" sz="2400" b="1" dirty="0"/>
              <a:t>Имя, в частности в операционной системе </a:t>
            </a:r>
            <a:r>
              <a:rPr lang="ru-RU" sz="2400" b="1" dirty="0" err="1"/>
              <a:t>Windows</a:t>
            </a:r>
            <a:r>
              <a:rPr lang="ru-RU" sz="2400" b="1" dirty="0"/>
              <a:t>, может иметь длину до 255 символов. </a:t>
            </a:r>
            <a:r>
              <a:rPr lang="ru-RU" sz="2400" dirty="0"/>
              <a:t>Ими могут быть:</a:t>
            </a:r>
          </a:p>
          <a:p>
            <a:pPr marL="900113" indent="174625" eaLnBrk="1" hangingPunct="1">
              <a:defRPr/>
            </a:pPr>
            <a:r>
              <a:rPr lang="ru-RU" sz="2400" dirty="0"/>
              <a:t>большие и малые буквы алфавита;</a:t>
            </a:r>
          </a:p>
          <a:p>
            <a:pPr marL="900113" indent="174625" eaLnBrk="1" hangingPunct="1">
              <a:defRPr/>
            </a:pPr>
            <a:r>
              <a:rPr lang="ru-RU" sz="2400" dirty="0"/>
              <a:t>цифры;</a:t>
            </a:r>
          </a:p>
          <a:p>
            <a:pPr marL="900113" indent="174625" eaLnBrk="1" hangingPunct="1">
              <a:defRPr/>
            </a:pPr>
            <a:r>
              <a:rPr lang="ru-RU" sz="2400" dirty="0"/>
              <a:t>пробел;</a:t>
            </a:r>
          </a:p>
          <a:p>
            <a:pPr marL="900113" indent="174625" eaLnBrk="1" hangingPunct="1">
              <a:defRPr/>
            </a:pPr>
            <a:r>
              <a:rPr lang="ru-RU" sz="2400" dirty="0"/>
              <a:t>специальные символы:!, @, #, $, %, (,), _, - {,} [, ] .;</a:t>
            </a:r>
          </a:p>
          <a:p>
            <a:pPr marL="900113" indent="174625" eaLnBrk="1" hangingPunct="1">
              <a:defRPr/>
            </a:pPr>
            <a:r>
              <a:rPr lang="ru-RU" sz="2400" dirty="0"/>
              <a:t>пробели, точки, знаки подчеркивания.</a:t>
            </a:r>
          </a:p>
          <a:p>
            <a:pPr marL="449263" indent="-274638" eaLnBrk="1" hangingPunct="1">
              <a:buFont typeface="Wingdings" panose="05000000000000000000" pitchFamily="2" charset="2"/>
              <a:buChar char="v"/>
              <a:defRPr/>
            </a:pPr>
            <a:r>
              <a:rPr lang="ru-RU" sz="2400" dirty="0"/>
              <a:t>Имеющиеся на диске файлы для удобства группируют по определенному признаку. Такая группа файлов имеет собственное имя и на­зывается </a:t>
            </a:r>
            <a:r>
              <a:rPr lang="ru-RU" sz="2400" b="1" dirty="0"/>
              <a:t>папкой или каталогом.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Oval 3">
            <a:extLst>
              <a:ext uri="{FF2B5EF4-FFF2-40B4-BE49-F238E27FC236}">
                <a16:creationId xmlns:a16="http://schemas.microsoft.com/office/drawing/2014/main" id="{2A85AE7B-C0D7-4753-9FB2-3ECF52A85937}"/>
              </a:ext>
            </a:extLst>
          </p:cNvPr>
          <p:cNvSpPr>
            <a:spLocks noChangeArrowheads="1"/>
          </p:cNvSpPr>
          <p:nvPr/>
        </p:nvSpPr>
        <p:spPr bwMode="gray">
          <a:xfrm>
            <a:off x="2339975" y="1844675"/>
            <a:ext cx="4392613" cy="1657350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17411" name="Text Box 5">
            <a:extLst>
              <a:ext uri="{FF2B5EF4-FFF2-40B4-BE49-F238E27FC236}">
                <a16:creationId xmlns:a16="http://schemas.microsoft.com/office/drawing/2014/main" id="{6ECF472A-67E4-46BE-9A21-C7B22AD0CEC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843213" y="2349500"/>
            <a:ext cx="32400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uk-UA" b="1">
                <a:solidFill>
                  <a:srgbClr val="000000"/>
                </a:solidFill>
                <a:latin typeface="Arial" panose="020B0604020202020204" pitchFamily="34" charset="0"/>
              </a:rPr>
              <a:t>папка, каталог</a:t>
            </a:r>
            <a:endParaRPr lang="en-US" altLang="uk-UA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412" name="AutoShape 6">
            <a:extLst>
              <a:ext uri="{FF2B5EF4-FFF2-40B4-BE49-F238E27FC236}">
                <a16:creationId xmlns:a16="http://schemas.microsoft.com/office/drawing/2014/main" id="{8DCABF0B-E591-4B41-B941-2BD86322A1AE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4247356" y="3537745"/>
            <a:ext cx="504825" cy="576262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38922" name="AutoShape 10">
            <a:extLst>
              <a:ext uri="{FF2B5EF4-FFF2-40B4-BE49-F238E27FC236}">
                <a16:creationId xmlns:a16="http://schemas.microsoft.com/office/drawing/2014/main" id="{F861380A-8222-4E78-92D0-41792C80833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124075" y="4292600"/>
            <a:ext cx="4968875" cy="2016125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endParaRPr lang="en-US" altLang="uk-UA"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38923" name="Rectangle 11">
            <a:extLst>
              <a:ext uri="{FF2B5EF4-FFF2-40B4-BE49-F238E27FC236}">
                <a16:creationId xmlns:a16="http://schemas.microsoft.com/office/drawing/2014/main" id="{84F3DF96-EB0A-45ED-A1D1-96B508F958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9975" y="4797425"/>
            <a:ext cx="45720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altLang="uk-UA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Группа файлов, имеющая собственное имя, группирующаяся для удобства</a:t>
            </a:r>
          </a:p>
          <a:p>
            <a:pPr algn="ctr" eaLnBrk="1" hangingPunct="1">
              <a:defRPr/>
            </a:pPr>
            <a:r>
              <a:rPr lang="ru-RU" altLang="uk-UA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по определенному признаку</a:t>
            </a:r>
          </a:p>
        </p:txBody>
      </p:sp>
      <p:pic>
        <p:nvPicPr>
          <p:cNvPr id="17415" name="Picture 12" descr="i">
            <a:extLst>
              <a:ext uri="{FF2B5EF4-FFF2-40B4-BE49-F238E27FC236}">
                <a16:creationId xmlns:a16="http://schemas.microsoft.com/office/drawing/2014/main" id="{B67405E5-8118-4255-922A-19D694B93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492375"/>
            <a:ext cx="203835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>
            <a:extLst>
              <a:ext uri="{FF2B5EF4-FFF2-40B4-BE49-F238E27FC236}">
                <a16:creationId xmlns:a16="http://schemas.microsoft.com/office/drawing/2014/main" id="{7B276C06-8863-4F03-8811-189040BDC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2708275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ru-RU" altLang="uk-UA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2. </a:t>
            </a:r>
            <a:r>
              <a:rPr lang="ru-RU" altLang="uk-UA" sz="4000" b="1" dirty="0">
                <a:solidFill>
                  <a:schemeClr val="hlink"/>
                </a:solidFill>
              </a:rPr>
              <a:t>Программные и аппаратные средства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>
            <a:extLst>
              <a:ext uri="{FF2B5EF4-FFF2-40B4-BE49-F238E27FC236}">
                <a16:creationId xmlns:a16="http://schemas.microsoft.com/office/drawing/2014/main" id="{23069207-9553-4BFA-BE12-83CDF5329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975" cy="1143000"/>
          </a:xfrm>
        </p:spPr>
        <p:txBody>
          <a:bodyPr/>
          <a:lstStyle/>
          <a:p>
            <a:pPr eaLnBrk="1" hangingPunct="1"/>
            <a:r>
              <a:rPr lang="ru-RU" altLang="ru-RU"/>
              <a:t>Основные средства информатики:</a:t>
            </a:r>
            <a:endParaRPr lang="uk-UA" altLang="ru-RU"/>
          </a:p>
        </p:txBody>
      </p:sp>
      <p:sp>
        <p:nvSpPr>
          <p:cNvPr id="4" name="AutoShape 45">
            <a:extLst>
              <a:ext uri="{FF2B5EF4-FFF2-40B4-BE49-F238E27FC236}">
                <a16:creationId xmlns:a16="http://schemas.microsoft.com/office/drawing/2014/main" id="{EA8D71B9-CBB9-4923-9BC6-E9BA0B375F67}"/>
              </a:ext>
            </a:extLst>
          </p:cNvPr>
          <p:cNvSpPr>
            <a:spLocks noChangeArrowheads="1"/>
          </p:cNvSpPr>
          <p:nvPr/>
        </p:nvSpPr>
        <p:spPr bwMode="gray">
          <a:xfrm rot="7566408">
            <a:off x="1629568" y="2189957"/>
            <a:ext cx="2011363" cy="1047750"/>
          </a:xfrm>
          <a:prstGeom prst="rightArrow">
            <a:avLst>
              <a:gd name="adj1" fmla="val 35167"/>
              <a:gd name="adj2" fmla="val 9151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AutoShape 45">
            <a:extLst>
              <a:ext uri="{FF2B5EF4-FFF2-40B4-BE49-F238E27FC236}">
                <a16:creationId xmlns:a16="http://schemas.microsoft.com/office/drawing/2014/main" id="{01D664B9-1836-40DC-82D8-EC01BBA8F5E0}"/>
              </a:ext>
            </a:extLst>
          </p:cNvPr>
          <p:cNvSpPr>
            <a:spLocks noChangeArrowheads="1"/>
          </p:cNvSpPr>
          <p:nvPr/>
        </p:nvSpPr>
        <p:spPr bwMode="gray">
          <a:xfrm rot="3312589">
            <a:off x="4887118" y="2186782"/>
            <a:ext cx="2011363" cy="1047750"/>
          </a:xfrm>
          <a:prstGeom prst="rightArrow">
            <a:avLst>
              <a:gd name="adj1" fmla="val 35167"/>
              <a:gd name="adj2" fmla="val 9151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19461" name="Group 4">
            <a:extLst>
              <a:ext uri="{FF2B5EF4-FFF2-40B4-BE49-F238E27FC236}">
                <a16:creationId xmlns:a16="http://schemas.microsoft.com/office/drawing/2014/main" id="{D60CC98C-2927-4AED-9436-F49E6423D1B6}"/>
              </a:ext>
            </a:extLst>
          </p:cNvPr>
          <p:cNvGrpSpPr>
            <a:grpSpLocks/>
          </p:cNvGrpSpPr>
          <p:nvPr/>
        </p:nvGrpSpPr>
        <p:grpSpPr bwMode="auto">
          <a:xfrm>
            <a:off x="971550" y="3284538"/>
            <a:ext cx="3024188" cy="3240087"/>
            <a:chOff x="720" y="1296"/>
            <a:chExt cx="1367" cy="2542"/>
          </a:xfrm>
        </p:grpSpPr>
        <p:sp>
          <p:nvSpPr>
            <p:cNvPr id="19478" name="AutoShape 5">
              <a:extLst>
                <a:ext uri="{FF2B5EF4-FFF2-40B4-BE49-F238E27FC236}">
                  <a16:creationId xmlns:a16="http://schemas.microsoft.com/office/drawing/2014/main" id="{CA82F119-4F7D-4A76-9F14-6B035804722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79" name="AutoShape 6">
              <a:extLst>
                <a:ext uri="{FF2B5EF4-FFF2-40B4-BE49-F238E27FC236}">
                  <a16:creationId xmlns:a16="http://schemas.microsoft.com/office/drawing/2014/main" id="{26945604-1BB8-4BAC-8A91-F8656E823EA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80" name="AutoShape 7">
              <a:extLst>
                <a:ext uri="{FF2B5EF4-FFF2-40B4-BE49-F238E27FC236}">
                  <a16:creationId xmlns:a16="http://schemas.microsoft.com/office/drawing/2014/main" id="{3FAA57EA-920B-493B-9F8A-A135F0BCE52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81" name="AutoShape 8">
              <a:extLst>
                <a:ext uri="{FF2B5EF4-FFF2-40B4-BE49-F238E27FC236}">
                  <a16:creationId xmlns:a16="http://schemas.microsoft.com/office/drawing/2014/main" id="{04C53232-5190-4A6D-9933-93EB6F7D7A3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82" name="AutoShape 9">
              <a:extLst>
                <a:ext uri="{FF2B5EF4-FFF2-40B4-BE49-F238E27FC236}">
                  <a16:creationId xmlns:a16="http://schemas.microsoft.com/office/drawing/2014/main" id="{887EF165-B312-4FDF-9B80-3D336850858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83" name="AutoShape 10">
              <a:extLst>
                <a:ext uri="{FF2B5EF4-FFF2-40B4-BE49-F238E27FC236}">
                  <a16:creationId xmlns:a16="http://schemas.microsoft.com/office/drawing/2014/main" id="{E888AA23-A14A-405F-ADBA-72EB30005FF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9484" name="Group 11">
              <a:extLst>
                <a:ext uri="{FF2B5EF4-FFF2-40B4-BE49-F238E27FC236}">
                  <a16:creationId xmlns:a16="http://schemas.microsoft.com/office/drawing/2014/main" id="{A48CE10C-0341-4A83-9506-5F4851A30A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19487" name="Oval 12">
                <a:extLst>
                  <a:ext uri="{FF2B5EF4-FFF2-40B4-BE49-F238E27FC236}">
                    <a16:creationId xmlns:a16="http://schemas.microsoft.com/office/drawing/2014/main" id="{ADB57158-BEFC-4192-98CB-A1CBA6EF6C6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9488" name="Oval 13">
                <a:extLst>
                  <a:ext uri="{FF2B5EF4-FFF2-40B4-BE49-F238E27FC236}">
                    <a16:creationId xmlns:a16="http://schemas.microsoft.com/office/drawing/2014/main" id="{796FF8A0-FFC8-44C3-AB02-7A5AA8E3A87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9489" name="Oval 14">
                <a:extLst>
                  <a:ext uri="{FF2B5EF4-FFF2-40B4-BE49-F238E27FC236}">
                    <a16:creationId xmlns:a16="http://schemas.microsoft.com/office/drawing/2014/main" id="{EA3FA413-372A-4CBA-BA1E-4B283ABC38D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9490" name="Oval 15">
                <a:extLst>
                  <a:ext uri="{FF2B5EF4-FFF2-40B4-BE49-F238E27FC236}">
                    <a16:creationId xmlns:a16="http://schemas.microsoft.com/office/drawing/2014/main" id="{1C30CDEF-01C2-4888-8E21-763E0A165B5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9485" name="Text Box 17">
              <a:extLst>
                <a:ext uri="{FF2B5EF4-FFF2-40B4-BE49-F238E27FC236}">
                  <a16:creationId xmlns:a16="http://schemas.microsoft.com/office/drawing/2014/main" id="{984783CC-A20F-4459-B3AD-E09BB2615887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329" y="1406"/>
              <a:ext cx="116" cy="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uk-UA" sz="16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86" name="Text Box 18">
              <a:extLst>
                <a:ext uri="{FF2B5EF4-FFF2-40B4-BE49-F238E27FC236}">
                  <a16:creationId xmlns:a16="http://schemas.microsoft.com/office/drawing/2014/main" id="{10BB5839-044F-4E70-BF0D-2D08CDD2ADD4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uk-UA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9462" name="Прямоугольник 21">
            <a:extLst>
              <a:ext uri="{FF2B5EF4-FFF2-40B4-BE49-F238E27FC236}">
                <a16:creationId xmlns:a16="http://schemas.microsoft.com/office/drawing/2014/main" id="{45C6F9B6-9883-4275-96B5-04DA9B8A2B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3013" y="4230688"/>
            <a:ext cx="2395537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1800" b="1" u="sng">
                <a:solidFill>
                  <a:srgbClr val="000000"/>
                </a:solidFill>
                <a:latin typeface="Arial" panose="020B0604020202020204" pitchFamily="34" charset="0"/>
              </a:rPr>
              <a:t>технические</a:t>
            </a:r>
            <a:r>
              <a:rPr lang="uk-UA" altLang="ru-RU" sz="1800">
                <a:solidFill>
                  <a:srgbClr val="000000"/>
                </a:solidFill>
                <a:latin typeface="Arial" panose="020B0604020202020204" pitchFamily="34" charset="0"/>
              </a:rPr>
              <a:t> – аппаратура компьютеров</a:t>
            </a:r>
          </a:p>
        </p:txBody>
      </p:sp>
      <p:grpSp>
        <p:nvGrpSpPr>
          <p:cNvPr id="19463" name="Group 4">
            <a:extLst>
              <a:ext uri="{FF2B5EF4-FFF2-40B4-BE49-F238E27FC236}">
                <a16:creationId xmlns:a16="http://schemas.microsoft.com/office/drawing/2014/main" id="{CAB7C7CA-40ED-4E3D-99A6-C301F0B3C579}"/>
              </a:ext>
            </a:extLst>
          </p:cNvPr>
          <p:cNvGrpSpPr>
            <a:grpSpLocks/>
          </p:cNvGrpSpPr>
          <p:nvPr/>
        </p:nvGrpSpPr>
        <p:grpSpPr bwMode="auto">
          <a:xfrm>
            <a:off x="5219700" y="3297238"/>
            <a:ext cx="2881313" cy="3170237"/>
            <a:chOff x="720" y="1296"/>
            <a:chExt cx="1367" cy="2542"/>
          </a:xfrm>
        </p:grpSpPr>
        <p:sp>
          <p:nvSpPr>
            <p:cNvPr id="19465" name="AutoShape 5">
              <a:extLst>
                <a:ext uri="{FF2B5EF4-FFF2-40B4-BE49-F238E27FC236}">
                  <a16:creationId xmlns:a16="http://schemas.microsoft.com/office/drawing/2014/main" id="{DA34F5F4-1CBE-4A9F-B8BC-82C60A0EE0E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66" name="AutoShape 6">
              <a:extLst>
                <a:ext uri="{FF2B5EF4-FFF2-40B4-BE49-F238E27FC236}">
                  <a16:creationId xmlns:a16="http://schemas.microsoft.com/office/drawing/2014/main" id="{9C136B4F-3F85-4212-A667-D6CE6225D47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67" name="AutoShape 7">
              <a:extLst>
                <a:ext uri="{FF2B5EF4-FFF2-40B4-BE49-F238E27FC236}">
                  <a16:creationId xmlns:a16="http://schemas.microsoft.com/office/drawing/2014/main" id="{2F62CFC2-86DD-4DE9-A444-0D096A5AE3B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68" name="AutoShape 8">
              <a:extLst>
                <a:ext uri="{FF2B5EF4-FFF2-40B4-BE49-F238E27FC236}">
                  <a16:creationId xmlns:a16="http://schemas.microsoft.com/office/drawing/2014/main" id="{03F7DB37-5185-47C9-A330-494DD412210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69" name="AutoShape 9">
              <a:extLst>
                <a:ext uri="{FF2B5EF4-FFF2-40B4-BE49-F238E27FC236}">
                  <a16:creationId xmlns:a16="http://schemas.microsoft.com/office/drawing/2014/main" id="{4FD2BD8B-E10F-49D8-AB44-4529609A21E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70" name="AutoShape 10">
              <a:extLst>
                <a:ext uri="{FF2B5EF4-FFF2-40B4-BE49-F238E27FC236}">
                  <a16:creationId xmlns:a16="http://schemas.microsoft.com/office/drawing/2014/main" id="{209A921A-C48E-4D23-A93C-385023CE1E7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9471" name="Group 11">
              <a:extLst>
                <a:ext uri="{FF2B5EF4-FFF2-40B4-BE49-F238E27FC236}">
                  <a16:creationId xmlns:a16="http://schemas.microsoft.com/office/drawing/2014/main" id="{41EF5193-6F74-4C7D-A403-04634395D5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19474" name="Oval 12">
                <a:extLst>
                  <a:ext uri="{FF2B5EF4-FFF2-40B4-BE49-F238E27FC236}">
                    <a16:creationId xmlns:a16="http://schemas.microsoft.com/office/drawing/2014/main" id="{B1C06CD2-CE14-43ED-8593-FEFFCC3EF79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9475" name="Oval 13">
                <a:extLst>
                  <a:ext uri="{FF2B5EF4-FFF2-40B4-BE49-F238E27FC236}">
                    <a16:creationId xmlns:a16="http://schemas.microsoft.com/office/drawing/2014/main" id="{EC9DF957-239C-4319-B56F-7E91C6319A0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9476" name="Oval 14">
                <a:extLst>
                  <a:ext uri="{FF2B5EF4-FFF2-40B4-BE49-F238E27FC236}">
                    <a16:creationId xmlns:a16="http://schemas.microsoft.com/office/drawing/2014/main" id="{9BACD067-5222-44B2-944C-E971A31BBF5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9477" name="Oval 15">
                <a:extLst>
                  <a:ext uri="{FF2B5EF4-FFF2-40B4-BE49-F238E27FC236}">
                    <a16:creationId xmlns:a16="http://schemas.microsoft.com/office/drawing/2014/main" id="{B93A5B1F-11CB-4815-9192-6D116F904B8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9472" name="Text Box 17">
              <a:extLst>
                <a:ext uri="{FF2B5EF4-FFF2-40B4-BE49-F238E27FC236}">
                  <a16:creationId xmlns:a16="http://schemas.microsoft.com/office/drawing/2014/main" id="{3DFDD2DE-1582-4E39-A97B-D5F7B231D108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329" y="1406"/>
              <a:ext cx="116" cy="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uk-UA" sz="16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73" name="Text Box 18">
              <a:extLst>
                <a:ext uri="{FF2B5EF4-FFF2-40B4-BE49-F238E27FC236}">
                  <a16:creationId xmlns:a16="http://schemas.microsoft.com/office/drawing/2014/main" id="{60B9963C-B6CA-4EA9-A017-0C54160A58C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3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uk-UA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9464" name="Прямоугольник 36">
            <a:extLst>
              <a:ext uri="{FF2B5EF4-FFF2-40B4-BE49-F238E27FC236}">
                <a16:creationId xmlns:a16="http://schemas.microsoft.com/office/drawing/2014/main" id="{1E7B2C61-FA4A-449F-B11E-ED0DE7F495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7363" y="4175125"/>
            <a:ext cx="2141537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1800" b="1" u="sng">
                <a:solidFill>
                  <a:srgbClr val="000000"/>
                </a:solidFill>
                <a:latin typeface="Arial" panose="020B0604020202020204" pitchFamily="34" charset="0"/>
              </a:rPr>
              <a:t>программные</a:t>
            </a:r>
            <a:r>
              <a:rPr lang="uk-UA" altLang="ru-RU" sz="1800">
                <a:solidFill>
                  <a:srgbClr val="000000"/>
                </a:solidFill>
                <a:latin typeface="Arial" panose="020B0604020202020204" pitchFamily="34" charset="0"/>
              </a:rPr>
              <a:t> – все разнообразие существующих компьютерных программ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67D5115E-90DC-4A63-AE12-FF5D4A178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2708275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uk-UA" sz="4000" b="1" dirty="0">
                <a:solidFill>
                  <a:schemeClr val="hlink"/>
                </a:solidFill>
              </a:rPr>
              <a:t>1. Представление информации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4">
            <a:extLst>
              <a:ext uri="{FF2B5EF4-FFF2-40B4-BE49-F238E27FC236}">
                <a16:creationId xmlns:a16="http://schemas.microsoft.com/office/drawing/2014/main" id="{0C49500B-3B08-4A51-9A80-9933B0E0A88A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-2309812" y="2714625"/>
            <a:ext cx="6096000" cy="1476375"/>
            <a:chOff x="624" y="1152"/>
            <a:chExt cx="4080" cy="720"/>
          </a:xfrm>
        </p:grpSpPr>
        <p:sp>
          <p:nvSpPr>
            <p:cNvPr id="39941" name="Rectangle 5">
              <a:extLst>
                <a:ext uri="{FF2B5EF4-FFF2-40B4-BE49-F238E27FC236}">
                  <a16:creationId xmlns:a16="http://schemas.microsoft.com/office/drawing/2014/main" id="{7143F34B-47A0-44F7-A8F7-016F35DD4D48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627" y="1203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grpSp>
          <p:nvGrpSpPr>
            <p:cNvPr id="20519" name="Group 6">
              <a:extLst>
                <a:ext uri="{FF2B5EF4-FFF2-40B4-BE49-F238E27FC236}">
                  <a16:creationId xmlns:a16="http://schemas.microsoft.com/office/drawing/2014/main" id="{2FEA531E-0609-468B-8145-37BA0BD568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20533" name="Oval 7">
                <a:extLst>
                  <a:ext uri="{FF2B5EF4-FFF2-40B4-BE49-F238E27FC236}">
                    <a16:creationId xmlns:a16="http://schemas.microsoft.com/office/drawing/2014/main" id="{A687FDB9-8A19-4D04-8F9A-7D7B3486CBC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0534" name="Rectangle 8">
                <a:extLst>
                  <a:ext uri="{FF2B5EF4-FFF2-40B4-BE49-F238E27FC236}">
                    <a16:creationId xmlns:a16="http://schemas.microsoft.com/office/drawing/2014/main" id="{B1EF8AA7-5BA1-42FC-B3FA-CE7E66CC94E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39945" name="Oval 9">
                <a:extLst>
                  <a:ext uri="{FF2B5EF4-FFF2-40B4-BE49-F238E27FC236}">
                    <a16:creationId xmlns:a16="http://schemas.microsoft.com/office/drawing/2014/main" id="{96ECF2D6-EFFA-4E41-9BF7-B009F2EECE4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03" y="3455"/>
                <a:ext cx="72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latin typeface="Arial" charset="0"/>
                </a:endParaRPr>
              </a:p>
            </p:txBody>
          </p:sp>
          <p:sp>
            <p:nvSpPr>
              <p:cNvPr id="39946" name="Oval 10">
                <a:extLst>
                  <a:ext uri="{FF2B5EF4-FFF2-40B4-BE49-F238E27FC236}">
                    <a16:creationId xmlns:a16="http://schemas.microsoft.com/office/drawing/2014/main" id="{64ACFE4C-5569-4CCC-A290-659A620B661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41" y="3531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latin typeface="Arial" charset="0"/>
                </a:endParaRPr>
              </a:p>
            </p:txBody>
          </p:sp>
        </p:grpSp>
        <p:sp>
          <p:nvSpPr>
            <p:cNvPr id="39947" name="Rectangle 11">
              <a:extLst>
                <a:ext uri="{FF2B5EF4-FFF2-40B4-BE49-F238E27FC236}">
                  <a16:creationId xmlns:a16="http://schemas.microsoft.com/office/drawing/2014/main" id="{303DF1AD-7B84-4C99-BDDE-8436AF51ACE4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779" y="1154"/>
              <a:ext cx="672" cy="675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grpSp>
          <p:nvGrpSpPr>
            <p:cNvPr id="20521" name="Group 12">
              <a:extLst>
                <a:ext uri="{FF2B5EF4-FFF2-40B4-BE49-F238E27FC236}">
                  <a16:creationId xmlns:a16="http://schemas.microsoft.com/office/drawing/2014/main" id="{DB68101E-DA34-46A8-81BC-06B3F3DC1D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20529" name="Oval 13">
                <a:extLst>
                  <a:ext uri="{FF2B5EF4-FFF2-40B4-BE49-F238E27FC236}">
                    <a16:creationId xmlns:a16="http://schemas.microsoft.com/office/drawing/2014/main" id="{BC8197DB-9CF4-4C53-A32D-732C74D28EE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0530" name="Rectangle 14">
                <a:extLst>
                  <a:ext uri="{FF2B5EF4-FFF2-40B4-BE49-F238E27FC236}">
                    <a16:creationId xmlns:a16="http://schemas.microsoft.com/office/drawing/2014/main" id="{57C6B405-5613-4D5F-8C60-BEB12D4342A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39951" name="Oval 15">
                <a:extLst>
                  <a:ext uri="{FF2B5EF4-FFF2-40B4-BE49-F238E27FC236}">
                    <a16:creationId xmlns:a16="http://schemas.microsoft.com/office/drawing/2014/main" id="{A291F05D-FFB6-45F4-9634-2C5EB6BA828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00" y="3449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latin typeface="Arial" charset="0"/>
                </a:endParaRPr>
              </a:p>
            </p:txBody>
          </p:sp>
          <p:sp>
            <p:nvSpPr>
              <p:cNvPr id="39952" name="Oval 16">
                <a:extLst>
                  <a:ext uri="{FF2B5EF4-FFF2-40B4-BE49-F238E27FC236}">
                    <a16:creationId xmlns:a16="http://schemas.microsoft.com/office/drawing/2014/main" id="{34AE0328-74A0-4FC3-BB28-F7F34A3B7D7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38" y="3526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latin typeface="Arial" charset="0"/>
                </a:endParaRPr>
              </a:p>
            </p:txBody>
          </p:sp>
        </p:grpSp>
        <p:sp>
          <p:nvSpPr>
            <p:cNvPr id="39953" name="Rectangle 17">
              <a:extLst>
                <a:ext uri="{FF2B5EF4-FFF2-40B4-BE49-F238E27FC236}">
                  <a16:creationId xmlns:a16="http://schemas.microsoft.com/office/drawing/2014/main" id="{5486BB50-7DA2-489A-B882-BDEBAA70C751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2879" y="1151"/>
              <a:ext cx="672" cy="675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grpSp>
          <p:nvGrpSpPr>
            <p:cNvPr id="20523" name="Group 18">
              <a:extLst>
                <a:ext uri="{FF2B5EF4-FFF2-40B4-BE49-F238E27FC236}">
                  <a16:creationId xmlns:a16="http://schemas.microsoft.com/office/drawing/2014/main" id="{658CE8AB-5824-41C0-B465-4326CBE8EC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20525" name="Oval 19">
                <a:extLst>
                  <a:ext uri="{FF2B5EF4-FFF2-40B4-BE49-F238E27FC236}">
                    <a16:creationId xmlns:a16="http://schemas.microsoft.com/office/drawing/2014/main" id="{61F6B097-8B3F-4818-AD10-108DB9BFCE8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0526" name="Rectangle 20">
                <a:extLst>
                  <a:ext uri="{FF2B5EF4-FFF2-40B4-BE49-F238E27FC236}">
                    <a16:creationId xmlns:a16="http://schemas.microsoft.com/office/drawing/2014/main" id="{01F9D41D-C458-4439-B132-C62799FFA11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39957" name="Oval 21">
                <a:extLst>
                  <a:ext uri="{FF2B5EF4-FFF2-40B4-BE49-F238E27FC236}">
                    <a16:creationId xmlns:a16="http://schemas.microsoft.com/office/drawing/2014/main" id="{9951B5FD-715A-458A-9DE0-4DED2A870E6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00" y="3449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latin typeface="Arial" charset="0"/>
                </a:endParaRPr>
              </a:p>
            </p:txBody>
          </p:sp>
          <p:sp>
            <p:nvSpPr>
              <p:cNvPr id="39958" name="Oval 22">
                <a:extLst>
                  <a:ext uri="{FF2B5EF4-FFF2-40B4-BE49-F238E27FC236}">
                    <a16:creationId xmlns:a16="http://schemas.microsoft.com/office/drawing/2014/main" id="{892047A2-E398-44AB-A9DE-A7F01A4B62F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38" y="3526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latin typeface="Arial" charset="0"/>
                </a:endParaRPr>
              </a:p>
            </p:txBody>
          </p:sp>
        </p:grpSp>
        <p:sp>
          <p:nvSpPr>
            <p:cNvPr id="39959" name="Rectangle 23">
              <a:extLst>
                <a:ext uri="{FF2B5EF4-FFF2-40B4-BE49-F238E27FC236}">
                  <a16:creationId xmlns:a16="http://schemas.microsoft.com/office/drawing/2014/main" id="{04F4B453-41A7-46CD-B55E-27D446DD3FB2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</p:grpSp>
      <p:sp>
        <p:nvSpPr>
          <p:cNvPr id="39960" name="AutoShape 24">
            <a:extLst>
              <a:ext uri="{FF2B5EF4-FFF2-40B4-BE49-F238E27FC236}">
                <a16:creationId xmlns:a16="http://schemas.microsoft.com/office/drawing/2014/main" id="{F68DA290-EA93-475C-9D27-06D3086568B9}"/>
              </a:ext>
            </a:extLst>
          </p:cNvPr>
          <p:cNvSpPr>
            <a:spLocks noChangeArrowheads="1"/>
          </p:cNvSpPr>
          <p:nvPr/>
        </p:nvSpPr>
        <p:spPr bwMode="gray">
          <a:xfrm rot="10800000">
            <a:off x="1619250" y="1916113"/>
            <a:ext cx="2971800" cy="2895600"/>
          </a:xfrm>
          <a:prstGeom prst="chevron">
            <a:avLst>
              <a:gd name="adj" fmla="val 17842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39961" name="AutoShape 25">
            <a:extLst>
              <a:ext uri="{FF2B5EF4-FFF2-40B4-BE49-F238E27FC236}">
                <a16:creationId xmlns:a16="http://schemas.microsoft.com/office/drawing/2014/main" id="{9EFAD91A-B637-49A8-9A0F-8D9336382BB7}"/>
              </a:ext>
            </a:extLst>
          </p:cNvPr>
          <p:cNvSpPr>
            <a:spLocks noChangeArrowheads="1"/>
          </p:cNvSpPr>
          <p:nvPr/>
        </p:nvSpPr>
        <p:spPr bwMode="gray">
          <a:xfrm>
            <a:off x="4643438" y="1916113"/>
            <a:ext cx="2819400" cy="2895600"/>
          </a:xfrm>
          <a:prstGeom prst="chevron">
            <a:avLst>
              <a:gd name="adj" fmla="val 16468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20485" name="Rectangle 26">
            <a:extLst>
              <a:ext uri="{FF2B5EF4-FFF2-40B4-BE49-F238E27FC236}">
                <a16:creationId xmlns:a16="http://schemas.microsoft.com/office/drawing/2014/main" id="{5C1FBC39-9856-40C3-8A4E-F987806CB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250" y="260350"/>
            <a:ext cx="5689600" cy="11430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uk-UA" sz="3600" b="1" i="1">
                <a:solidFill>
                  <a:schemeClr val="hlink"/>
                </a:solidFill>
              </a:rPr>
              <a:t>Программы, </a:t>
            </a:r>
            <a:br>
              <a:rPr lang="ru-RU" altLang="uk-UA" sz="3600" b="1" i="1">
                <a:solidFill>
                  <a:schemeClr val="hlink"/>
                </a:solidFill>
              </a:rPr>
            </a:br>
            <a:r>
              <a:rPr lang="ru-RU" altLang="uk-UA" sz="3600" b="1" i="1">
                <a:solidFill>
                  <a:schemeClr val="hlink"/>
                </a:solidFill>
              </a:rPr>
              <a:t>программное обеспечение</a:t>
            </a:r>
          </a:p>
        </p:txBody>
      </p:sp>
      <p:grpSp>
        <p:nvGrpSpPr>
          <p:cNvPr id="20486" name="Group 27">
            <a:extLst>
              <a:ext uri="{FF2B5EF4-FFF2-40B4-BE49-F238E27FC236}">
                <a16:creationId xmlns:a16="http://schemas.microsoft.com/office/drawing/2014/main" id="{24FAC654-5FEF-4723-B0F0-56C1E6F579B8}"/>
              </a:ext>
            </a:extLst>
          </p:cNvPr>
          <p:cNvGrpSpPr>
            <a:grpSpLocks/>
          </p:cNvGrpSpPr>
          <p:nvPr/>
        </p:nvGrpSpPr>
        <p:grpSpPr bwMode="auto">
          <a:xfrm rot="-5521154">
            <a:off x="5053013" y="2589212"/>
            <a:ext cx="6096000" cy="1584325"/>
            <a:chOff x="624" y="1152"/>
            <a:chExt cx="4080" cy="720"/>
          </a:xfrm>
        </p:grpSpPr>
        <p:sp>
          <p:nvSpPr>
            <p:cNvPr id="39964" name="Rectangle 28">
              <a:extLst>
                <a:ext uri="{FF2B5EF4-FFF2-40B4-BE49-F238E27FC236}">
                  <a16:creationId xmlns:a16="http://schemas.microsoft.com/office/drawing/2014/main" id="{86CC87D4-6429-4BB5-942D-819BFCF93EAC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627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grpSp>
          <p:nvGrpSpPr>
            <p:cNvPr id="20500" name="Group 29">
              <a:extLst>
                <a:ext uri="{FF2B5EF4-FFF2-40B4-BE49-F238E27FC236}">
                  <a16:creationId xmlns:a16="http://schemas.microsoft.com/office/drawing/2014/main" id="{19D77463-0210-418A-992B-9F6B05DD5C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20514" name="Oval 30">
                <a:extLst>
                  <a:ext uri="{FF2B5EF4-FFF2-40B4-BE49-F238E27FC236}">
                    <a16:creationId xmlns:a16="http://schemas.microsoft.com/office/drawing/2014/main" id="{7EADD6E1-EA3D-402A-ACA5-34D368088FD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0515" name="Rectangle 31">
                <a:extLst>
                  <a:ext uri="{FF2B5EF4-FFF2-40B4-BE49-F238E27FC236}">
                    <a16:creationId xmlns:a16="http://schemas.microsoft.com/office/drawing/2014/main" id="{0DD52AD0-8652-4056-810B-991362AAB17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39968" name="Oval 32">
                <a:extLst>
                  <a:ext uri="{FF2B5EF4-FFF2-40B4-BE49-F238E27FC236}">
                    <a16:creationId xmlns:a16="http://schemas.microsoft.com/office/drawing/2014/main" id="{FEACB1B0-4CF6-4B8F-9B71-AABF7F9994D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03" y="3443"/>
                <a:ext cx="73" cy="235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latin typeface="Arial" charset="0"/>
                </a:endParaRPr>
              </a:p>
            </p:txBody>
          </p:sp>
          <p:sp>
            <p:nvSpPr>
              <p:cNvPr id="39969" name="Oval 33">
                <a:extLst>
                  <a:ext uri="{FF2B5EF4-FFF2-40B4-BE49-F238E27FC236}">
                    <a16:creationId xmlns:a16="http://schemas.microsoft.com/office/drawing/2014/main" id="{F4456EA8-E4F6-4A47-B8D8-4E2E57E589C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44" y="3519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latin typeface="Arial" charset="0"/>
                </a:endParaRPr>
              </a:p>
            </p:txBody>
          </p:sp>
        </p:grpSp>
        <p:sp>
          <p:nvSpPr>
            <p:cNvPr id="39970" name="Rectangle 34">
              <a:extLst>
                <a:ext uri="{FF2B5EF4-FFF2-40B4-BE49-F238E27FC236}">
                  <a16:creationId xmlns:a16="http://schemas.microsoft.com/office/drawing/2014/main" id="{BEDE2DAE-2E21-491F-B76F-4D4255A28B51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780" y="1151"/>
              <a:ext cx="672" cy="674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grpSp>
          <p:nvGrpSpPr>
            <p:cNvPr id="20502" name="Group 35">
              <a:extLst>
                <a:ext uri="{FF2B5EF4-FFF2-40B4-BE49-F238E27FC236}">
                  <a16:creationId xmlns:a16="http://schemas.microsoft.com/office/drawing/2014/main" id="{2D474A3D-F20A-4EBB-BAD3-589B28446F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20510" name="Oval 36">
                <a:extLst>
                  <a:ext uri="{FF2B5EF4-FFF2-40B4-BE49-F238E27FC236}">
                    <a16:creationId xmlns:a16="http://schemas.microsoft.com/office/drawing/2014/main" id="{5365987D-388A-4A43-925B-4714E3ADFD1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0511" name="Rectangle 37">
                <a:extLst>
                  <a:ext uri="{FF2B5EF4-FFF2-40B4-BE49-F238E27FC236}">
                    <a16:creationId xmlns:a16="http://schemas.microsoft.com/office/drawing/2014/main" id="{AC3EDD67-2ACF-44DF-BDF2-0E9A8D7E884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39974" name="Oval 38">
                <a:extLst>
                  <a:ext uri="{FF2B5EF4-FFF2-40B4-BE49-F238E27FC236}">
                    <a16:creationId xmlns:a16="http://schemas.microsoft.com/office/drawing/2014/main" id="{CF9F3E3B-4751-4A4D-8A7B-789D2ED9953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02" y="3440"/>
                <a:ext cx="72" cy="235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latin typeface="Arial" charset="0"/>
                </a:endParaRPr>
              </a:p>
            </p:txBody>
          </p:sp>
          <p:sp>
            <p:nvSpPr>
              <p:cNvPr id="39975" name="Oval 39">
                <a:extLst>
                  <a:ext uri="{FF2B5EF4-FFF2-40B4-BE49-F238E27FC236}">
                    <a16:creationId xmlns:a16="http://schemas.microsoft.com/office/drawing/2014/main" id="{AC961711-C8D8-4095-84CD-A8FCC572CF0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42" y="3514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latin typeface="Arial" charset="0"/>
                </a:endParaRPr>
              </a:p>
            </p:txBody>
          </p:sp>
        </p:grpSp>
        <p:sp>
          <p:nvSpPr>
            <p:cNvPr id="39976" name="Rectangle 40">
              <a:extLst>
                <a:ext uri="{FF2B5EF4-FFF2-40B4-BE49-F238E27FC236}">
                  <a16:creationId xmlns:a16="http://schemas.microsoft.com/office/drawing/2014/main" id="{93BD2A6C-8672-419B-B5C5-7DD863CE663C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2884" y="1150"/>
              <a:ext cx="672" cy="675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grpSp>
          <p:nvGrpSpPr>
            <p:cNvPr id="20504" name="Group 41">
              <a:extLst>
                <a:ext uri="{FF2B5EF4-FFF2-40B4-BE49-F238E27FC236}">
                  <a16:creationId xmlns:a16="http://schemas.microsoft.com/office/drawing/2014/main" id="{E510E43B-CB65-42A3-AB60-D5FBBB56FD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20506" name="Oval 42">
                <a:extLst>
                  <a:ext uri="{FF2B5EF4-FFF2-40B4-BE49-F238E27FC236}">
                    <a16:creationId xmlns:a16="http://schemas.microsoft.com/office/drawing/2014/main" id="{C1D0156F-DF7A-4F22-9585-F90E63F23F9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20507" name="Rectangle 43">
                <a:extLst>
                  <a:ext uri="{FF2B5EF4-FFF2-40B4-BE49-F238E27FC236}">
                    <a16:creationId xmlns:a16="http://schemas.microsoft.com/office/drawing/2014/main" id="{16003A97-63D1-4177-ABD5-A5F78D7A060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39980" name="Oval 44">
                <a:extLst>
                  <a:ext uri="{FF2B5EF4-FFF2-40B4-BE49-F238E27FC236}">
                    <a16:creationId xmlns:a16="http://schemas.microsoft.com/office/drawing/2014/main" id="{7887E34F-912F-47FF-9844-B6D673BE49A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03" y="3442"/>
                <a:ext cx="71" cy="235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latin typeface="Arial" charset="0"/>
                </a:endParaRPr>
              </a:p>
            </p:txBody>
          </p:sp>
          <p:sp>
            <p:nvSpPr>
              <p:cNvPr id="39981" name="Oval 45">
                <a:extLst>
                  <a:ext uri="{FF2B5EF4-FFF2-40B4-BE49-F238E27FC236}">
                    <a16:creationId xmlns:a16="http://schemas.microsoft.com/office/drawing/2014/main" id="{78D7C3A6-E280-4A83-88B9-0F5E3538733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43" y="3515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latin typeface="Arial" charset="0"/>
                </a:endParaRPr>
              </a:p>
            </p:txBody>
          </p:sp>
        </p:grpSp>
        <p:sp>
          <p:nvSpPr>
            <p:cNvPr id="39982" name="Rectangle 46">
              <a:extLst>
                <a:ext uri="{FF2B5EF4-FFF2-40B4-BE49-F238E27FC236}">
                  <a16:creationId xmlns:a16="http://schemas.microsoft.com/office/drawing/2014/main" id="{62E45847-AE08-44C1-BAF1-DB6B0AC7989A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4034" y="1151"/>
              <a:ext cx="672" cy="674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</p:grpSp>
      <p:sp>
        <p:nvSpPr>
          <p:cNvPr id="39985" name="AutoShape 49">
            <a:extLst>
              <a:ext uri="{FF2B5EF4-FFF2-40B4-BE49-F238E27FC236}">
                <a16:creationId xmlns:a16="http://schemas.microsoft.com/office/drawing/2014/main" id="{F4684307-A9F7-44C1-835E-27748006798F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2882901" y="1373187"/>
            <a:ext cx="608012" cy="398463"/>
          </a:xfrm>
          <a:prstGeom prst="rightArrow">
            <a:avLst>
              <a:gd name="adj1" fmla="val 35167"/>
              <a:gd name="adj2" fmla="val 61792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39986" name="AutoShape 50">
            <a:extLst>
              <a:ext uri="{FF2B5EF4-FFF2-40B4-BE49-F238E27FC236}">
                <a16:creationId xmlns:a16="http://schemas.microsoft.com/office/drawing/2014/main" id="{7BCB3959-5869-4F72-B9D4-1E472B929C3E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5546726" y="1373187"/>
            <a:ext cx="608012" cy="398463"/>
          </a:xfrm>
          <a:prstGeom prst="rightArrow">
            <a:avLst>
              <a:gd name="adj1" fmla="val 35167"/>
              <a:gd name="adj2" fmla="val 61792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20489" name="Rectangle 66">
            <a:extLst>
              <a:ext uri="{FF2B5EF4-FFF2-40B4-BE49-F238E27FC236}">
                <a16:creationId xmlns:a16="http://schemas.microsoft.com/office/drawing/2014/main" id="{8CFB8A47-C1ED-4D1D-A559-DC78EF6475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2420938"/>
            <a:ext cx="2087562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2400" b="1">
                <a:solidFill>
                  <a:schemeClr val="bg1"/>
                </a:solidFill>
                <a:latin typeface="Arial" panose="020B0604020202020204" pitchFamily="34" charset="0"/>
              </a:rPr>
              <a:t>Системное</a:t>
            </a:r>
            <a:r>
              <a:rPr lang="ru-RU" altLang="uk-UA" sz="2400" b="1" i="1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ru-RU" altLang="uk-UA" sz="2000" i="1">
                <a:solidFill>
                  <a:schemeClr val="bg1"/>
                </a:solidFill>
                <a:latin typeface="Arial" panose="020B0604020202020204" pitchFamily="34" charset="0"/>
              </a:rPr>
              <a:t>(базовое) обеспечивает работу компьютера</a:t>
            </a:r>
            <a:r>
              <a:rPr lang="ru-RU" altLang="uk-UA" sz="180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0490" name="Rectangle 67">
            <a:extLst>
              <a:ext uri="{FF2B5EF4-FFF2-40B4-BE49-F238E27FC236}">
                <a16:creationId xmlns:a16="http://schemas.microsoft.com/office/drawing/2014/main" id="{F9B68BF1-7515-4E0D-A765-D773DDB96C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363" y="2420938"/>
            <a:ext cx="2232025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2400" b="1">
                <a:solidFill>
                  <a:schemeClr val="bg1"/>
                </a:solidFill>
                <a:latin typeface="Arial" panose="020B0604020202020204" pitchFamily="34" charset="0"/>
              </a:rPr>
              <a:t>Прикладное</a:t>
            </a:r>
            <a:r>
              <a:rPr lang="ru-RU" altLang="uk-UA" sz="2400" b="1" i="1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ru-RU" altLang="uk-UA" sz="2000" i="1">
                <a:solidFill>
                  <a:schemeClr val="bg1"/>
                </a:solidFill>
                <a:latin typeface="Arial" panose="020B0604020202020204" pitchFamily="34" charset="0"/>
              </a:rPr>
              <a:t>предназначено для решения целевой прикладной задачи</a:t>
            </a:r>
            <a:r>
              <a:rPr lang="ru-RU" altLang="uk-UA" sz="180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0491" name="Rectangle 68">
            <a:extLst>
              <a:ext uri="{FF2B5EF4-FFF2-40B4-BE49-F238E27FC236}">
                <a16:creationId xmlns:a16="http://schemas.microsoft.com/office/drawing/2014/main" id="{6DCA4494-146D-4DC3-B7F3-C821DD986B8F}"/>
              </a:ext>
            </a:extLst>
          </p:cNvPr>
          <p:cNvSpPr>
            <a:spLocks noChangeArrowheads="1"/>
          </p:cNvSpPr>
          <p:nvPr/>
        </p:nvSpPr>
        <p:spPr bwMode="auto">
          <a:xfrm rot="-2218542">
            <a:off x="0" y="692150"/>
            <a:ext cx="13319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800" b="1">
                <a:solidFill>
                  <a:schemeClr val="bg1"/>
                </a:solidFill>
                <a:latin typeface="Arial" panose="020B0604020202020204" pitchFamily="34" charset="0"/>
              </a:rPr>
              <a:t>Утилиты</a:t>
            </a:r>
            <a:endParaRPr lang="ru-RU" altLang="uk-UA" sz="1400">
              <a:latin typeface="Arial" panose="020B0604020202020204" pitchFamily="34" charset="0"/>
            </a:endParaRPr>
          </a:p>
        </p:txBody>
      </p:sp>
      <p:sp>
        <p:nvSpPr>
          <p:cNvPr id="20492" name="Rectangle 69">
            <a:extLst>
              <a:ext uri="{FF2B5EF4-FFF2-40B4-BE49-F238E27FC236}">
                <a16:creationId xmlns:a16="http://schemas.microsoft.com/office/drawing/2014/main" id="{F6265EF3-7C23-4B0A-83A2-25BAC230DD9A}"/>
              </a:ext>
            </a:extLst>
          </p:cNvPr>
          <p:cNvSpPr>
            <a:spLocks noChangeArrowheads="1"/>
          </p:cNvSpPr>
          <p:nvPr/>
        </p:nvSpPr>
        <p:spPr bwMode="auto">
          <a:xfrm rot="-2114854">
            <a:off x="0" y="2276475"/>
            <a:ext cx="16192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600" b="1">
                <a:solidFill>
                  <a:schemeClr val="bg1"/>
                </a:solidFill>
                <a:latin typeface="Arial" panose="020B0604020202020204" pitchFamily="34" charset="0"/>
              </a:rPr>
              <a:t>Операцион-ные системы</a:t>
            </a:r>
            <a:endParaRPr lang="ru-RU" altLang="uk-UA" sz="1200">
              <a:latin typeface="Arial" panose="020B0604020202020204" pitchFamily="34" charset="0"/>
            </a:endParaRPr>
          </a:p>
        </p:txBody>
      </p:sp>
      <p:sp>
        <p:nvSpPr>
          <p:cNvPr id="20493" name="Rectangle 70">
            <a:extLst>
              <a:ext uri="{FF2B5EF4-FFF2-40B4-BE49-F238E27FC236}">
                <a16:creationId xmlns:a16="http://schemas.microsoft.com/office/drawing/2014/main" id="{90E94102-B58A-4DF2-870E-BE0FB7091F4E}"/>
              </a:ext>
            </a:extLst>
          </p:cNvPr>
          <p:cNvSpPr>
            <a:spLocks noChangeArrowheads="1"/>
          </p:cNvSpPr>
          <p:nvPr/>
        </p:nvSpPr>
        <p:spPr bwMode="auto">
          <a:xfrm rot="-2191054">
            <a:off x="0" y="4076700"/>
            <a:ext cx="16192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600" b="1">
                <a:solidFill>
                  <a:schemeClr val="bg1"/>
                </a:solidFill>
                <a:latin typeface="Arial" panose="020B0604020202020204" pitchFamily="34" charset="0"/>
              </a:rPr>
              <a:t>Сетевое ПО</a:t>
            </a:r>
            <a:endParaRPr lang="ru-RU" altLang="uk-UA" sz="1200">
              <a:latin typeface="Arial" panose="020B0604020202020204" pitchFamily="34" charset="0"/>
            </a:endParaRPr>
          </a:p>
        </p:txBody>
      </p:sp>
      <p:sp>
        <p:nvSpPr>
          <p:cNvPr id="20494" name="Rectangle 71">
            <a:extLst>
              <a:ext uri="{FF2B5EF4-FFF2-40B4-BE49-F238E27FC236}">
                <a16:creationId xmlns:a16="http://schemas.microsoft.com/office/drawing/2014/main" id="{AD54549D-A284-407C-BCF2-4F95E84673C4}"/>
              </a:ext>
            </a:extLst>
          </p:cNvPr>
          <p:cNvSpPr>
            <a:spLocks noChangeArrowheads="1"/>
          </p:cNvSpPr>
          <p:nvPr/>
        </p:nvSpPr>
        <p:spPr bwMode="auto">
          <a:xfrm rot="-2128711">
            <a:off x="0" y="5445125"/>
            <a:ext cx="1619250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600" b="1">
                <a:solidFill>
                  <a:schemeClr val="bg1"/>
                </a:solidFill>
                <a:latin typeface="Arial" panose="020B0604020202020204" pitchFamily="34" charset="0"/>
              </a:rPr>
              <a:t>ПО для разработки других программ</a:t>
            </a:r>
            <a:endParaRPr lang="ru-RU" altLang="uk-UA" sz="1200">
              <a:latin typeface="Arial" panose="020B0604020202020204" pitchFamily="34" charset="0"/>
            </a:endParaRPr>
          </a:p>
        </p:txBody>
      </p:sp>
      <p:sp>
        <p:nvSpPr>
          <p:cNvPr id="20495" name="Rectangle 72">
            <a:extLst>
              <a:ext uri="{FF2B5EF4-FFF2-40B4-BE49-F238E27FC236}">
                <a16:creationId xmlns:a16="http://schemas.microsoft.com/office/drawing/2014/main" id="{569466C9-3C28-46D0-92C6-8BE83D968B7B}"/>
              </a:ext>
            </a:extLst>
          </p:cNvPr>
          <p:cNvSpPr>
            <a:spLocks noChangeArrowheads="1"/>
          </p:cNvSpPr>
          <p:nvPr/>
        </p:nvSpPr>
        <p:spPr bwMode="auto">
          <a:xfrm rot="-2169456">
            <a:off x="7164388" y="476250"/>
            <a:ext cx="16367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800" b="1">
                <a:solidFill>
                  <a:schemeClr val="bg1"/>
                </a:solidFill>
                <a:latin typeface="Arial" panose="020B0604020202020204" pitchFamily="34" charset="0"/>
              </a:rPr>
              <a:t>Текстовые редакторы</a:t>
            </a:r>
            <a:endParaRPr lang="ru-RU" altLang="uk-UA" sz="1400">
              <a:latin typeface="Arial" panose="020B0604020202020204" pitchFamily="34" charset="0"/>
            </a:endParaRPr>
          </a:p>
        </p:txBody>
      </p:sp>
      <p:sp>
        <p:nvSpPr>
          <p:cNvPr id="20496" name="Rectangle 73">
            <a:extLst>
              <a:ext uri="{FF2B5EF4-FFF2-40B4-BE49-F238E27FC236}">
                <a16:creationId xmlns:a16="http://schemas.microsoft.com/office/drawing/2014/main" id="{033E4AF9-BFE9-4D13-8619-1EE436CDC92E}"/>
              </a:ext>
            </a:extLst>
          </p:cNvPr>
          <p:cNvSpPr>
            <a:spLocks noChangeArrowheads="1"/>
          </p:cNvSpPr>
          <p:nvPr/>
        </p:nvSpPr>
        <p:spPr bwMode="auto">
          <a:xfrm rot="-2169456">
            <a:off x="7235825" y="2133600"/>
            <a:ext cx="17319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800" b="1">
                <a:solidFill>
                  <a:schemeClr val="bg1"/>
                </a:solidFill>
                <a:latin typeface="Arial" panose="020B0604020202020204" pitchFamily="34" charset="0"/>
              </a:rPr>
              <a:t>Графические редакторы</a:t>
            </a:r>
            <a:endParaRPr lang="ru-RU" altLang="uk-UA" sz="1400">
              <a:latin typeface="Arial" panose="020B0604020202020204" pitchFamily="34" charset="0"/>
            </a:endParaRPr>
          </a:p>
        </p:txBody>
      </p:sp>
      <p:sp>
        <p:nvSpPr>
          <p:cNvPr id="20497" name="Rectangle 75">
            <a:extLst>
              <a:ext uri="{FF2B5EF4-FFF2-40B4-BE49-F238E27FC236}">
                <a16:creationId xmlns:a16="http://schemas.microsoft.com/office/drawing/2014/main" id="{3871BF51-1270-4855-8F4D-FEDE2E71CCF7}"/>
              </a:ext>
            </a:extLst>
          </p:cNvPr>
          <p:cNvSpPr>
            <a:spLocks noChangeArrowheads="1"/>
          </p:cNvSpPr>
          <p:nvPr/>
        </p:nvSpPr>
        <p:spPr bwMode="auto">
          <a:xfrm rot="-2169456">
            <a:off x="7235825" y="3860800"/>
            <a:ext cx="17319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800" b="1">
                <a:solidFill>
                  <a:schemeClr val="bg1"/>
                </a:solidFill>
                <a:latin typeface="Arial" panose="020B0604020202020204" pitchFamily="34" charset="0"/>
              </a:rPr>
              <a:t>Табличные процессоры</a:t>
            </a:r>
            <a:r>
              <a:rPr lang="ru-RU" altLang="uk-UA" sz="180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0498" name="Rectangle 76">
            <a:extLst>
              <a:ext uri="{FF2B5EF4-FFF2-40B4-BE49-F238E27FC236}">
                <a16:creationId xmlns:a16="http://schemas.microsoft.com/office/drawing/2014/main" id="{5CEE358F-27C7-40E7-A11A-37DD616AE016}"/>
              </a:ext>
            </a:extLst>
          </p:cNvPr>
          <p:cNvSpPr>
            <a:spLocks noChangeArrowheads="1"/>
          </p:cNvSpPr>
          <p:nvPr/>
        </p:nvSpPr>
        <p:spPr bwMode="auto">
          <a:xfrm rot="-2169456">
            <a:off x="7412038" y="5445125"/>
            <a:ext cx="1731962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800" b="1">
                <a:solidFill>
                  <a:schemeClr val="bg1"/>
                </a:solidFill>
                <a:latin typeface="Arial" panose="020B0604020202020204" pitchFamily="34" charset="0"/>
              </a:rPr>
              <a:t>Системы управления БД</a:t>
            </a:r>
            <a:endParaRPr lang="ru-RU" altLang="uk-UA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4">
            <a:extLst>
              <a:ext uri="{FF2B5EF4-FFF2-40B4-BE49-F238E27FC236}">
                <a16:creationId xmlns:a16="http://schemas.microsoft.com/office/drawing/2014/main" id="{C5043CBD-B179-4579-B188-9C9E44184A1A}"/>
              </a:ext>
            </a:extLst>
          </p:cNvPr>
          <p:cNvGrpSpPr>
            <a:grpSpLocks/>
          </p:cNvGrpSpPr>
          <p:nvPr/>
        </p:nvGrpSpPr>
        <p:grpSpPr bwMode="auto">
          <a:xfrm>
            <a:off x="1403350" y="1989138"/>
            <a:ext cx="6096000" cy="1476375"/>
            <a:chOff x="624" y="1152"/>
            <a:chExt cx="4080" cy="720"/>
          </a:xfrm>
        </p:grpSpPr>
        <p:sp>
          <p:nvSpPr>
            <p:cNvPr id="40965" name="Rectangle 5">
              <a:extLst>
                <a:ext uri="{FF2B5EF4-FFF2-40B4-BE49-F238E27FC236}">
                  <a16:creationId xmlns:a16="http://schemas.microsoft.com/office/drawing/2014/main" id="{04C7AC29-FF83-473E-9BCC-78B7E1865FEF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uk-UA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21521" name="Group 6">
              <a:extLst>
                <a:ext uri="{FF2B5EF4-FFF2-40B4-BE49-F238E27FC236}">
                  <a16:creationId xmlns:a16="http://schemas.microsoft.com/office/drawing/2014/main" id="{85AF761A-88E4-4F1E-9CFA-30936C3450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21535" name="Oval 7">
                <a:extLst>
                  <a:ext uri="{FF2B5EF4-FFF2-40B4-BE49-F238E27FC236}">
                    <a16:creationId xmlns:a16="http://schemas.microsoft.com/office/drawing/2014/main" id="{19313859-CED6-48FD-9672-513512CA3E3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1536" name="Rectangle 8">
                <a:extLst>
                  <a:ext uri="{FF2B5EF4-FFF2-40B4-BE49-F238E27FC236}">
                    <a16:creationId xmlns:a16="http://schemas.microsoft.com/office/drawing/2014/main" id="{6773D125-E11F-449B-BE09-71F3958376D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0969" name="Oval 9">
                <a:extLst>
                  <a:ext uri="{FF2B5EF4-FFF2-40B4-BE49-F238E27FC236}">
                    <a16:creationId xmlns:a16="http://schemas.microsoft.com/office/drawing/2014/main" id="{A2771B8A-E1E2-4A6A-94A0-2EAA8A5B609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40970" name="Oval 10">
                <a:extLst>
                  <a:ext uri="{FF2B5EF4-FFF2-40B4-BE49-F238E27FC236}">
                    <a16:creationId xmlns:a16="http://schemas.microsoft.com/office/drawing/2014/main" id="{86928F72-9D91-46FC-893D-7BBDAEC8CCE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39" y="3520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40971" name="Rectangle 11">
              <a:extLst>
                <a:ext uri="{FF2B5EF4-FFF2-40B4-BE49-F238E27FC236}">
                  <a16:creationId xmlns:a16="http://schemas.microsoft.com/office/drawing/2014/main" id="{C148314F-3175-4E41-BACC-33C478C49DA3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776" y="1151"/>
              <a:ext cx="672" cy="675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uk-UA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21523" name="Group 12">
              <a:extLst>
                <a:ext uri="{FF2B5EF4-FFF2-40B4-BE49-F238E27FC236}">
                  <a16:creationId xmlns:a16="http://schemas.microsoft.com/office/drawing/2014/main" id="{1296FCD6-A80C-44B1-B759-B1C8B1C467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21531" name="Oval 13">
                <a:extLst>
                  <a:ext uri="{FF2B5EF4-FFF2-40B4-BE49-F238E27FC236}">
                    <a16:creationId xmlns:a16="http://schemas.microsoft.com/office/drawing/2014/main" id="{652AF833-D70D-4222-B110-FCD1A8DC7F7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1532" name="Rectangle 14">
                <a:extLst>
                  <a:ext uri="{FF2B5EF4-FFF2-40B4-BE49-F238E27FC236}">
                    <a16:creationId xmlns:a16="http://schemas.microsoft.com/office/drawing/2014/main" id="{1AA7ADE5-1C22-4218-8545-A6DB43150DD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0975" name="Oval 15">
                <a:extLst>
                  <a:ext uri="{FF2B5EF4-FFF2-40B4-BE49-F238E27FC236}">
                    <a16:creationId xmlns:a16="http://schemas.microsoft.com/office/drawing/2014/main" id="{C2D695D1-5AB1-4DB0-ADBE-78A32E7F866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40976" name="Oval 16">
                <a:extLst>
                  <a:ext uri="{FF2B5EF4-FFF2-40B4-BE49-F238E27FC236}">
                    <a16:creationId xmlns:a16="http://schemas.microsoft.com/office/drawing/2014/main" id="{746054DF-C0F8-478C-9CFE-526710E558E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40977" name="Rectangle 17">
              <a:extLst>
                <a:ext uri="{FF2B5EF4-FFF2-40B4-BE49-F238E27FC236}">
                  <a16:creationId xmlns:a16="http://schemas.microsoft.com/office/drawing/2014/main" id="{DAFAB678-ECC8-4B21-8312-C70A5085B8D5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2879" y="1151"/>
              <a:ext cx="672" cy="675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uk-UA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21525" name="Group 18">
              <a:extLst>
                <a:ext uri="{FF2B5EF4-FFF2-40B4-BE49-F238E27FC236}">
                  <a16:creationId xmlns:a16="http://schemas.microsoft.com/office/drawing/2014/main" id="{2FB85ED8-9AF2-46B2-B575-62789C05CA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21527" name="Oval 19">
                <a:extLst>
                  <a:ext uri="{FF2B5EF4-FFF2-40B4-BE49-F238E27FC236}">
                    <a16:creationId xmlns:a16="http://schemas.microsoft.com/office/drawing/2014/main" id="{3AFF4A3F-AF51-45DF-9C88-5647D7EE5C7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1528" name="Rectangle 20">
                <a:extLst>
                  <a:ext uri="{FF2B5EF4-FFF2-40B4-BE49-F238E27FC236}">
                    <a16:creationId xmlns:a16="http://schemas.microsoft.com/office/drawing/2014/main" id="{501B8C91-93D5-4746-9232-F2D595983DC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0981" name="Oval 21">
                <a:extLst>
                  <a:ext uri="{FF2B5EF4-FFF2-40B4-BE49-F238E27FC236}">
                    <a16:creationId xmlns:a16="http://schemas.microsoft.com/office/drawing/2014/main" id="{158FC8FE-EF48-439B-AB73-C6B857BE2BB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40982" name="Oval 22">
                <a:extLst>
                  <a:ext uri="{FF2B5EF4-FFF2-40B4-BE49-F238E27FC236}">
                    <a16:creationId xmlns:a16="http://schemas.microsoft.com/office/drawing/2014/main" id="{64E688B4-14FE-4B7C-96CD-E3B24D6DE1C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40983" name="Rectangle 23">
              <a:extLst>
                <a:ext uri="{FF2B5EF4-FFF2-40B4-BE49-F238E27FC236}">
                  <a16:creationId xmlns:a16="http://schemas.microsoft.com/office/drawing/2014/main" id="{9DB1B24D-7FED-4A5F-8A48-3519EEE19DE5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uk-UA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21507" name="Rectangle 24">
            <a:extLst>
              <a:ext uri="{FF2B5EF4-FFF2-40B4-BE49-F238E27FC236}">
                <a16:creationId xmlns:a16="http://schemas.microsoft.com/office/drawing/2014/main" id="{15F8CA05-224F-476A-925D-1F932B56EB09}"/>
              </a:ext>
            </a:extLst>
          </p:cNvPr>
          <p:cNvSpPr>
            <a:spLocks noChangeArrowheads="1"/>
          </p:cNvSpPr>
          <p:nvPr/>
        </p:nvSpPr>
        <p:spPr bwMode="auto">
          <a:xfrm rot="3330619">
            <a:off x="1209676" y="2471737"/>
            <a:ext cx="13319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800" b="1">
                <a:solidFill>
                  <a:srgbClr val="FFFFFF"/>
                </a:solidFill>
                <a:latin typeface="Arial" panose="020B0604020202020204" pitchFamily="34" charset="0"/>
              </a:rPr>
              <a:t>Утилиты</a:t>
            </a:r>
            <a:endParaRPr lang="ru-RU" altLang="uk-UA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08" name="Rectangle 25">
            <a:extLst>
              <a:ext uri="{FF2B5EF4-FFF2-40B4-BE49-F238E27FC236}">
                <a16:creationId xmlns:a16="http://schemas.microsoft.com/office/drawing/2014/main" id="{E13047D3-9C4B-4928-B763-EB7E3C24C8B6}"/>
              </a:ext>
            </a:extLst>
          </p:cNvPr>
          <p:cNvSpPr>
            <a:spLocks noChangeArrowheads="1"/>
          </p:cNvSpPr>
          <p:nvPr/>
        </p:nvSpPr>
        <p:spPr bwMode="auto">
          <a:xfrm rot="3398345">
            <a:off x="2900363" y="2363787"/>
            <a:ext cx="16192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600" b="1">
                <a:solidFill>
                  <a:srgbClr val="FFFFFF"/>
                </a:solidFill>
                <a:latin typeface="Arial" panose="020B0604020202020204" pitchFamily="34" charset="0"/>
              </a:rPr>
              <a:t>Операцион-ные системы</a:t>
            </a:r>
            <a:endParaRPr lang="ru-RU" altLang="uk-UA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09" name="Rectangle 26">
            <a:extLst>
              <a:ext uri="{FF2B5EF4-FFF2-40B4-BE49-F238E27FC236}">
                <a16:creationId xmlns:a16="http://schemas.microsoft.com/office/drawing/2014/main" id="{2B392186-ACFE-4B92-9AEC-76FF7EC9B4F6}"/>
              </a:ext>
            </a:extLst>
          </p:cNvPr>
          <p:cNvSpPr>
            <a:spLocks noChangeArrowheads="1"/>
          </p:cNvSpPr>
          <p:nvPr/>
        </p:nvSpPr>
        <p:spPr bwMode="auto">
          <a:xfrm rot="3570940">
            <a:off x="4578350" y="2557463"/>
            <a:ext cx="16192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600" b="1">
                <a:solidFill>
                  <a:srgbClr val="FFFFFF"/>
                </a:solidFill>
                <a:latin typeface="Arial" panose="020B0604020202020204" pitchFamily="34" charset="0"/>
              </a:rPr>
              <a:t>Сетевое ПО</a:t>
            </a:r>
            <a:endParaRPr lang="ru-RU" altLang="uk-UA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10" name="Rectangle 27">
            <a:extLst>
              <a:ext uri="{FF2B5EF4-FFF2-40B4-BE49-F238E27FC236}">
                <a16:creationId xmlns:a16="http://schemas.microsoft.com/office/drawing/2014/main" id="{49EEB4A6-1C36-4332-93BF-D6E98D320518}"/>
              </a:ext>
            </a:extLst>
          </p:cNvPr>
          <p:cNvSpPr>
            <a:spLocks noChangeArrowheads="1"/>
          </p:cNvSpPr>
          <p:nvPr/>
        </p:nvSpPr>
        <p:spPr bwMode="auto">
          <a:xfrm rot="3670893">
            <a:off x="6313488" y="2190750"/>
            <a:ext cx="1619250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600" b="1">
                <a:solidFill>
                  <a:srgbClr val="FFFFFF"/>
                </a:solidFill>
                <a:latin typeface="Arial" panose="020B0604020202020204" pitchFamily="34" charset="0"/>
              </a:rPr>
              <a:t>ПО для разработки других программ</a:t>
            </a:r>
            <a:endParaRPr lang="ru-RU" altLang="uk-UA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11" name="AutoShape 28">
            <a:extLst>
              <a:ext uri="{FF2B5EF4-FFF2-40B4-BE49-F238E27FC236}">
                <a16:creationId xmlns:a16="http://schemas.microsoft.com/office/drawing/2014/main" id="{D55CC3B1-D3E4-4E79-89B6-352E31AEE4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3716338"/>
            <a:ext cx="1676400" cy="2952750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12" name="Rectangle 29">
            <a:extLst>
              <a:ext uri="{FF2B5EF4-FFF2-40B4-BE49-F238E27FC236}">
                <a16:creationId xmlns:a16="http://schemas.microsoft.com/office/drawing/2014/main" id="{7E5F7060-A674-421A-BB8F-FCCDBD05B7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3744913"/>
            <a:ext cx="1655762" cy="200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400">
                <a:solidFill>
                  <a:srgbClr val="000000"/>
                </a:solidFill>
                <a:latin typeface="Arial" panose="020B0604020202020204" pitchFamily="34" charset="0"/>
              </a:rPr>
              <a:t>Программы для специальных задач, связанных с работой оборудования </a:t>
            </a:r>
            <a:endParaRPr lang="en-US" altLang="uk-UA" sz="14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400">
                <a:solidFill>
                  <a:srgbClr val="000000"/>
                </a:solidFill>
                <a:latin typeface="Arial" panose="020B0604020202020204" pitchFamily="34" charset="0"/>
              </a:rPr>
              <a:t>и ОС </a:t>
            </a:r>
            <a:endParaRPr lang="en-US" altLang="uk-UA" sz="14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400" u="sng">
                <a:solidFill>
                  <a:srgbClr val="000000"/>
                </a:solidFill>
                <a:latin typeface="Arial" panose="020B0604020202020204" pitchFamily="34" charset="0"/>
              </a:rPr>
              <a:t>(архиваторы, оптимизаторы дисков)</a:t>
            </a:r>
            <a:endParaRPr lang="en-US" altLang="uk-UA" sz="1400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13" name="Rectangle 30">
            <a:extLst>
              <a:ext uri="{FF2B5EF4-FFF2-40B4-BE49-F238E27FC236}">
                <a16:creationId xmlns:a16="http://schemas.microsoft.com/office/drawing/2014/main" id="{85E6D05B-130A-46CD-B292-D4E7E53C8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5513" y="476250"/>
            <a:ext cx="52562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b="1">
                <a:solidFill>
                  <a:srgbClr val="0000FF"/>
                </a:solidFill>
                <a:latin typeface="Arial" panose="020B0604020202020204" pitchFamily="34" charset="0"/>
              </a:rPr>
              <a:t>Системное ПО </a:t>
            </a:r>
          </a:p>
        </p:txBody>
      </p:sp>
      <p:sp>
        <p:nvSpPr>
          <p:cNvPr id="21514" name="AutoShape 31">
            <a:extLst>
              <a:ext uri="{FF2B5EF4-FFF2-40B4-BE49-F238E27FC236}">
                <a16:creationId xmlns:a16="http://schemas.microsoft.com/office/drawing/2014/main" id="{A51E2890-23BA-44EC-80BA-4B9EF74E90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7900" y="3716338"/>
            <a:ext cx="1676400" cy="2952750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15" name="AutoShape 32">
            <a:extLst>
              <a:ext uri="{FF2B5EF4-FFF2-40B4-BE49-F238E27FC236}">
                <a16:creationId xmlns:a16="http://schemas.microsoft.com/office/drawing/2014/main" id="{CFF1903C-D289-4CFF-BE5D-3E5C2CE48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716338"/>
            <a:ext cx="1676400" cy="295275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16" name="AutoShape 33">
            <a:extLst>
              <a:ext uri="{FF2B5EF4-FFF2-40B4-BE49-F238E27FC236}">
                <a16:creationId xmlns:a16="http://schemas.microsoft.com/office/drawing/2014/main" id="{175FAF32-5DB1-452C-A340-D740875612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3716338"/>
            <a:ext cx="1676400" cy="2881312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17" name="Rectangle 34">
            <a:extLst>
              <a:ext uri="{FF2B5EF4-FFF2-40B4-BE49-F238E27FC236}">
                <a16:creationId xmlns:a16="http://schemas.microsoft.com/office/drawing/2014/main" id="{C251619B-F611-4322-BAD0-5FC1D34A40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716338"/>
            <a:ext cx="1655762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400">
                <a:solidFill>
                  <a:srgbClr val="000000"/>
                </a:solidFill>
                <a:latin typeface="Arial" panose="020B0604020202020204" pitchFamily="34" charset="0"/>
              </a:rPr>
              <a:t>Управляют ресурсами и процессами вычислительных си</a:t>
            </a:r>
            <a:r>
              <a:rPr lang="en-US" altLang="uk-UA" sz="1400">
                <a:solidFill>
                  <a:srgbClr val="000000"/>
                </a:solidFill>
                <a:latin typeface="Arial" panose="020B0604020202020204" pitchFamily="34" charset="0"/>
              </a:rPr>
              <a:t>c</a:t>
            </a:r>
            <a:r>
              <a:rPr lang="ru-RU" altLang="uk-UA" sz="1400">
                <a:solidFill>
                  <a:srgbClr val="000000"/>
                </a:solidFill>
                <a:latin typeface="Arial" panose="020B0604020202020204" pitchFamily="34" charset="0"/>
              </a:rPr>
              <a:t>тем </a:t>
            </a:r>
            <a:endParaRPr lang="en-US" altLang="uk-UA" sz="14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400" u="sng">
                <a:solidFill>
                  <a:srgbClr val="000000"/>
                </a:solidFill>
                <a:latin typeface="Arial" panose="020B0604020202020204" pitchFamily="34" charset="0"/>
              </a:rPr>
              <a:t>(</a:t>
            </a:r>
            <a:r>
              <a:rPr lang="en-US" altLang="uk-UA" sz="1400" u="sng">
                <a:solidFill>
                  <a:srgbClr val="000000"/>
                </a:solidFill>
                <a:latin typeface="Arial" panose="020B0604020202020204" pitchFamily="34" charset="0"/>
              </a:rPr>
              <a:t>Windows </a:t>
            </a:r>
            <a:r>
              <a:rPr lang="ru-RU" altLang="uk-UA" sz="1400" u="sng">
                <a:solidFill>
                  <a:srgbClr val="000000"/>
                </a:solidFill>
                <a:latin typeface="Arial" panose="020B0604020202020204" pitchFamily="34" charset="0"/>
              </a:rPr>
              <a:t>7</a:t>
            </a:r>
            <a:r>
              <a:rPr lang="en-US" altLang="uk-UA" sz="1400" u="sng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altLang="uk-UA" sz="1400" u="sng">
                <a:solidFill>
                  <a:srgbClr val="000000"/>
                </a:solidFill>
                <a:latin typeface="Arial" panose="020B0604020202020204" pitchFamily="34" charset="0"/>
              </a:rPr>
              <a:t>10)</a:t>
            </a:r>
            <a:endParaRPr lang="en-US" altLang="uk-UA" sz="1400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18" name="Rectangle 35">
            <a:extLst>
              <a:ext uri="{FF2B5EF4-FFF2-40B4-BE49-F238E27FC236}">
                <a16:creationId xmlns:a16="http://schemas.microsoft.com/office/drawing/2014/main" id="{47C5BD5D-3C62-4AC6-9D9D-4D64E55197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463" y="3644900"/>
            <a:ext cx="1800225" cy="307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400">
                <a:solidFill>
                  <a:srgbClr val="000000"/>
                </a:solidFill>
                <a:latin typeface="Arial" panose="020B0604020202020204" pitchFamily="34" charset="0"/>
              </a:rPr>
              <a:t>Связывает компьютер и все периферические устройства; координирует работу ПК и периферических устройств;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400">
                <a:solidFill>
                  <a:srgbClr val="000000"/>
                </a:solidFill>
                <a:latin typeface="Arial" panose="020B0604020202020204" pitchFamily="34" charset="0"/>
              </a:rPr>
              <a:t>обеспечивает защищенный доступ к устройствам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400">
                <a:solidFill>
                  <a:srgbClr val="000000"/>
                </a:solidFill>
                <a:latin typeface="Arial" panose="020B0604020202020204" pitchFamily="34" charset="0"/>
              </a:rPr>
              <a:t>(LAN</a:t>
            </a:r>
            <a:br>
              <a:rPr lang="ru-RU" altLang="uk-UA" sz="140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altLang="uk-UA" sz="1400">
                <a:solidFill>
                  <a:srgbClr val="000000"/>
                </a:solidFill>
                <a:latin typeface="Arial" panose="020B0604020202020204" pitchFamily="34" charset="0"/>
              </a:rPr>
              <a:t>Server 4.0)</a:t>
            </a:r>
            <a:endParaRPr lang="en-US" altLang="uk-UA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19" name="Rectangle 36">
            <a:extLst>
              <a:ext uri="{FF2B5EF4-FFF2-40B4-BE49-F238E27FC236}">
                <a16:creationId xmlns:a16="http://schemas.microsoft.com/office/drawing/2014/main" id="{1B3AFB64-D5A8-47C7-9629-D2A40EAC62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3716338"/>
            <a:ext cx="165576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400" u="sng">
                <a:solidFill>
                  <a:srgbClr val="000000"/>
                </a:solidFill>
                <a:latin typeface="Arial" panose="020B0604020202020204" pitchFamily="34" charset="0"/>
              </a:rPr>
              <a:t>C++, Visual Basic, Visual C++, Java</a:t>
            </a:r>
            <a:endParaRPr lang="en-US" altLang="uk-UA" sz="1400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>
            <a:extLst>
              <a:ext uri="{FF2B5EF4-FFF2-40B4-BE49-F238E27FC236}">
                <a16:creationId xmlns:a16="http://schemas.microsoft.com/office/drawing/2014/main" id="{FB3A7AD9-1EDB-4623-8112-9530CDE24D37}"/>
              </a:ext>
            </a:extLst>
          </p:cNvPr>
          <p:cNvGrpSpPr>
            <a:grpSpLocks/>
          </p:cNvGrpSpPr>
          <p:nvPr/>
        </p:nvGrpSpPr>
        <p:grpSpPr bwMode="auto">
          <a:xfrm>
            <a:off x="1403350" y="1989138"/>
            <a:ext cx="6096000" cy="1476375"/>
            <a:chOff x="624" y="1152"/>
            <a:chExt cx="4080" cy="720"/>
          </a:xfrm>
        </p:grpSpPr>
        <p:sp>
          <p:nvSpPr>
            <p:cNvPr id="41987" name="Rectangle 3">
              <a:extLst>
                <a:ext uri="{FF2B5EF4-FFF2-40B4-BE49-F238E27FC236}">
                  <a16:creationId xmlns:a16="http://schemas.microsoft.com/office/drawing/2014/main" id="{F993AF75-965F-4F20-9305-6797A90D1983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uk-UA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22545" name="Group 4">
              <a:extLst>
                <a:ext uri="{FF2B5EF4-FFF2-40B4-BE49-F238E27FC236}">
                  <a16:creationId xmlns:a16="http://schemas.microsoft.com/office/drawing/2014/main" id="{DDE78774-AE5D-4037-A538-E22F30FBD6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22559" name="Oval 5">
                <a:extLst>
                  <a:ext uri="{FF2B5EF4-FFF2-40B4-BE49-F238E27FC236}">
                    <a16:creationId xmlns:a16="http://schemas.microsoft.com/office/drawing/2014/main" id="{3F0BF028-8B4E-4AE4-8AE6-D92ECE47449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2560" name="Rectangle 6">
                <a:extLst>
                  <a:ext uri="{FF2B5EF4-FFF2-40B4-BE49-F238E27FC236}">
                    <a16:creationId xmlns:a16="http://schemas.microsoft.com/office/drawing/2014/main" id="{74EAEF6A-EC4E-4F1B-9417-2C1454582D3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991" name="Oval 7">
                <a:extLst>
                  <a:ext uri="{FF2B5EF4-FFF2-40B4-BE49-F238E27FC236}">
                    <a16:creationId xmlns:a16="http://schemas.microsoft.com/office/drawing/2014/main" id="{D4F8F8A7-F2E2-4F39-8FFC-4B9D6D2DF30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41992" name="Oval 8">
                <a:extLst>
                  <a:ext uri="{FF2B5EF4-FFF2-40B4-BE49-F238E27FC236}">
                    <a16:creationId xmlns:a16="http://schemas.microsoft.com/office/drawing/2014/main" id="{66C045D2-77D6-45B8-A8CF-6ABF806045C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39" y="3520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41993" name="Rectangle 9">
              <a:extLst>
                <a:ext uri="{FF2B5EF4-FFF2-40B4-BE49-F238E27FC236}">
                  <a16:creationId xmlns:a16="http://schemas.microsoft.com/office/drawing/2014/main" id="{F46C8A2C-1F4A-4CD0-B0D0-5B71898FD61C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776" y="1151"/>
              <a:ext cx="672" cy="675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uk-UA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22547" name="Group 10">
              <a:extLst>
                <a:ext uri="{FF2B5EF4-FFF2-40B4-BE49-F238E27FC236}">
                  <a16:creationId xmlns:a16="http://schemas.microsoft.com/office/drawing/2014/main" id="{0459B9DD-BF23-4E39-BEAE-0E3287EFB0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22555" name="Oval 11">
                <a:extLst>
                  <a:ext uri="{FF2B5EF4-FFF2-40B4-BE49-F238E27FC236}">
                    <a16:creationId xmlns:a16="http://schemas.microsoft.com/office/drawing/2014/main" id="{6A7CC8CE-6D35-4654-8E7A-6075F3F578D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2556" name="Rectangle 12">
                <a:extLst>
                  <a:ext uri="{FF2B5EF4-FFF2-40B4-BE49-F238E27FC236}">
                    <a16:creationId xmlns:a16="http://schemas.microsoft.com/office/drawing/2014/main" id="{E27C65F6-D850-475F-9256-7202CC3199E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997" name="Oval 13">
                <a:extLst>
                  <a:ext uri="{FF2B5EF4-FFF2-40B4-BE49-F238E27FC236}">
                    <a16:creationId xmlns:a16="http://schemas.microsoft.com/office/drawing/2014/main" id="{0CAA9B3D-FFB7-41B1-8788-D0F87662198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41998" name="Oval 14">
                <a:extLst>
                  <a:ext uri="{FF2B5EF4-FFF2-40B4-BE49-F238E27FC236}">
                    <a16:creationId xmlns:a16="http://schemas.microsoft.com/office/drawing/2014/main" id="{0DE4C263-9EC4-4F04-900B-29B715D743E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41999" name="Rectangle 15">
              <a:extLst>
                <a:ext uri="{FF2B5EF4-FFF2-40B4-BE49-F238E27FC236}">
                  <a16:creationId xmlns:a16="http://schemas.microsoft.com/office/drawing/2014/main" id="{66F3F066-E243-486C-9A3F-63C1F89E14DB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2879" y="1151"/>
              <a:ext cx="672" cy="675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uk-UA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22549" name="Group 16">
              <a:extLst>
                <a:ext uri="{FF2B5EF4-FFF2-40B4-BE49-F238E27FC236}">
                  <a16:creationId xmlns:a16="http://schemas.microsoft.com/office/drawing/2014/main" id="{FF5B9FEA-0433-428E-BD73-3B0297A46B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22551" name="Oval 17">
                <a:extLst>
                  <a:ext uri="{FF2B5EF4-FFF2-40B4-BE49-F238E27FC236}">
                    <a16:creationId xmlns:a16="http://schemas.microsoft.com/office/drawing/2014/main" id="{2E21077B-8520-4D20-AEF5-25ED4B6A97F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2552" name="Rectangle 18">
                <a:extLst>
                  <a:ext uri="{FF2B5EF4-FFF2-40B4-BE49-F238E27FC236}">
                    <a16:creationId xmlns:a16="http://schemas.microsoft.com/office/drawing/2014/main" id="{3BB8BADF-E10B-459E-9DA7-582660CCB99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uk-UA" altLang="ru-RU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2003" name="Oval 19">
                <a:extLst>
                  <a:ext uri="{FF2B5EF4-FFF2-40B4-BE49-F238E27FC236}">
                    <a16:creationId xmlns:a16="http://schemas.microsoft.com/office/drawing/2014/main" id="{27E897AE-0F1C-4854-B5AE-3BE73A8A002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42004" name="Oval 20">
                <a:extLst>
                  <a:ext uri="{FF2B5EF4-FFF2-40B4-BE49-F238E27FC236}">
                    <a16:creationId xmlns:a16="http://schemas.microsoft.com/office/drawing/2014/main" id="{8E741D56-EABD-4197-B39C-2230647B16A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uk-UA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42005" name="Rectangle 21">
              <a:extLst>
                <a:ext uri="{FF2B5EF4-FFF2-40B4-BE49-F238E27FC236}">
                  <a16:creationId xmlns:a16="http://schemas.microsoft.com/office/drawing/2014/main" id="{79D3BF54-E10E-4177-B52A-9C9DC9412FC0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uk-UA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22531" name="AutoShape 26">
            <a:extLst>
              <a:ext uri="{FF2B5EF4-FFF2-40B4-BE49-F238E27FC236}">
                <a16:creationId xmlns:a16="http://schemas.microsoft.com/office/drawing/2014/main" id="{FFC0EF37-AB90-45AC-A53A-5058ACEFB9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3716338"/>
            <a:ext cx="1676400" cy="2952750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Rectangle 27">
            <a:extLst>
              <a:ext uri="{FF2B5EF4-FFF2-40B4-BE49-F238E27FC236}">
                <a16:creationId xmlns:a16="http://schemas.microsoft.com/office/drawing/2014/main" id="{B924352F-7F6E-4F3F-BEEF-3F548BA98F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3744913"/>
            <a:ext cx="1655762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800">
                <a:solidFill>
                  <a:srgbClr val="000000"/>
                </a:solidFill>
                <a:latin typeface="Arial" panose="020B0604020202020204" pitchFamily="34" charset="0"/>
              </a:rPr>
              <a:t>Word, WordPad, Блокнот </a:t>
            </a:r>
            <a:endParaRPr lang="en-US" altLang="uk-UA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Rectangle 28">
            <a:extLst>
              <a:ext uri="{FF2B5EF4-FFF2-40B4-BE49-F238E27FC236}">
                <a16:creationId xmlns:a16="http://schemas.microsoft.com/office/drawing/2014/main" id="{C8265B37-16D9-428A-B26D-C75E3F438A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5513" y="476250"/>
            <a:ext cx="52562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b="1">
                <a:solidFill>
                  <a:srgbClr val="0000FF"/>
                </a:solidFill>
                <a:latin typeface="Arial" panose="020B0604020202020204" pitchFamily="34" charset="0"/>
              </a:rPr>
              <a:t>Прикладное ПО </a:t>
            </a:r>
          </a:p>
        </p:txBody>
      </p:sp>
      <p:sp>
        <p:nvSpPr>
          <p:cNvPr id="22534" name="AutoShape 29">
            <a:extLst>
              <a:ext uri="{FF2B5EF4-FFF2-40B4-BE49-F238E27FC236}">
                <a16:creationId xmlns:a16="http://schemas.microsoft.com/office/drawing/2014/main" id="{82AFAAB3-ED58-4D53-AF5B-EB601C1F1B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7900" y="3716338"/>
            <a:ext cx="1676400" cy="2952750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AutoShape 30">
            <a:extLst>
              <a:ext uri="{FF2B5EF4-FFF2-40B4-BE49-F238E27FC236}">
                <a16:creationId xmlns:a16="http://schemas.microsoft.com/office/drawing/2014/main" id="{C2C2BD48-427F-435C-83B1-D3EA5DECAC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716338"/>
            <a:ext cx="1676400" cy="295275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AutoShape 31">
            <a:extLst>
              <a:ext uri="{FF2B5EF4-FFF2-40B4-BE49-F238E27FC236}">
                <a16:creationId xmlns:a16="http://schemas.microsoft.com/office/drawing/2014/main" id="{34912170-564D-4D21-BFC2-019541C2B1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3716338"/>
            <a:ext cx="1676400" cy="2881312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537" name="Rectangle 32">
            <a:extLst>
              <a:ext uri="{FF2B5EF4-FFF2-40B4-BE49-F238E27FC236}">
                <a16:creationId xmlns:a16="http://schemas.microsoft.com/office/drawing/2014/main" id="{7A135403-A98C-48CC-B9E9-B11CA5A6C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716338"/>
            <a:ext cx="1655762" cy="175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800">
                <a:solidFill>
                  <a:srgbClr val="000000"/>
                </a:solidFill>
                <a:latin typeface="Arial" panose="020B0604020202020204" pitchFamily="34" charset="0"/>
              </a:rPr>
              <a:t>Adobe Photoshop, Adobe Acrobat, Macromedia Flash</a:t>
            </a:r>
            <a:endParaRPr lang="en-US" altLang="uk-UA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538" name="Rectangle 33">
            <a:extLst>
              <a:ext uri="{FF2B5EF4-FFF2-40B4-BE49-F238E27FC236}">
                <a16:creationId xmlns:a16="http://schemas.microsoft.com/office/drawing/2014/main" id="{6B293B31-FDDA-4DA8-B73C-3C48D8F9A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7900" y="3860800"/>
            <a:ext cx="18002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800">
                <a:solidFill>
                  <a:srgbClr val="000000"/>
                </a:solidFill>
                <a:latin typeface="Arial" panose="020B0604020202020204" pitchFamily="34" charset="0"/>
              </a:rPr>
              <a:t>Excel, Lotus </a:t>
            </a:r>
            <a:endParaRPr lang="en-US" altLang="uk-UA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539" name="Rectangle 34">
            <a:extLst>
              <a:ext uri="{FF2B5EF4-FFF2-40B4-BE49-F238E27FC236}">
                <a16:creationId xmlns:a16="http://schemas.microsoft.com/office/drawing/2014/main" id="{8B974B31-4696-40A4-8C76-B72C24AEDB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3716338"/>
            <a:ext cx="1655762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800" u="sng">
                <a:solidFill>
                  <a:srgbClr val="000000"/>
                </a:solidFill>
                <a:latin typeface="Arial" panose="020B0604020202020204" pitchFamily="34" charset="0"/>
              </a:rPr>
              <a:t>Visual Foxpro, Paradox, Access</a:t>
            </a:r>
            <a:endParaRPr lang="en-US" altLang="uk-UA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540" name="Rectangle 35">
            <a:extLst>
              <a:ext uri="{FF2B5EF4-FFF2-40B4-BE49-F238E27FC236}">
                <a16:creationId xmlns:a16="http://schemas.microsoft.com/office/drawing/2014/main" id="{B53C08C4-0184-4DDF-9F9A-18F3A740B6D8}"/>
              </a:ext>
            </a:extLst>
          </p:cNvPr>
          <p:cNvSpPr>
            <a:spLocks noChangeArrowheads="1"/>
          </p:cNvSpPr>
          <p:nvPr/>
        </p:nvSpPr>
        <p:spPr bwMode="auto">
          <a:xfrm rot="3486897">
            <a:off x="1050132" y="2486819"/>
            <a:ext cx="16367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800" b="1">
                <a:solidFill>
                  <a:srgbClr val="FFFFFF"/>
                </a:solidFill>
                <a:latin typeface="Arial" panose="020B0604020202020204" pitchFamily="34" charset="0"/>
              </a:rPr>
              <a:t>Текстовые редакторы</a:t>
            </a:r>
            <a:endParaRPr lang="ru-RU" altLang="uk-UA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541" name="Rectangle 36">
            <a:extLst>
              <a:ext uri="{FF2B5EF4-FFF2-40B4-BE49-F238E27FC236}">
                <a16:creationId xmlns:a16="http://schemas.microsoft.com/office/drawing/2014/main" id="{CE7845A9-0B49-4C3E-952C-029F03F6C047}"/>
              </a:ext>
            </a:extLst>
          </p:cNvPr>
          <p:cNvSpPr>
            <a:spLocks noChangeArrowheads="1"/>
          </p:cNvSpPr>
          <p:nvPr/>
        </p:nvSpPr>
        <p:spPr bwMode="auto">
          <a:xfrm rot="3452327">
            <a:off x="2874168" y="2389982"/>
            <a:ext cx="17319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800" b="1">
                <a:solidFill>
                  <a:srgbClr val="FFFFFF"/>
                </a:solidFill>
                <a:latin typeface="Arial" panose="020B0604020202020204" pitchFamily="34" charset="0"/>
              </a:rPr>
              <a:t>Графические редакторы</a:t>
            </a:r>
            <a:endParaRPr lang="ru-RU" altLang="uk-UA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542" name="Rectangle 37">
            <a:extLst>
              <a:ext uri="{FF2B5EF4-FFF2-40B4-BE49-F238E27FC236}">
                <a16:creationId xmlns:a16="http://schemas.microsoft.com/office/drawing/2014/main" id="{8C7206DF-AFFA-4819-94A3-7590167B989A}"/>
              </a:ext>
            </a:extLst>
          </p:cNvPr>
          <p:cNvSpPr>
            <a:spLocks noChangeArrowheads="1"/>
          </p:cNvSpPr>
          <p:nvPr/>
        </p:nvSpPr>
        <p:spPr bwMode="auto">
          <a:xfrm rot="3607209">
            <a:off x="4531518" y="2389982"/>
            <a:ext cx="17319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800" b="1">
                <a:solidFill>
                  <a:srgbClr val="FFFFFF"/>
                </a:solidFill>
                <a:latin typeface="Arial" panose="020B0604020202020204" pitchFamily="34" charset="0"/>
              </a:rPr>
              <a:t>Табличные процессоры</a:t>
            </a:r>
            <a:r>
              <a:rPr lang="ru-RU" altLang="uk-UA" sz="180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2543" name="Rectangle 38">
            <a:extLst>
              <a:ext uri="{FF2B5EF4-FFF2-40B4-BE49-F238E27FC236}">
                <a16:creationId xmlns:a16="http://schemas.microsoft.com/office/drawing/2014/main" id="{FB232615-4994-44CF-A05D-BC5DC971AB8A}"/>
              </a:ext>
            </a:extLst>
          </p:cNvPr>
          <p:cNvSpPr>
            <a:spLocks noChangeArrowheads="1"/>
          </p:cNvSpPr>
          <p:nvPr/>
        </p:nvSpPr>
        <p:spPr bwMode="auto">
          <a:xfrm rot="3409031">
            <a:off x="6251575" y="2252663"/>
            <a:ext cx="173196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800" b="1">
                <a:solidFill>
                  <a:srgbClr val="FFFFFF"/>
                </a:solidFill>
                <a:latin typeface="Arial" panose="020B0604020202020204" pitchFamily="34" charset="0"/>
              </a:rPr>
              <a:t>Системы управления БД</a:t>
            </a:r>
            <a:endParaRPr lang="ru-RU" altLang="uk-UA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ъект 2">
            <a:extLst>
              <a:ext uri="{FF2B5EF4-FFF2-40B4-BE49-F238E27FC236}">
                <a16:creationId xmlns:a16="http://schemas.microsoft.com/office/drawing/2014/main" id="{99C8DCE3-B8AE-406B-BCEC-7D710C8E4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buFont typeface="Wingdings" panose="05000000000000000000" pitchFamily="2" charset="2"/>
              <a:buChar char="ü"/>
            </a:pPr>
            <a:r>
              <a:rPr lang="ru-RU" altLang="ru-RU" b="1" dirty="0"/>
              <a:t>Аппаратные средства </a:t>
            </a:r>
            <a:r>
              <a:rPr lang="ru-RU" altLang="ru-RU" dirty="0"/>
              <a:t> — совокупность всех устройств, из которых состоит компьютер, или которые можно добавлять к нему при необходимости.</a:t>
            </a:r>
          </a:p>
          <a:p>
            <a:pPr algn="just" eaLnBrk="1" hangingPunct="1">
              <a:buFont typeface="Wingdings" panose="05000000000000000000" pitchFamily="2" charset="2"/>
              <a:buChar char="ü"/>
            </a:pPr>
            <a:r>
              <a:rPr lang="ru-RU" altLang="ru-RU" b="1" dirty="0"/>
              <a:t>Интерфейс</a:t>
            </a:r>
            <a:r>
              <a:rPr lang="ru-RU" altLang="ru-RU" dirty="0"/>
              <a:t> — совокупность средств и правил, которые обеспечивают логическое и физическое взаимодействие устройств и программ вычислительной системы между собой или с пользователем.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7" descr="принтер">
            <a:extLst>
              <a:ext uri="{FF2B5EF4-FFF2-40B4-BE49-F238E27FC236}">
                <a16:creationId xmlns:a16="http://schemas.microsoft.com/office/drawing/2014/main" id="{12F358C5-93D7-4B03-AD90-ED80F7DB02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3773488"/>
            <a:ext cx="1763712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54" name="AutoShape 22">
            <a:extLst>
              <a:ext uri="{FF2B5EF4-FFF2-40B4-BE49-F238E27FC236}">
                <a16:creationId xmlns:a16="http://schemas.microsoft.com/office/drawing/2014/main" id="{0FA0E45F-7F30-44CE-A505-E35E74B40EB0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359569" y="1448594"/>
            <a:ext cx="1655763" cy="2016125"/>
          </a:xfrm>
          <a:prstGeom prst="chevron">
            <a:avLst>
              <a:gd name="adj" fmla="val 17384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44055" name="AutoShape 23">
            <a:extLst>
              <a:ext uri="{FF2B5EF4-FFF2-40B4-BE49-F238E27FC236}">
                <a16:creationId xmlns:a16="http://schemas.microsoft.com/office/drawing/2014/main" id="{D972F91D-2B97-4432-B92E-C02367985CA8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2591594" y="1448594"/>
            <a:ext cx="1655763" cy="2016125"/>
          </a:xfrm>
          <a:prstGeom prst="chevron">
            <a:avLst>
              <a:gd name="adj" fmla="val 16468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24581" name="Rectangle 24">
            <a:extLst>
              <a:ext uri="{FF2B5EF4-FFF2-40B4-BE49-F238E27FC236}">
                <a16:creationId xmlns:a16="http://schemas.microsoft.com/office/drawing/2014/main" id="{63C21268-9899-4FC6-8738-CE8D387E8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250" y="260350"/>
            <a:ext cx="5689600" cy="11430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uk-UA" sz="4000" b="1" i="1">
                <a:solidFill>
                  <a:schemeClr val="hlink"/>
                </a:solidFill>
              </a:rPr>
              <a:t>Аппаратные средства</a:t>
            </a:r>
          </a:p>
        </p:txBody>
      </p:sp>
      <p:sp>
        <p:nvSpPr>
          <p:cNvPr id="44077" name="AutoShape 45">
            <a:extLst>
              <a:ext uri="{FF2B5EF4-FFF2-40B4-BE49-F238E27FC236}">
                <a16:creationId xmlns:a16="http://schemas.microsoft.com/office/drawing/2014/main" id="{1C414BEA-B0CF-42E9-BFEB-AA454852AA14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866776" y="1446212"/>
            <a:ext cx="608012" cy="398463"/>
          </a:xfrm>
          <a:prstGeom prst="rightArrow">
            <a:avLst>
              <a:gd name="adj1" fmla="val 35167"/>
              <a:gd name="adj2" fmla="val 61792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44078" name="AutoShape 46">
            <a:extLst>
              <a:ext uri="{FF2B5EF4-FFF2-40B4-BE49-F238E27FC236}">
                <a16:creationId xmlns:a16="http://schemas.microsoft.com/office/drawing/2014/main" id="{8827FC17-23B9-469C-A16E-A6658D68B14B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3098801" y="1446212"/>
            <a:ext cx="608012" cy="398463"/>
          </a:xfrm>
          <a:prstGeom prst="rightArrow">
            <a:avLst>
              <a:gd name="adj1" fmla="val 35167"/>
              <a:gd name="adj2" fmla="val 61792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24584" name="Rectangle 47">
            <a:extLst>
              <a:ext uri="{FF2B5EF4-FFF2-40B4-BE49-F238E27FC236}">
                <a16:creationId xmlns:a16="http://schemas.microsoft.com/office/drawing/2014/main" id="{BA65CAE2-5B6F-4570-9124-5C610D9447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2205038"/>
            <a:ext cx="208756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2400" b="1">
                <a:solidFill>
                  <a:schemeClr val="bg1"/>
                </a:solidFill>
                <a:latin typeface="Arial" panose="020B0604020202020204" pitchFamily="34" charset="0"/>
              </a:rPr>
              <a:t>Системный</a:t>
            </a:r>
            <a:r>
              <a:rPr lang="ru-RU" altLang="uk-UA" sz="2400" b="1" i="1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ru-RU" altLang="uk-UA" sz="2400" b="1">
                <a:solidFill>
                  <a:schemeClr val="bg1"/>
                </a:solidFill>
                <a:latin typeface="Arial" panose="020B0604020202020204" pitchFamily="34" charset="0"/>
              </a:rPr>
              <a:t>блок</a:t>
            </a:r>
            <a:r>
              <a:rPr lang="ru-RU" altLang="uk-UA" sz="2400" b="1">
                <a:solidFill>
                  <a:schemeClr val="hlink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4585" name="Rectangle 48">
            <a:extLst>
              <a:ext uri="{FF2B5EF4-FFF2-40B4-BE49-F238E27FC236}">
                <a16:creationId xmlns:a16="http://schemas.microsoft.com/office/drawing/2014/main" id="{B86F0C15-7367-4EA9-A020-D3CC7DF31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9975" y="2205038"/>
            <a:ext cx="2232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2400" b="1">
                <a:solidFill>
                  <a:schemeClr val="bg1"/>
                </a:solidFill>
                <a:latin typeface="Arial" panose="020B0604020202020204" pitchFamily="34" charset="0"/>
              </a:rPr>
              <a:t>Дисплей</a:t>
            </a:r>
            <a:endParaRPr lang="ru-RU" altLang="uk-UA" sz="1800">
              <a:latin typeface="Arial" panose="020B0604020202020204" pitchFamily="34" charset="0"/>
            </a:endParaRPr>
          </a:p>
        </p:txBody>
      </p:sp>
      <p:sp>
        <p:nvSpPr>
          <p:cNvPr id="44089" name="AutoShape 57">
            <a:extLst>
              <a:ext uri="{FF2B5EF4-FFF2-40B4-BE49-F238E27FC236}">
                <a16:creationId xmlns:a16="http://schemas.microsoft.com/office/drawing/2014/main" id="{F4C92CFC-CD4E-4539-B89E-37AB5FBED9E1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4787107" y="1485106"/>
            <a:ext cx="1728788" cy="2016125"/>
          </a:xfrm>
          <a:prstGeom prst="chevron">
            <a:avLst>
              <a:gd name="adj" fmla="val 17384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44090" name="AutoShape 58">
            <a:extLst>
              <a:ext uri="{FF2B5EF4-FFF2-40B4-BE49-F238E27FC236}">
                <a16:creationId xmlns:a16="http://schemas.microsoft.com/office/drawing/2014/main" id="{7E4CF90B-CC02-4692-9509-8DBF5F4DA908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7020719" y="1556544"/>
            <a:ext cx="1728787" cy="2016125"/>
          </a:xfrm>
          <a:prstGeom prst="chevron">
            <a:avLst>
              <a:gd name="adj" fmla="val 16468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anchor="ctr">
            <a:spAutoFit/>
          </a:bodyPr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24588" name="Rectangle 59">
            <a:extLst>
              <a:ext uri="{FF2B5EF4-FFF2-40B4-BE49-F238E27FC236}">
                <a16:creationId xmlns:a16="http://schemas.microsoft.com/office/drawing/2014/main" id="{4AE75006-D6CA-4219-9397-4F15359A4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2205038"/>
            <a:ext cx="2232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2400" b="1">
                <a:solidFill>
                  <a:schemeClr val="bg1"/>
                </a:solidFill>
                <a:latin typeface="Arial" panose="020B0604020202020204" pitchFamily="34" charset="0"/>
              </a:rPr>
              <a:t>Клавиатура</a:t>
            </a:r>
            <a:endParaRPr lang="ru-RU" altLang="uk-UA" sz="1800">
              <a:latin typeface="Arial" panose="020B0604020202020204" pitchFamily="34" charset="0"/>
            </a:endParaRPr>
          </a:p>
        </p:txBody>
      </p:sp>
      <p:sp>
        <p:nvSpPr>
          <p:cNvPr id="24589" name="Rectangle 60">
            <a:extLst>
              <a:ext uri="{FF2B5EF4-FFF2-40B4-BE49-F238E27FC236}">
                <a16:creationId xmlns:a16="http://schemas.microsoft.com/office/drawing/2014/main" id="{3244DDD6-FD3C-45D7-B568-3E20B189B2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1975" y="2205038"/>
            <a:ext cx="22320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2400" b="1">
                <a:solidFill>
                  <a:schemeClr val="bg1"/>
                </a:solidFill>
                <a:latin typeface="Arial" panose="020B0604020202020204" pitchFamily="34" charset="0"/>
              </a:rPr>
              <a:t>Принтер, мышь</a:t>
            </a:r>
            <a:endParaRPr lang="ru-RU" altLang="uk-UA" sz="1800">
              <a:latin typeface="Arial" panose="020B0604020202020204" pitchFamily="34" charset="0"/>
            </a:endParaRPr>
          </a:p>
        </p:txBody>
      </p:sp>
      <p:sp>
        <p:nvSpPr>
          <p:cNvPr id="44093" name="AutoShape 61">
            <a:extLst>
              <a:ext uri="{FF2B5EF4-FFF2-40B4-BE49-F238E27FC236}">
                <a16:creationId xmlns:a16="http://schemas.microsoft.com/office/drawing/2014/main" id="{FDB2ABB5-58E4-4AEE-903E-F60DA24376BA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5330826" y="1446212"/>
            <a:ext cx="608012" cy="398463"/>
          </a:xfrm>
          <a:prstGeom prst="rightArrow">
            <a:avLst>
              <a:gd name="adj1" fmla="val 35167"/>
              <a:gd name="adj2" fmla="val 61792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44094" name="AutoShape 62">
            <a:extLst>
              <a:ext uri="{FF2B5EF4-FFF2-40B4-BE49-F238E27FC236}">
                <a16:creationId xmlns:a16="http://schemas.microsoft.com/office/drawing/2014/main" id="{2B717711-E16A-477A-953D-D90978405747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7562850" y="1517650"/>
            <a:ext cx="608013" cy="398463"/>
          </a:xfrm>
          <a:prstGeom prst="rightArrow">
            <a:avLst>
              <a:gd name="adj1" fmla="val 35167"/>
              <a:gd name="adj2" fmla="val 61792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pic>
        <p:nvPicPr>
          <p:cNvPr id="24592" name="Picture 63" descr="системник">
            <a:extLst>
              <a:ext uri="{FF2B5EF4-FFF2-40B4-BE49-F238E27FC236}">
                <a16:creationId xmlns:a16="http://schemas.microsoft.com/office/drawing/2014/main" id="{9F927C45-AB62-46E1-AB14-3F5D2DF2C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7" r="25807"/>
          <a:stretch>
            <a:fillRect/>
          </a:stretch>
        </p:blipFill>
        <p:spPr bwMode="auto">
          <a:xfrm>
            <a:off x="539750" y="3429000"/>
            <a:ext cx="1439863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3" name="Picture 64" descr="дисплей">
            <a:extLst>
              <a:ext uri="{FF2B5EF4-FFF2-40B4-BE49-F238E27FC236}">
                <a16:creationId xmlns:a16="http://schemas.microsoft.com/office/drawing/2014/main" id="{BF5319F1-EC6B-48F5-B4BA-474CFEF9F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388" y="3644900"/>
            <a:ext cx="1439862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4" name="Picture 65" descr="клава">
            <a:extLst>
              <a:ext uri="{FF2B5EF4-FFF2-40B4-BE49-F238E27FC236}">
                <a16:creationId xmlns:a16="http://schemas.microsoft.com/office/drawing/2014/main" id="{D1401807-651C-4061-B8E6-7C92FDF17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159106">
            <a:off x="4716463" y="3644900"/>
            <a:ext cx="1873250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5" name="Picture 66" descr="мышь">
            <a:extLst>
              <a:ext uri="{FF2B5EF4-FFF2-40B4-BE49-F238E27FC236}">
                <a16:creationId xmlns:a16="http://schemas.microsoft.com/office/drawing/2014/main" id="{CBC1DB0C-AF38-48F4-A978-54A0BDC93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2" r="14722"/>
          <a:stretch>
            <a:fillRect/>
          </a:stretch>
        </p:blipFill>
        <p:spPr bwMode="auto">
          <a:xfrm>
            <a:off x="6659563" y="3573463"/>
            <a:ext cx="792162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112" name="AutoShape 80">
            <a:extLst>
              <a:ext uri="{FF2B5EF4-FFF2-40B4-BE49-F238E27FC236}">
                <a16:creationId xmlns:a16="http://schemas.microsoft.com/office/drawing/2014/main" id="{8590543D-4644-41DF-8784-13B8DDB3C3DC}"/>
              </a:ext>
            </a:extLst>
          </p:cNvPr>
          <p:cNvSpPr>
            <a:spLocks noChangeArrowheads="1"/>
          </p:cNvSpPr>
          <p:nvPr/>
        </p:nvSpPr>
        <p:spPr bwMode="gray">
          <a:xfrm>
            <a:off x="252413" y="5475288"/>
            <a:ext cx="8639175" cy="1079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ru-RU" altLang="uk-UA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 eaLnBrk="1" hangingPunct="1">
              <a:defRPr/>
            </a:pPr>
            <a:r>
              <a:rPr lang="ru-RU" altLang="uk-UA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Основными компонентами системного блока являются:</a:t>
            </a:r>
          </a:p>
          <a:p>
            <a:pPr algn="ctr" eaLnBrk="1" hangingPunct="1">
              <a:defRPr/>
            </a:pPr>
            <a:r>
              <a:rPr lang="ru-RU" altLang="uk-UA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материнская плата; жесткий (твердый) диск, или винчестер; </a:t>
            </a:r>
          </a:p>
          <a:p>
            <a:pPr algn="ctr" eaLnBrk="1" hangingPunct="1">
              <a:defRPr/>
            </a:pPr>
            <a:r>
              <a:rPr lang="ru-RU" altLang="uk-UA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устройства для работы с переносными дисками; блок питания.</a:t>
            </a:r>
          </a:p>
          <a:p>
            <a:pPr algn="ctr" eaLnBrk="1" hangingPunct="1">
              <a:defRPr/>
            </a:pPr>
            <a:endParaRPr lang="en-US" altLang="uk-UA" sz="24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4" descr="переносн">
            <a:extLst>
              <a:ext uri="{FF2B5EF4-FFF2-40B4-BE49-F238E27FC236}">
                <a16:creationId xmlns:a16="http://schemas.microsoft.com/office/drawing/2014/main" id="{A7E28DBD-52AE-4698-84E5-70DAFA0C25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28" b="28891"/>
          <a:stretch>
            <a:fillRect/>
          </a:stretch>
        </p:blipFill>
        <p:spPr bwMode="auto">
          <a:xfrm rot="7539434">
            <a:off x="132556" y="3915570"/>
            <a:ext cx="13684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22" descr="блок питания">
            <a:extLst>
              <a:ext uri="{FF2B5EF4-FFF2-40B4-BE49-F238E27FC236}">
                <a16:creationId xmlns:a16="http://schemas.microsoft.com/office/drawing/2014/main" id="{CAA7DED5-FC38-4625-81F4-483AF00AEF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365625"/>
            <a:ext cx="1655763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 descr="системник">
            <a:extLst>
              <a:ext uri="{FF2B5EF4-FFF2-40B4-BE49-F238E27FC236}">
                <a16:creationId xmlns:a16="http://schemas.microsoft.com/office/drawing/2014/main" id="{27D2823A-31E5-472D-86E7-38D00CD1F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7" r="25807"/>
          <a:stretch>
            <a:fillRect/>
          </a:stretch>
        </p:blipFill>
        <p:spPr bwMode="auto">
          <a:xfrm>
            <a:off x="3276600" y="836613"/>
            <a:ext cx="2468563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5">
            <a:extLst>
              <a:ext uri="{FF2B5EF4-FFF2-40B4-BE49-F238E27FC236}">
                <a16:creationId xmlns:a16="http://schemas.microsoft.com/office/drawing/2014/main" id="{22C95BED-84F2-4F62-822A-DEA59916D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550" y="260350"/>
            <a:ext cx="7129463" cy="6477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uk-UA" b="1" i="1">
                <a:solidFill>
                  <a:schemeClr val="hlink"/>
                </a:solidFill>
              </a:rPr>
              <a:t>Системный блок</a:t>
            </a:r>
          </a:p>
        </p:txBody>
      </p:sp>
      <p:pic>
        <p:nvPicPr>
          <p:cNvPr id="25606" name="Picture 6" descr="материнка">
            <a:extLst>
              <a:ext uri="{FF2B5EF4-FFF2-40B4-BE49-F238E27FC236}">
                <a16:creationId xmlns:a16="http://schemas.microsoft.com/office/drawing/2014/main" id="{25571655-A6AE-4C6F-9368-D5ABCD760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836613"/>
            <a:ext cx="2438400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5" name="AutoShape 7">
            <a:extLst>
              <a:ext uri="{FF2B5EF4-FFF2-40B4-BE49-F238E27FC236}">
                <a16:creationId xmlns:a16="http://schemas.microsoft.com/office/drawing/2014/main" id="{70A942D6-F435-440A-92DE-1666213DF89F}"/>
              </a:ext>
            </a:extLst>
          </p:cNvPr>
          <p:cNvSpPr>
            <a:spLocks noChangeArrowheads="1"/>
          </p:cNvSpPr>
          <p:nvPr/>
        </p:nvSpPr>
        <p:spPr bwMode="gray">
          <a:xfrm rot="11716309">
            <a:off x="2484438" y="1628775"/>
            <a:ext cx="1003300" cy="515938"/>
          </a:xfrm>
          <a:prstGeom prst="rightArrow">
            <a:avLst>
              <a:gd name="adj1" fmla="val 35167"/>
              <a:gd name="adj2" fmla="val 7874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43024" name="AutoShape 16">
            <a:extLst>
              <a:ext uri="{FF2B5EF4-FFF2-40B4-BE49-F238E27FC236}">
                <a16:creationId xmlns:a16="http://schemas.microsoft.com/office/drawing/2014/main" id="{DEE1D1C4-00D2-48A7-87D2-6B5E681D4696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179388" y="2205038"/>
            <a:ext cx="2957512" cy="165735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altLang="uk-UA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Материнская плата </a:t>
            </a:r>
          </a:p>
          <a:p>
            <a:pPr algn="ctr" eaLnBrk="1" hangingPunct="1">
              <a:defRPr/>
            </a:pPr>
            <a:r>
              <a:rPr lang="ru-RU" altLang="uk-UA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(</a:t>
            </a:r>
            <a:r>
              <a:rPr lang="ru-RU" altLang="uk-UA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процессор, (RAM), </a:t>
            </a:r>
          </a:p>
          <a:p>
            <a:pPr algn="ctr" eaLnBrk="1" hangingPunct="1">
              <a:defRPr/>
            </a:pPr>
            <a:r>
              <a:rPr lang="ru-RU" altLang="uk-UA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видеокарта, звуковая карта, </a:t>
            </a:r>
          </a:p>
          <a:p>
            <a:pPr algn="ctr" eaLnBrk="1" hangingPunct="1">
              <a:defRPr/>
            </a:pPr>
            <a:r>
              <a:rPr lang="ru-RU" altLang="uk-UA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сетевая карта</a:t>
            </a:r>
            <a:r>
              <a:rPr lang="ru-RU" altLang="uk-UA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)</a:t>
            </a:r>
            <a:endParaRPr lang="en-US" altLang="uk-UA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>
              <a:defRPr/>
            </a:pPr>
            <a:endParaRPr lang="en-US" altLang="uk-UA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25609" name="Picture 17" descr="жесткий диск">
            <a:extLst>
              <a:ext uri="{FF2B5EF4-FFF2-40B4-BE49-F238E27FC236}">
                <a16:creationId xmlns:a16="http://schemas.microsoft.com/office/drawing/2014/main" id="{3DBEF166-BFE5-4DD2-AD36-43F02DEED0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836613"/>
            <a:ext cx="2054225" cy="15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26" name="AutoShape 18">
            <a:extLst>
              <a:ext uri="{FF2B5EF4-FFF2-40B4-BE49-F238E27FC236}">
                <a16:creationId xmlns:a16="http://schemas.microsoft.com/office/drawing/2014/main" id="{3B8FF244-4D92-4C04-99F2-828985093E9C}"/>
              </a:ext>
            </a:extLst>
          </p:cNvPr>
          <p:cNvSpPr>
            <a:spLocks noChangeArrowheads="1"/>
          </p:cNvSpPr>
          <p:nvPr/>
        </p:nvSpPr>
        <p:spPr bwMode="gray">
          <a:xfrm rot="-1363615">
            <a:off x="5651500" y="1844675"/>
            <a:ext cx="1003300" cy="515938"/>
          </a:xfrm>
          <a:prstGeom prst="rightArrow">
            <a:avLst>
              <a:gd name="adj1" fmla="val 35167"/>
              <a:gd name="adj2" fmla="val 7874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43027" name="AutoShape 19">
            <a:extLst>
              <a:ext uri="{FF2B5EF4-FFF2-40B4-BE49-F238E27FC236}">
                <a16:creationId xmlns:a16="http://schemas.microsoft.com/office/drawing/2014/main" id="{F93F8EEE-28F7-4455-BCBB-4BD1AE588A18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5795963" y="2492375"/>
            <a:ext cx="3173412" cy="3671888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ru-RU" altLang="uk-UA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 eaLnBrk="1" hangingPunct="1">
              <a:defRPr/>
            </a:pPr>
            <a:r>
              <a:rPr lang="ru-RU" altLang="uk-UA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Жесткий диск</a:t>
            </a:r>
          </a:p>
          <a:p>
            <a:pPr algn="ctr" eaLnBrk="1" hangingPunct="1">
              <a:defRPr/>
            </a:pPr>
            <a:r>
              <a:rPr lang="ru-RU" altLang="uk-UA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(герметически закрытая </a:t>
            </a:r>
          </a:p>
          <a:p>
            <a:pPr algn="ctr" eaLnBrk="1" hangingPunct="1">
              <a:defRPr/>
            </a:pPr>
            <a:r>
              <a:rPr lang="ru-RU" altLang="uk-UA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коробка, внутри которой</a:t>
            </a:r>
          </a:p>
          <a:p>
            <a:pPr algn="ctr" eaLnBrk="1" hangingPunct="1">
              <a:defRPr/>
            </a:pPr>
            <a:r>
              <a:rPr lang="ru-RU" altLang="uk-UA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на общей осе вмещены </a:t>
            </a:r>
          </a:p>
          <a:p>
            <a:pPr algn="ctr" eaLnBrk="1" hangingPunct="1">
              <a:defRPr/>
            </a:pPr>
            <a:r>
              <a:rPr lang="ru-RU" altLang="uk-UA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несколько жестких </a:t>
            </a:r>
          </a:p>
          <a:p>
            <a:pPr algn="ctr" eaLnBrk="1" hangingPunct="1">
              <a:defRPr/>
            </a:pPr>
            <a:r>
              <a:rPr lang="ru-RU" altLang="uk-UA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пластин круглой формы. </a:t>
            </a:r>
          </a:p>
          <a:p>
            <a:pPr algn="ctr" eaLnBrk="1" hangingPunct="1">
              <a:defRPr/>
            </a:pPr>
            <a:r>
              <a:rPr lang="ru-RU" altLang="uk-UA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Поверхность каждого из </a:t>
            </a:r>
          </a:p>
          <a:p>
            <a:pPr algn="ctr" eaLnBrk="1" hangingPunct="1">
              <a:defRPr/>
            </a:pPr>
            <a:r>
              <a:rPr lang="ru-RU" altLang="uk-UA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дисков покрыта тонким </a:t>
            </a:r>
          </a:p>
          <a:p>
            <a:pPr algn="ctr" eaLnBrk="1" hangingPunct="1">
              <a:defRPr/>
            </a:pPr>
            <a:r>
              <a:rPr lang="ru-RU" altLang="uk-UA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ферромагнитным </a:t>
            </a:r>
          </a:p>
          <a:p>
            <a:pPr algn="ctr" eaLnBrk="1" hangingPunct="1">
              <a:defRPr/>
            </a:pPr>
            <a:r>
              <a:rPr lang="ru-RU" altLang="uk-UA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слоем, на котором и </a:t>
            </a:r>
          </a:p>
          <a:p>
            <a:pPr algn="ctr" eaLnBrk="1" hangingPunct="1">
              <a:defRPr/>
            </a:pPr>
            <a:r>
              <a:rPr lang="ru-RU" altLang="uk-UA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сохраняются записанные </a:t>
            </a:r>
          </a:p>
          <a:p>
            <a:pPr algn="ctr" eaLnBrk="1" hangingPunct="1">
              <a:defRPr/>
            </a:pPr>
            <a:r>
              <a:rPr lang="ru-RU" altLang="uk-UA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данные)</a:t>
            </a:r>
            <a:endParaRPr lang="en-US" altLang="uk-UA" u="sng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 eaLnBrk="1" hangingPunct="1">
              <a:defRPr/>
            </a:pPr>
            <a:endParaRPr lang="en-US" altLang="uk-UA" u="sng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>
              <a:defRPr/>
            </a:pPr>
            <a:endParaRPr lang="en-US" altLang="uk-UA" u="sng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3028" name="AutoShape 20">
            <a:extLst>
              <a:ext uri="{FF2B5EF4-FFF2-40B4-BE49-F238E27FC236}">
                <a16:creationId xmlns:a16="http://schemas.microsoft.com/office/drawing/2014/main" id="{D2D6E5C9-0D16-45D2-A31D-B98CDFB737EA}"/>
              </a:ext>
            </a:extLst>
          </p:cNvPr>
          <p:cNvSpPr>
            <a:spLocks noChangeArrowheads="1"/>
          </p:cNvSpPr>
          <p:nvPr/>
        </p:nvSpPr>
        <p:spPr bwMode="gray">
          <a:xfrm rot="8864756">
            <a:off x="2843213" y="3860800"/>
            <a:ext cx="1003300" cy="515938"/>
          </a:xfrm>
          <a:prstGeom prst="rightArrow">
            <a:avLst>
              <a:gd name="adj1" fmla="val 35167"/>
              <a:gd name="adj2" fmla="val 7874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43029" name="AutoShape 21">
            <a:extLst>
              <a:ext uri="{FF2B5EF4-FFF2-40B4-BE49-F238E27FC236}">
                <a16:creationId xmlns:a16="http://schemas.microsoft.com/office/drawing/2014/main" id="{0EF2FB9D-D96F-4E90-810D-3BB5B9F9D489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3635375" y="5734050"/>
            <a:ext cx="2016125" cy="503238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altLang="uk-UA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Блок питания </a:t>
            </a:r>
            <a:endParaRPr lang="en-US" altLang="uk-UA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3031" name="AutoShape 23">
            <a:extLst>
              <a:ext uri="{FF2B5EF4-FFF2-40B4-BE49-F238E27FC236}">
                <a16:creationId xmlns:a16="http://schemas.microsoft.com/office/drawing/2014/main" id="{0B03C0B5-8433-4962-9ED4-4B526111988A}"/>
              </a:ext>
            </a:extLst>
          </p:cNvPr>
          <p:cNvSpPr>
            <a:spLocks noChangeArrowheads="1"/>
          </p:cNvSpPr>
          <p:nvPr/>
        </p:nvSpPr>
        <p:spPr bwMode="gray">
          <a:xfrm rot="5634489">
            <a:off x="4833144" y="4104481"/>
            <a:ext cx="1003300" cy="515938"/>
          </a:xfrm>
          <a:prstGeom prst="rightArrow">
            <a:avLst>
              <a:gd name="adj1" fmla="val 35167"/>
              <a:gd name="adj2" fmla="val 7874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43033" name="AutoShape 25">
            <a:extLst>
              <a:ext uri="{FF2B5EF4-FFF2-40B4-BE49-F238E27FC236}">
                <a16:creationId xmlns:a16="http://schemas.microsoft.com/office/drawing/2014/main" id="{05E025D8-7E1E-4C84-8119-81EA548FDDC0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250825" y="5084763"/>
            <a:ext cx="2736850" cy="1439862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altLang="uk-UA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Устройства </a:t>
            </a:r>
          </a:p>
          <a:p>
            <a:pPr algn="ctr" eaLnBrk="1" hangingPunct="1">
              <a:defRPr/>
            </a:pPr>
            <a:r>
              <a:rPr lang="ru-RU" altLang="uk-UA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 переносными дисками </a:t>
            </a:r>
          </a:p>
          <a:p>
            <a:pPr algn="ctr" eaLnBrk="1" hangingPunct="1">
              <a:defRPr/>
            </a:pPr>
            <a:r>
              <a:rPr lang="ru-RU" altLang="uk-UA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(</a:t>
            </a:r>
            <a:r>
              <a:rPr lang="ru-RU" altLang="uk-UA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CD-, DVD-, </a:t>
            </a:r>
          </a:p>
          <a:p>
            <a:pPr algn="ctr" eaLnBrk="1" hangingPunct="1">
              <a:defRPr/>
            </a:pPr>
            <a:r>
              <a:rPr lang="ru-RU" altLang="uk-UA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Jaz- и Zip-</a:t>
            </a:r>
            <a:r>
              <a:rPr lang="ru-RU" altLang="uk-UA">
                <a:latin typeface="Arial" charset="0"/>
              </a:rPr>
              <a:t> </a:t>
            </a:r>
            <a:r>
              <a:rPr lang="ru-RU" altLang="uk-UA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устройства)</a:t>
            </a:r>
            <a:endParaRPr lang="en-US" altLang="uk-UA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25616" name="Picture 26" descr="i">
            <a:extLst>
              <a:ext uri="{FF2B5EF4-FFF2-40B4-BE49-F238E27FC236}">
                <a16:creationId xmlns:a16="http://schemas.microsoft.com/office/drawing/2014/main" id="{8E657A60-46E9-4A44-8003-B56A7FE586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933825"/>
            <a:ext cx="1566862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материнка">
            <a:extLst>
              <a:ext uri="{FF2B5EF4-FFF2-40B4-BE49-F238E27FC236}">
                <a16:creationId xmlns:a16="http://schemas.microsoft.com/office/drawing/2014/main" id="{E3A0E1FC-A5A7-45AB-A56D-7F897CBEFC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908050"/>
            <a:ext cx="3517900" cy="193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5">
            <a:extLst>
              <a:ext uri="{FF2B5EF4-FFF2-40B4-BE49-F238E27FC236}">
                <a16:creationId xmlns:a16="http://schemas.microsoft.com/office/drawing/2014/main" id="{6BBD495F-B7EA-474A-AE44-E5EF2CCDE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550" y="260350"/>
            <a:ext cx="7129463" cy="6477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uk-UA" b="1" i="1">
                <a:solidFill>
                  <a:schemeClr val="hlink"/>
                </a:solidFill>
              </a:rPr>
              <a:t>Материнская плата</a:t>
            </a:r>
          </a:p>
        </p:txBody>
      </p:sp>
      <p:sp>
        <p:nvSpPr>
          <p:cNvPr id="26628" name="AutoShape 33">
            <a:extLst>
              <a:ext uri="{FF2B5EF4-FFF2-40B4-BE49-F238E27FC236}">
                <a16:creationId xmlns:a16="http://schemas.microsoft.com/office/drawing/2014/main" id="{BF29CF37-379B-41A4-A388-D3155E0CD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738" y="1125538"/>
            <a:ext cx="4897437" cy="935037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26629" name="Rectangle 34">
            <a:extLst>
              <a:ext uri="{FF2B5EF4-FFF2-40B4-BE49-F238E27FC236}">
                <a16:creationId xmlns:a16="http://schemas.microsoft.com/office/drawing/2014/main" id="{5F402A92-0968-4918-85E8-8AA81DF8A3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1268413"/>
            <a:ext cx="50053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2000" b="1" u="sng">
                <a:solidFill>
                  <a:schemeClr val="accent2"/>
                </a:solidFill>
                <a:latin typeface="Arial" panose="020B0604020202020204" pitchFamily="34" charset="0"/>
              </a:rPr>
              <a:t>Процессор</a:t>
            </a:r>
            <a:r>
              <a:rPr lang="ru-RU" altLang="uk-UA" sz="2000" b="1">
                <a:solidFill>
                  <a:schemeClr val="accent2"/>
                </a:solidFill>
                <a:latin typeface="Arial" panose="020B0604020202020204" pitchFamily="34" charset="0"/>
              </a:rPr>
              <a:t> - выполняет все расчеты и обрабатывает информацию</a:t>
            </a:r>
            <a:r>
              <a:rPr lang="ru-RU" altLang="uk-UA" sz="1800">
                <a:latin typeface="Arial" panose="020B0604020202020204" pitchFamily="34" charset="0"/>
              </a:rPr>
              <a:t> </a:t>
            </a:r>
            <a:endParaRPr lang="en-US" altLang="uk-UA" sz="1800">
              <a:latin typeface="Arial" panose="020B0604020202020204" pitchFamily="34" charset="0"/>
            </a:endParaRPr>
          </a:p>
        </p:txBody>
      </p:sp>
      <p:sp>
        <p:nvSpPr>
          <p:cNvPr id="26630" name="AutoShape 35">
            <a:extLst>
              <a:ext uri="{FF2B5EF4-FFF2-40B4-BE49-F238E27FC236}">
                <a16:creationId xmlns:a16="http://schemas.microsoft.com/office/drawing/2014/main" id="{8E87CB75-2C05-40AD-AD7E-82975B7660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738" y="2205038"/>
            <a:ext cx="4897437" cy="1295400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26631" name="AutoShape 36">
            <a:extLst>
              <a:ext uri="{FF2B5EF4-FFF2-40B4-BE49-F238E27FC236}">
                <a16:creationId xmlns:a16="http://schemas.microsoft.com/office/drawing/2014/main" id="{D0A795FE-AFCA-49A4-A7F0-3ADBF7C429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738" y="3644900"/>
            <a:ext cx="4897437" cy="1079500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26632" name="AutoShape 37">
            <a:extLst>
              <a:ext uri="{FF2B5EF4-FFF2-40B4-BE49-F238E27FC236}">
                <a16:creationId xmlns:a16="http://schemas.microsoft.com/office/drawing/2014/main" id="{11CA5166-3DFD-4A56-98FC-E658AA8D24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738" y="4868863"/>
            <a:ext cx="4897437" cy="720725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26633" name="Rectangle 38">
            <a:extLst>
              <a:ext uri="{FF2B5EF4-FFF2-40B4-BE49-F238E27FC236}">
                <a16:creationId xmlns:a16="http://schemas.microsoft.com/office/drawing/2014/main" id="{C724CE4F-B96D-4446-8459-4C28CF75E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2133600"/>
            <a:ext cx="500538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2000" b="1" u="sng">
                <a:solidFill>
                  <a:schemeClr val="accent2"/>
                </a:solidFill>
                <a:latin typeface="Arial" panose="020B0604020202020204" pitchFamily="34" charset="0"/>
              </a:rPr>
              <a:t>Оперативная память</a:t>
            </a:r>
            <a:r>
              <a:rPr lang="ru-RU" altLang="uk-UA" sz="2000" b="1">
                <a:solidFill>
                  <a:schemeClr val="accent2"/>
                </a:solidFill>
                <a:latin typeface="Arial" panose="020B0604020202020204" pitchFamily="34" charset="0"/>
              </a:rPr>
              <a:t> (RAM) - содержит программы ОС, прикладные программы, а также результаты работы процессора</a:t>
            </a:r>
            <a:r>
              <a:rPr lang="ru-RU" altLang="uk-UA" sz="1800">
                <a:latin typeface="Arial" panose="020B0604020202020204" pitchFamily="34" charset="0"/>
              </a:rPr>
              <a:t> </a:t>
            </a:r>
            <a:endParaRPr lang="en-US" altLang="uk-UA" sz="1800">
              <a:latin typeface="Arial" panose="020B0604020202020204" pitchFamily="34" charset="0"/>
            </a:endParaRPr>
          </a:p>
        </p:txBody>
      </p:sp>
      <p:sp>
        <p:nvSpPr>
          <p:cNvPr id="26634" name="Rectangle 39">
            <a:extLst>
              <a:ext uri="{FF2B5EF4-FFF2-40B4-BE49-F238E27FC236}">
                <a16:creationId xmlns:a16="http://schemas.microsoft.com/office/drawing/2014/main" id="{1B097776-31CC-4EAE-BF75-6E69D958A8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3644900"/>
            <a:ext cx="50053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2000" b="1" u="sng">
                <a:solidFill>
                  <a:schemeClr val="accent2"/>
                </a:solidFill>
                <a:latin typeface="Arial" panose="020B0604020202020204" pitchFamily="34" charset="0"/>
              </a:rPr>
              <a:t>Видеокарта</a:t>
            </a:r>
            <a:r>
              <a:rPr lang="ru-RU" altLang="uk-UA" sz="2000" b="1">
                <a:solidFill>
                  <a:schemeClr val="accent2"/>
                </a:solidFill>
                <a:latin typeface="Arial" panose="020B0604020202020204" pitchFamily="34" charset="0"/>
              </a:rPr>
              <a:t> - используется для работы из графическими и видеоизображениями</a:t>
            </a:r>
            <a:r>
              <a:rPr lang="ru-RU" altLang="uk-UA" sz="1800">
                <a:latin typeface="Arial" panose="020B0604020202020204" pitchFamily="34" charset="0"/>
              </a:rPr>
              <a:t> </a:t>
            </a:r>
            <a:endParaRPr lang="en-US" altLang="uk-UA" sz="1800">
              <a:latin typeface="Arial" panose="020B0604020202020204" pitchFamily="34" charset="0"/>
            </a:endParaRPr>
          </a:p>
        </p:txBody>
      </p:sp>
      <p:sp>
        <p:nvSpPr>
          <p:cNvPr id="26635" name="Rectangle 40">
            <a:extLst>
              <a:ext uri="{FF2B5EF4-FFF2-40B4-BE49-F238E27FC236}">
                <a16:creationId xmlns:a16="http://schemas.microsoft.com/office/drawing/2014/main" id="{8F3B130B-A398-4645-A87E-277D06B38A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8613" y="4868863"/>
            <a:ext cx="50053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2000" b="1" u="sng">
                <a:solidFill>
                  <a:schemeClr val="accent2"/>
                </a:solidFill>
                <a:latin typeface="Arial" panose="020B0604020202020204" pitchFamily="34" charset="0"/>
              </a:rPr>
              <a:t>Звуковая карта</a:t>
            </a:r>
            <a:r>
              <a:rPr lang="ru-RU" altLang="uk-UA" sz="2000" b="1">
                <a:solidFill>
                  <a:schemeClr val="accent2"/>
                </a:solidFill>
                <a:latin typeface="Arial" panose="020B0604020202020204" pitchFamily="34" charset="0"/>
              </a:rPr>
              <a:t> - осуществляет обработку звуков и речи </a:t>
            </a:r>
            <a:endParaRPr lang="en-US" altLang="uk-UA" sz="20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636" name="AutoShape 41">
            <a:extLst>
              <a:ext uri="{FF2B5EF4-FFF2-40B4-BE49-F238E27FC236}">
                <a16:creationId xmlns:a16="http://schemas.microsoft.com/office/drawing/2014/main" id="{266E905E-B003-4D01-9956-E22853A152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738" y="5734050"/>
            <a:ext cx="4897437" cy="720725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26637" name="Rectangle 42">
            <a:extLst>
              <a:ext uri="{FF2B5EF4-FFF2-40B4-BE49-F238E27FC236}">
                <a16:creationId xmlns:a16="http://schemas.microsoft.com/office/drawing/2014/main" id="{07F39A30-2BD2-4BE4-A94F-25DB72F797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5734050"/>
            <a:ext cx="50053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2000" b="1" u="sng">
                <a:solidFill>
                  <a:schemeClr val="accent2"/>
                </a:solidFill>
                <a:latin typeface="Arial" panose="020B0604020202020204" pitchFamily="34" charset="0"/>
              </a:rPr>
              <a:t>Сетевая карта</a:t>
            </a:r>
            <a:r>
              <a:rPr lang="ru-RU" altLang="uk-UA" sz="2000" b="1">
                <a:solidFill>
                  <a:schemeClr val="accent2"/>
                </a:solidFill>
                <a:latin typeface="Arial" panose="020B0604020202020204" pitchFamily="34" charset="0"/>
              </a:rPr>
              <a:t> - применяется во время работы в компьютерной сети</a:t>
            </a:r>
            <a:r>
              <a:rPr lang="ru-RU" altLang="uk-UA" sz="1800">
                <a:latin typeface="Arial" panose="020B0604020202020204" pitchFamily="34" charset="0"/>
              </a:rPr>
              <a:t> </a:t>
            </a:r>
            <a:endParaRPr lang="en-US" altLang="uk-UA" sz="1800">
              <a:latin typeface="Arial" panose="020B0604020202020204" pitchFamily="34" charset="0"/>
            </a:endParaRPr>
          </a:p>
        </p:txBody>
      </p:sp>
      <p:sp>
        <p:nvSpPr>
          <p:cNvPr id="26638" name="Rectangle 43">
            <a:extLst>
              <a:ext uri="{FF2B5EF4-FFF2-40B4-BE49-F238E27FC236}">
                <a16:creationId xmlns:a16="http://schemas.microsoft.com/office/drawing/2014/main" id="{1BC676FC-B3C8-4C3E-A4EC-7E7F189216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2924175"/>
            <a:ext cx="3384550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600" b="1" u="sng">
                <a:solidFill>
                  <a:schemeClr val="accent2"/>
                </a:solidFill>
                <a:latin typeface="Arial" panose="020B0604020202020204" pitchFamily="34" charset="0"/>
              </a:rPr>
              <a:t>Перезаписывающее   постоянное   запоминающее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600" b="1" u="sng">
                <a:solidFill>
                  <a:schemeClr val="accent2"/>
                </a:solidFill>
                <a:latin typeface="Arial" panose="020B0604020202020204" pitchFamily="34" charset="0"/>
              </a:rPr>
              <a:t>устройство (ППЗП)</a:t>
            </a:r>
            <a:r>
              <a:rPr lang="ru-RU" altLang="uk-UA" sz="1600" b="1">
                <a:solidFill>
                  <a:schemeClr val="accent2"/>
                </a:solidFill>
                <a:latin typeface="Arial" panose="020B0604020202020204" pitchFamily="34" charset="0"/>
              </a:rPr>
              <a:t> – в нем сохраняется базовая система введения-выведения (BIOS — Basic Input/Output System), контролирующая работу всех составляющих компьютера  </a:t>
            </a:r>
            <a:endParaRPr lang="en-US" altLang="uk-UA" sz="16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639" name="AutoShape 44">
            <a:extLst>
              <a:ext uri="{FF2B5EF4-FFF2-40B4-BE49-F238E27FC236}">
                <a16:creationId xmlns:a16="http://schemas.microsoft.com/office/drawing/2014/main" id="{0DF64B7B-A673-41E9-8C3D-A6B16301E2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2852738"/>
            <a:ext cx="3600450" cy="2089150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26640" name="AutoShape 45">
            <a:extLst>
              <a:ext uri="{FF2B5EF4-FFF2-40B4-BE49-F238E27FC236}">
                <a16:creationId xmlns:a16="http://schemas.microsoft.com/office/drawing/2014/main" id="{8E0006E2-EA92-4ECF-B16D-5FC291A1C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5300663"/>
            <a:ext cx="3635375" cy="1368425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26641" name="Rectangle 46">
            <a:extLst>
              <a:ext uri="{FF2B5EF4-FFF2-40B4-BE49-F238E27FC236}">
                <a16:creationId xmlns:a16="http://schemas.microsoft.com/office/drawing/2014/main" id="{64E41232-E28C-439A-A4F5-3AE945E895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5300663"/>
            <a:ext cx="3313112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600" b="1" u="sng">
                <a:solidFill>
                  <a:schemeClr val="accent2"/>
                </a:solidFill>
                <a:latin typeface="Arial" panose="020B0604020202020204" pitchFamily="34" charset="0"/>
              </a:rPr>
              <a:t>Контролеры (адаптеры)</a:t>
            </a:r>
            <a:r>
              <a:rPr lang="ru-RU" altLang="uk-UA" sz="1600" b="1">
                <a:solidFill>
                  <a:schemeClr val="accent2"/>
                </a:solidFill>
                <a:latin typeface="Arial" panose="020B0604020202020204" pitchFamily="34" charset="0"/>
              </a:rPr>
              <a:t> - это электронные платы для обмена данными между процессором и внешними устройствами </a:t>
            </a:r>
            <a:endParaRPr lang="en-US" altLang="uk-UA" sz="16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дисплей">
            <a:extLst>
              <a:ext uri="{FF2B5EF4-FFF2-40B4-BE49-F238E27FC236}">
                <a16:creationId xmlns:a16="http://schemas.microsoft.com/office/drawing/2014/main" id="{7AEBC933-E9C8-4DEC-B598-0BB9142CE8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981075"/>
            <a:ext cx="3205162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5">
            <a:extLst>
              <a:ext uri="{FF2B5EF4-FFF2-40B4-BE49-F238E27FC236}">
                <a16:creationId xmlns:a16="http://schemas.microsoft.com/office/drawing/2014/main" id="{C1E77ED7-411E-459D-B8AD-EBD91F321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550" y="260350"/>
            <a:ext cx="7129463" cy="6477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uk-UA" b="1" i="1">
                <a:solidFill>
                  <a:schemeClr val="hlink"/>
                </a:solidFill>
              </a:rPr>
              <a:t>Дисплей (монитор)</a:t>
            </a:r>
          </a:p>
        </p:txBody>
      </p:sp>
      <p:sp>
        <p:nvSpPr>
          <p:cNvPr id="47110" name="AutoShape 6">
            <a:extLst>
              <a:ext uri="{FF2B5EF4-FFF2-40B4-BE49-F238E27FC236}">
                <a16:creationId xmlns:a16="http://schemas.microsoft.com/office/drawing/2014/main" id="{34EEA600-F97C-4093-8286-8119B94B0CCF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5076825" y="1484313"/>
            <a:ext cx="3527425" cy="165735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Предназначен 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для отображения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текстовой, графической 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 видеоинформации</a:t>
            </a:r>
            <a:r>
              <a:rPr lang="ru-RU" altLang="uk-UA">
                <a:latin typeface="Arial" charset="0"/>
              </a:rPr>
              <a:t> </a:t>
            </a:r>
            <a:endParaRPr lang="en-US" altLang="uk-UA">
              <a:latin typeface="Arial" charset="0"/>
            </a:endParaRPr>
          </a:p>
        </p:txBody>
      </p:sp>
      <p:sp>
        <p:nvSpPr>
          <p:cNvPr id="47111" name="AutoShape 7">
            <a:extLst>
              <a:ext uri="{FF2B5EF4-FFF2-40B4-BE49-F238E27FC236}">
                <a16:creationId xmlns:a16="http://schemas.microsoft.com/office/drawing/2014/main" id="{7751F720-C9D8-4225-B05D-074E65363891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5364163" y="3716338"/>
            <a:ext cx="3492500" cy="1800225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При </a:t>
            </a:r>
            <a:r>
              <a:rPr lang="ru-RU" altLang="uk-UA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текстовом режиме</a:t>
            </a:r>
            <a:r>
              <a:rPr lang="ru-RU" altLang="uk-UA">
                <a:latin typeface="Arial" charset="0"/>
              </a:rPr>
              <a:t> </a:t>
            </a:r>
            <a:endParaRPr lang="ru-RU" altLang="uk-UA" b="1" i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место на экране для 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введения символов 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отражается мигающим 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значком, который 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называется курсором </a:t>
            </a:r>
            <a:endParaRPr lang="en-US" altLang="uk-UA" b="1" i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7112" name="AutoShape 8">
            <a:extLst>
              <a:ext uri="{FF2B5EF4-FFF2-40B4-BE49-F238E27FC236}">
                <a16:creationId xmlns:a16="http://schemas.microsoft.com/office/drawing/2014/main" id="{DDF16215-DA3E-4D46-8284-E36A2BFCC877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323850" y="4652963"/>
            <a:ext cx="4752975" cy="165735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При </a:t>
            </a:r>
            <a:r>
              <a:rPr lang="ru-RU" altLang="uk-UA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графическом режиме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 экран выводятся изображения, 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состоящие из точек (пикселей). 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Количество точек характеризует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разрешающую способность дисплея</a:t>
            </a:r>
            <a:r>
              <a:rPr lang="ru-RU" altLang="uk-UA">
                <a:latin typeface="Arial" charset="0"/>
              </a:rPr>
              <a:t> </a:t>
            </a:r>
            <a:endParaRPr lang="en-US" altLang="uk-UA">
              <a:latin typeface="Arial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9" name="Freeform 7">
            <a:extLst>
              <a:ext uri="{FF2B5EF4-FFF2-40B4-BE49-F238E27FC236}">
                <a16:creationId xmlns:a16="http://schemas.microsoft.com/office/drawing/2014/main" id="{5B7C9458-144A-4CF5-8F61-7C6BBFD6AE2E}"/>
              </a:ext>
            </a:extLst>
          </p:cNvPr>
          <p:cNvSpPr>
            <a:spLocks noEditPoints="1"/>
          </p:cNvSpPr>
          <p:nvPr/>
        </p:nvSpPr>
        <p:spPr bwMode="gray">
          <a:xfrm rot="-1358056">
            <a:off x="1454150" y="2670175"/>
            <a:ext cx="6761163" cy="2690813"/>
          </a:xfrm>
          <a:custGeom>
            <a:avLst/>
            <a:gdLst>
              <a:gd name="T0" fmla="*/ 1692 w 4040"/>
              <a:gd name="T1" fmla="*/ 12 h 1888"/>
              <a:gd name="T2" fmla="*/ 1234 w 4040"/>
              <a:gd name="T3" fmla="*/ 74 h 1888"/>
              <a:gd name="T4" fmla="*/ 828 w 4040"/>
              <a:gd name="T5" fmla="*/ 182 h 1888"/>
              <a:gd name="T6" fmla="*/ 486 w 4040"/>
              <a:gd name="T7" fmla="*/ 330 h 1888"/>
              <a:gd name="T8" fmla="*/ 226 w 4040"/>
              <a:gd name="T9" fmla="*/ 510 h 1888"/>
              <a:gd name="T10" fmla="*/ 58 w 4040"/>
              <a:gd name="T11" fmla="*/ 718 h 1888"/>
              <a:gd name="T12" fmla="*/ 0 w 4040"/>
              <a:gd name="T13" fmla="*/ 944 h 1888"/>
              <a:gd name="T14" fmla="*/ 58 w 4040"/>
              <a:gd name="T15" fmla="*/ 1170 h 1888"/>
              <a:gd name="T16" fmla="*/ 226 w 4040"/>
              <a:gd name="T17" fmla="*/ 1378 h 1888"/>
              <a:gd name="T18" fmla="*/ 486 w 4040"/>
              <a:gd name="T19" fmla="*/ 1558 h 1888"/>
              <a:gd name="T20" fmla="*/ 828 w 4040"/>
              <a:gd name="T21" fmla="*/ 1706 h 1888"/>
              <a:gd name="T22" fmla="*/ 1234 w 4040"/>
              <a:gd name="T23" fmla="*/ 1814 h 1888"/>
              <a:gd name="T24" fmla="*/ 1692 w 4040"/>
              <a:gd name="T25" fmla="*/ 1876 h 1888"/>
              <a:gd name="T26" fmla="*/ 2186 w 4040"/>
              <a:gd name="T27" fmla="*/ 1884 h 1888"/>
              <a:gd name="T28" fmla="*/ 2658 w 4040"/>
              <a:gd name="T29" fmla="*/ 1840 h 1888"/>
              <a:gd name="T30" fmla="*/ 3084 w 4040"/>
              <a:gd name="T31" fmla="*/ 1746 h 1888"/>
              <a:gd name="T32" fmla="*/ 3448 w 4040"/>
              <a:gd name="T33" fmla="*/ 1612 h 1888"/>
              <a:gd name="T34" fmla="*/ 3738 w 4040"/>
              <a:gd name="T35" fmla="*/ 1442 h 1888"/>
              <a:gd name="T36" fmla="*/ 3938 w 4040"/>
              <a:gd name="T37" fmla="*/ 1242 h 1888"/>
              <a:gd name="T38" fmla="*/ 4034 w 4040"/>
              <a:gd name="T39" fmla="*/ 1022 h 1888"/>
              <a:gd name="T40" fmla="*/ 4014 w 4040"/>
              <a:gd name="T41" fmla="*/ 790 h 1888"/>
              <a:gd name="T42" fmla="*/ 3882 w 4040"/>
              <a:gd name="T43" fmla="*/ 576 h 1888"/>
              <a:gd name="T44" fmla="*/ 3650 w 4040"/>
              <a:gd name="T45" fmla="*/ 386 h 1888"/>
              <a:gd name="T46" fmla="*/ 3334 w 4040"/>
              <a:gd name="T47" fmla="*/ 228 h 1888"/>
              <a:gd name="T48" fmla="*/ 2948 w 4040"/>
              <a:gd name="T49" fmla="*/ 106 h 1888"/>
              <a:gd name="T50" fmla="*/ 2506 w 4040"/>
              <a:gd name="T51" fmla="*/ 28 h 1888"/>
              <a:gd name="T52" fmla="*/ 2020 w 4040"/>
              <a:gd name="T53" fmla="*/ 0 h 1888"/>
              <a:gd name="T54" fmla="*/ 1606 w 4040"/>
              <a:gd name="T55" fmla="*/ 1736 h 1888"/>
              <a:gd name="T56" fmla="*/ 1164 w 4040"/>
              <a:gd name="T57" fmla="*/ 1678 h 1888"/>
              <a:gd name="T58" fmla="*/ 776 w 4040"/>
              <a:gd name="T59" fmla="*/ 1576 h 1888"/>
              <a:gd name="T60" fmla="*/ 458 w 4040"/>
              <a:gd name="T61" fmla="*/ 1436 h 1888"/>
              <a:gd name="T62" fmla="*/ 224 w 4040"/>
              <a:gd name="T63" fmla="*/ 1266 h 1888"/>
              <a:gd name="T64" fmla="*/ 88 w 4040"/>
              <a:gd name="T65" fmla="*/ 1074 h 1888"/>
              <a:gd name="T66" fmla="*/ 68 w 4040"/>
              <a:gd name="T67" fmla="*/ 864 h 1888"/>
              <a:gd name="T68" fmla="*/ 166 w 4040"/>
              <a:gd name="T69" fmla="*/ 664 h 1888"/>
              <a:gd name="T70" fmla="*/ 370 w 4040"/>
              <a:gd name="T71" fmla="*/ 486 h 1888"/>
              <a:gd name="T72" fmla="*/ 662 w 4040"/>
              <a:gd name="T73" fmla="*/ 336 h 1888"/>
              <a:gd name="T74" fmla="*/ 1028 w 4040"/>
              <a:gd name="T75" fmla="*/ 222 h 1888"/>
              <a:gd name="T76" fmla="*/ 1454 w 4040"/>
              <a:gd name="T77" fmla="*/ 148 h 1888"/>
              <a:gd name="T78" fmla="*/ 1922 w 4040"/>
              <a:gd name="T79" fmla="*/ 120 h 1888"/>
              <a:gd name="T80" fmla="*/ 2392 w 4040"/>
              <a:gd name="T81" fmla="*/ 148 h 1888"/>
              <a:gd name="T82" fmla="*/ 2818 w 4040"/>
              <a:gd name="T83" fmla="*/ 222 h 1888"/>
              <a:gd name="T84" fmla="*/ 3184 w 4040"/>
              <a:gd name="T85" fmla="*/ 336 h 1888"/>
              <a:gd name="T86" fmla="*/ 3476 w 4040"/>
              <a:gd name="T87" fmla="*/ 486 h 1888"/>
              <a:gd name="T88" fmla="*/ 3680 w 4040"/>
              <a:gd name="T89" fmla="*/ 664 h 1888"/>
              <a:gd name="T90" fmla="*/ 3778 w 4040"/>
              <a:gd name="T91" fmla="*/ 864 h 1888"/>
              <a:gd name="T92" fmla="*/ 3758 w 4040"/>
              <a:gd name="T93" fmla="*/ 1074 h 1888"/>
              <a:gd name="T94" fmla="*/ 3622 w 4040"/>
              <a:gd name="T95" fmla="*/ 1266 h 1888"/>
              <a:gd name="T96" fmla="*/ 3388 w 4040"/>
              <a:gd name="T97" fmla="*/ 1436 h 1888"/>
              <a:gd name="T98" fmla="*/ 3070 w 4040"/>
              <a:gd name="T99" fmla="*/ 1576 h 1888"/>
              <a:gd name="T100" fmla="*/ 2682 w 4040"/>
              <a:gd name="T101" fmla="*/ 1678 h 1888"/>
              <a:gd name="T102" fmla="*/ 2240 w 4040"/>
              <a:gd name="T103" fmla="*/ 1736 h 1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30196"/>
                  <a:invGamma/>
                  <a:alpha val="36000"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7C16B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29699" name="Oval 8">
            <a:extLst>
              <a:ext uri="{FF2B5EF4-FFF2-40B4-BE49-F238E27FC236}">
                <a16:creationId xmlns:a16="http://schemas.microsoft.com/office/drawing/2014/main" id="{7E46244F-F2B0-41C9-B219-BAA4727BE707}"/>
              </a:ext>
            </a:extLst>
          </p:cNvPr>
          <p:cNvSpPr>
            <a:spLocks noChangeArrowheads="1"/>
          </p:cNvSpPr>
          <p:nvPr/>
        </p:nvSpPr>
        <p:spPr bwMode="gray">
          <a:xfrm rot="-1543677">
            <a:off x="4854575" y="2530475"/>
            <a:ext cx="1182688" cy="338138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29700" name="Oval 10">
            <a:extLst>
              <a:ext uri="{FF2B5EF4-FFF2-40B4-BE49-F238E27FC236}">
                <a16:creationId xmlns:a16="http://schemas.microsoft.com/office/drawing/2014/main" id="{0C48E9E2-9E0B-4012-94AE-E6BF7D0021A9}"/>
              </a:ext>
            </a:extLst>
          </p:cNvPr>
          <p:cNvSpPr>
            <a:spLocks noChangeArrowheads="1"/>
          </p:cNvSpPr>
          <p:nvPr/>
        </p:nvSpPr>
        <p:spPr bwMode="gray">
          <a:xfrm rot="-1543677">
            <a:off x="3176588" y="5654675"/>
            <a:ext cx="1184275" cy="338138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29701" name="Oval 11">
            <a:extLst>
              <a:ext uri="{FF2B5EF4-FFF2-40B4-BE49-F238E27FC236}">
                <a16:creationId xmlns:a16="http://schemas.microsoft.com/office/drawing/2014/main" id="{1690905E-5E65-4DD5-BB93-045C47D2DC1E}"/>
              </a:ext>
            </a:extLst>
          </p:cNvPr>
          <p:cNvSpPr>
            <a:spLocks noChangeArrowheads="1"/>
          </p:cNvSpPr>
          <p:nvPr/>
        </p:nvSpPr>
        <p:spPr bwMode="gray">
          <a:xfrm rot="-1543677">
            <a:off x="5961063" y="5045075"/>
            <a:ext cx="1182687" cy="338138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29702" name="Oval 12">
            <a:extLst>
              <a:ext uri="{FF2B5EF4-FFF2-40B4-BE49-F238E27FC236}">
                <a16:creationId xmlns:a16="http://schemas.microsoft.com/office/drawing/2014/main" id="{142E8EA0-B902-4DA5-B143-712F1918BD2A}"/>
              </a:ext>
            </a:extLst>
          </p:cNvPr>
          <p:cNvSpPr>
            <a:spLocks noChangeArrowheads="1"/>
          </p:cNvSpPr>
          <p:nvPr/>
        </p:nvSpPr>
        <p:spPr bwMode="gray">
          <a:xfrm rot="-1543677">
            <a:off x="2303463" y="4021138"/>
            <a:ext cx="1184275" cy="338137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49165" name="Oval 13">
            <a:extLst>
              <a:ext uri="{FF2B5EF4-FFF2-40B4-BE49-F238E27FC236}">
                <a16:creationId xmlns:a16="http://schemas.microsoft.com/office/drawing/2014/main" id="{4CFCAEBF-4B9A-4958-B859-D5D4EE51A27C}"/>
              </a:ext>
            </a:extLst>
          </p:cNvPr>
          <p:cNvSpPr>
            <a:spLocks noChangeArrowheads="1"/>
          </p:cNvSpPr>
          <p:nvPr/>
        </p:nvSpPr>
        <p:spPr bwMode="gray">
          <a:xfrm>
            <a:off x="3708400" y="1844675"/>
            <a:ext cx="2376488" cy="1222375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uk-UA" altLang="uk-UA">
              <a:latin typeface="Arial" charset="0"/>
            </a:endParaRPr>
          </a:p>
        </p:txBody>
      </p:sp>
      <p:sp>
        <p:nvSpPr>
          <p:cNvPr id="49166" name="Oval 14">
            <a:extLst>
              <a:ext uri="{FF2B5EF4-FFF2-40B4-BE49-F238E27FC236}">
                <a16:creationId xmlns:a16="http://schemas.microsoft.com/office/drawing/2014/main" id="{B37F8041-CC2D-4FF9-AC68-AAA5D2CC0746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03350" y="3306763"/>
            <a:ext cx="2376488" cy="1222375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373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uk-UA" altLang="uk-UA">
              <a:latin typeface="Arial" charset="0"/>
            </a:endParaRPr>
          </a:p>
        </p:txBody>
      </p:sp>
      <p:sp>
        <p:nvSpPr>
          <p:cNvPr id="49167" name="Oval 15">
            <a:extLst>
              <a:ext uri="{FF2B5EF4-FFF2-40B4-BE49-F238E27FC236}">
                <a16:creationId xmlns:a16="http://schemas.microsoft.com/office/drawing/2014/main" id="{B2500CBE-C712-4EEE-AFA1-FFDB8B9B5297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11413" y="4941888"/>
            <a:ext cx="2112962" cy="12223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5686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uk-UA" altLang="uk-UA">
              <a:latin typeface="Arial" charset="0"/>
            </a:endParaRPr>
          </a:p>
        </p:txBody>
      </p:sp>
      <p:sp>
        <p:nvSpPr>
          <p:cNvPr id="49168" name="Oval 16">
            <a:extLst>
              <a:ext uri="{FF2B5EF4-FFF2-40B4-BE49-F238E27FC236}">
                <a16:creationId xmlns:a16="http://schemas.microsoft.com/office/drawing/2014/main" id="{8347096E-B696-4F04-BCD9-A89586473417}"/>
              </a:ext>
            </a:extLst>
          </p:cNvPr>
          <p:cNvSpPr>
            <a:spLocks noChangeArrowheads="1"/>
          </p:cNvSpPr>
          <p:nvPr/>
        </p:nvSpPr>
        <p:spPr bwMode="gray">
          <a:xfrm>
            <a:off x="5435600" y="4797425"/>
            <a:ext cx="2246313" cy="1222375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35686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uk-UA" altLang="uk-UA">
              <a:latin typeface="Arial" charset="0"/>
            </a:endParaRPr>
          </a:p>
        </p:txBody>
      </p:sp>
      <p:sp>
        <p:nvSpPr>
          <p:cNvPr id="49169" name="Oval 17">
            <a:extLst>
              <a:ext uri="{FF2B5EF4-FFF2-40B4-BE49-F238E27FC236}">
                <a16:creationId xmlns:a16="http://schemas.microsoft.com/office/drawing/2014/main" id="{6A8FB29C-8232-482C-B1B9-C0D304B51AEE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27763" y="2852738"/>
            <a:ext cx="2303462" cy="114935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uk-UA" altLang="uk-UA" b="1">
              <a:latin typeface="Arial" charset="0"/>
            </a:endParaRPr>
          </a:p>
        </p:txBody>
      </p:sp>
      <p:sp>
        <p:nvSpPr>
          <p:cNvPr id="29708" name="Text Box 18">
            <a:extLst>
              <a:ext uri="{FF2B5EF4-FFF2-40B4-BE49-F238E27FC236}">
                <a16:creationId xmlns:a16="http://schemas.microsoft.com/office/drawing/2014/main" id="{F8E690D2-1C27-4FD4-8421-B5EF71C8832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547813" y="3573463"/>
            <a:ext cx="225901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uk-UA" sz="1600" b="1">
                <a:solidFill>
                  <a:schemeClr val="bg1"/>
                </a:solidFill>
                <a:latin typeface="Verdana" panose="020B0604030504040204" pitchFamily="34" charset="0"/>
              </a:rPr>
              <a:t>Мультимедийный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uk-UA" sz="1600" b="1">
                <a:solidFill>
                  <a:schemeClr val="bg1"/>
                </a:solidFill>
                <a:latin typeface="Verdana" panose="020B0604030504040204" pitchFamily="34" charset="0"/>
              </a:rPr>
              <a:t>проэктор, экран</a:t>
            </a:r>
            <a:endParaRPr lang="en-US" altLang="uk-UA" sz="1600" b="1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29709" name="Text Box 19">
            <a:extLst>
              <a:ext uri="{FF2B5EF4-FFF2-40B4-BE49-F238E27FC236}">
                <a16:creationId xmlns:a16="http://schemas.microsoft.com/office/drawing/2014/main" id="{8DA0E91F-E9A6-44E0-92D6-851FFEB3561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211638" y="2276475"/>
            <a:ext cx="1301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uk-UA" sz="1800" b="1">
                <a:solidFill>
                  <a:schemeClr val="bg1"/>
                </a:solidFill>
                <a:latin typeface="Verdana" panose="020B0604030504040204" pitchFamily="34" charset="0"/>
              </a:rPr>
              <a:t>Принтер</a:t>
            </a:r>
            <a:endParaRPr lang="en-US" altLang="uk-UA" sz="1800" b="1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29710" name="Text Box 20">
            <a:extLst>
              <a:ext uri="{FF2B5EF4-FFF2-40B4-BE49-F238E27FC236}">
                <a16:creationId xmlns:a16="http://schemas.microsoft.com/office/drawing/2014/main" id="{878E1065-5A11-433D-8BCB-3985A27B3AA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372225" y="3141663"/>
            <a:ext cx="2032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uk-UA" sz="1800" b="1">
                <a:solidFill>
                  <a:schemeClr val="bg1"/>
                </a:solidFill>
                <a:latin typeface="Verdana" panose="020B0604030504040204" pitchFamily="34" charset="0"/>
              </a:rPr>
              <a:t>Манипулятор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uk-UA" sz="1800" b="1">
                <a:solidFill>
                  <a:schemeClr val="bg1"/>
                </a:solidFill>
                <a:latin typeface="Verdana" panose="020B0604030504040204" pitchFamily="34" charset="0"/>
              </a:rPr>
              <a:t>«мышь»</a:t>
            </a:r>
            <a:endParaRPr lang="en-US" altLang="uk-UA" sz="1800" b="1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29711" name="Text Box 21">
            <a:extLst>
              <a:ext uri="{FF2B5EF4-FFF2-40B4-BE49-F238E27FC236}">
                <a16:creationId xmlns:a16="http://schemas.microsoft.com/office/drawing/2014/main" id="{5D5EE99C-0002-4F00-8248-AC034184574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011863" y="5229225"/>
            <a:ext cx="11334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uk-UA" sz="1800" b="1">
                <a:solidFill>
                  <a:schemeClr val="hlink"/>
                </a:solidFill>
                <a:latin typeface="Verdana" panose="020B0604030504040204" pitchFamily="34" charset="0"/>
              </a:rPr>
              <a:t>Сканер</a:t>
            </a:r>
            <a:endParaRPr lang="en-US" altLang="uk-UA" sz="1800" b="1">
              <a:solidFill>
                <a:schemeClr val="hlink"/>
              </a:solidFill>
              <a:latin typeface="Verdana" panose="020B0604030504040204" pitchFamily="34" charset="0"/>
            </a:endParaRPr>
          </a:p>
        </p:txBody>
      </p:sp>
      <p:sp>
        <p:nvSpPr>
          <p:cNvPr id="29712" name="Text Box 22">
            <a:extLst>
              <a:ext uri="{FF2B5EF4-FFF2-40B4-BE49-F238E27FC236}">
                <a16:creationId xmlns:a16="http://schemas.microsoft.com/office/drawing/2014/main" id="{38ADEE8F-7441-4C55-B46C-AF3E4CE44A7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484438" y="5157788"/>
            <a:ext cx="20272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uk-UA" sz="1800" b="1">
                <a:solidFill>
                  <a:schemeClr val="bg1"/>
                </a:solidFill>
                <a:latin typeface="Verdana" panose="020B0604030504040204" pitchFamily="34" charset="0"/>
              </a:rPr>
              <a:t>Фото-,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uk-UA" sz="1800" b="1">
                <a:solidFill>
                  <a:schemeClr val="bg1"/>
                </a:solidFill>
                <a:latin typeface="Verdana" panose="020B0604030504040204" pitchFamily="34" charset="0"/>
              </a:rPr>
              <a:t>аудиотехника</a:t>
            </a:r>
            <a:endParaRPr lang="en-US" altLang="uk-UA" sz="1800" b="1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29713" name="Text Box 23">
            <a:extLst>
              <a:ext uri="{FF2B5EF4-FFF2-40B4-BE49-F238E27FC236}">
                <a16:creationId xmlns:a16="http://schemas.microsoft.com/office/drawing/2014/main" id="{A6E7168B-6267-4520-850D-FFF4AA54F65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851275" y="3860800"/>
            <a:ext cx="30972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uk-UA" sz="2400" b="1" i="1">
                <a:solidFill>
                  <a:schemeClr val="hlink"/>
                </a:solidFill>
                <a:latin typeface="Arial" panose="020B0604020202020204" pitchFamily="34" charset="0"/>
              </a:rPr>
              <a:t>Дополнительные компоненты</a:t>
            </a:r>
            <a:endParaRPr lang="en-US" altLang="uk-UA" sz="2400" b="1" i="1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29714" name="Line 24">
            <a:extLst>
              <a:ext uri="{FF2B5EF4-FFF2-40B4-BE49-F238E27FC236}">
                <a16:creationId xmlns:a16="http://schemas.microsoft.com/office/drawing/2014/main" id="{533123D9-46C6-4715-8E73-46BDE51CEEE6}"/>
              </a:ext>
            </a:extLst>
          </p:cNvPr>
          <p:cNvSpPr>
            <a:spLocks noChangeShapeType="1"/>
          </p:cNvSpPr>
          <p:nvPr/>
        </p:nvSpPr>
        <p:spPr bwMode="gray">
          <a:xfrm>
            <a:off x="2797175" y="2282825"/>
            <a:ext cx="1804988" cy="1389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cxnSp>
        <p:nvCxnSpPr>
          <p:cNvPr id="29715" name="AutoShape 25">
            <a:extLst>
              <a:ext uri="{FF2B5EF4-FFF2-40B4-BE49-F238E27FC236}">
                <a16:creationId xmlns:a16="http://schemas.microsoft.com/office/drawing/2014/main" id="{51D7FABB-D820-4BA3-845A-761C76588E08}"/>
              </a:ext>
            </a:extLst>
          </p:cNvPr>
          <p:cNvCxnSpPr>
            <a:cxnSpLocks noChangeShapeType="1"/>
          </p:cNvCxnSpPr>
          <p:nvPr/>
        </p:nvCxnSpPr>
        <p:spPr bwMode="gray">
          <a:xfrm flipH="1">
            <a:off x="895350" y="2282825"/>
            <a:ext cx="19145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sp>
        <p:nvSpPr>
          <p:cNvPr id="29716" name="Text Box 26">
            <a:extLst>
              <a:ext uri="{FF2B5EF4-FFF2-40B4-BE49-F238E27FC236}">
                <a16:creationId xmlns:a16="http://schemas.microsoft.com/office/drawing/2014/main" id="{3AF11EB5-0F0F-4E72-B8EE-F6EC65CC577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0" y="1412875"/>
            <a:ext cx="3455988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uk-UA" sz="1600" b="1">
                <a:latin typeface="Arial" panose="020B0604020202020204" pitchFamily="34" charset="0"/>
              </a:rPr>
              <a:t>Дополнительно к компьютеру можно подключить такие устройства </a:t>
            </a:r>
            <a:endParaRPr lang="en-US" altLang="uk-UA" sz="1600" b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клава">
            <a:extLst>
              <a:ext uri="{FF2B5EF4-FFF2-40B4-BE49-F238E27FC236}">
                <a16:creationId xmlns:a16="http://schemas.microsoft.com/office/drawing/2014/main" id="{C84D44E7-15CC-4AE9-B057-ADD51C53E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159106">
            <a:off x="827088" y="1628775"/>
            <a:ext cx="4329112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5">
            <a:extLst>
              <a:ext uri="{FF2B5EF4-FFF2-40B4-BE49-F238E27FC236}">
                <a16:creationId xmlns:a16="http://schemas.microsoft.com/office/drawing/2014/main" id="{687855D3-20DE-4BAB-972B-BCD88936E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550" y="260350"/>
            <a:ext cx="7129463" cy="6477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uk-UA" b="1" i="1" dirty="0">
                <a:solidFill>
                  <a:schemeClr val="hlink"/>
                </a:solidFill>
              </a:rPr>
              <a:t>Клавиатура</a:t>
            </a:r>
          </a:p>
        </p:txBody>
      </p:sp>
      <p:sp>
        <p:nvSpPr>
          <p:cNvPr id="48134" name="AutoShape 6">
            <a:extLst>
              <a:ext uri="{FF2B5EF4-FFF2-40B4-BE49-F238E27FC236}">
                <a16:creationId xmlns:a16="http://schemas.microsoft.com/office/drawing/2014/main" id="{B34E4B74-B6DC-4A6C-AF1C-B22E23742AC9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5364163" y="1484313"/>
            <a:ext cx="3527425" cy="165735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Служит для введения 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 компьютер 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информации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от пользователя</a:t>
            </a:r>
            <a:endParaRPr lang="en-US" altLang="uk-UA" b="1" i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8136" name="AutoShape 8">
            <a:extLst>
              <a:ext uri="{FF2B5EF4-FFF2-40B4-BE49-F238E27FC236}">
                <a16:creationId xmlns:a16="http://schemas.microsoft.com/office/drawing/2014/main" id="{A316C816-74AA-4C94-B2ED-A7308FBA9902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3635375" y="4365625"/>
            <a:ext cx="4752975" cy="165735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Условно разделяется на такие блоки: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 функциональные клавиши;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 алфавитно-цифровой блок;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 блок клавиш управления курсором;</a:t>
            </a:r>
          </a:p>
          <a:p>
            <a:pPr algn="ctr" eaLnBrk="1" hangingPunct="1">
              <a:defRPr/>
            </a:pPr>
            <a:r>
              <a:rPr lang="ru-RU" altLang="uk-UA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- блок цифровой клавиатуры</a:t>
            </a:r>
            <a:endParaRPr lang="en-US" altLang="uk-UA" b="1" i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AFDE5AE3-B24D-447E-92BD-252F291A0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uk-UA" sz="4000" dirty="0">
                <a:solidFill>
                  <a:schemeClr val="hlink"/>
                </a:solidFill>
                <a:latin typeface="Arial" panose="020B0604020202020204" pitchFamily="34" charset="0"/>
              </a:rPr>
              <a:t>Представление информации</a:t>
            </a:r>
          </a:p>
        </p:txBody>
      </p:sp>
      <p:grpSp>
        <p:nvGrpSpPr>
          <p:cNvPr id="6147" name="Group 4">
            <a:extLst>
              <a:ext uri="{FF2B5EF4-FFF2-40B4-BE49-F238E27FC236}">
                <a16:creationId xmlns:a16="http://schemas.microsoft.com/office/drawing/2014/main" id="{862ED20B-329F-4E45-A306-3E760F84C063}"/>
              </a:ext>
            </a:extLst>
          </p:cNvPr>
          <p:cNvGrpSpPr>
            <a:grpSpLocks/>
          </p:cNvGrpSpPr>
          <p:nvPr/>
        </p:nvGrpSpPr>
        <p:grpSpPr bwMode="auto">
          <a:xfrm>
            <a:off x="2719388" y="1628775"/>
            <a:ext cx="3611562" cy="3165475"/>
            <a:chOff x="1872" y="1824"/>
            <a:chExt cx="2014" cy="1821"/>
          </a:xfrm>
        </p:grpSpPr>
        <p:sp>
          <p:nvSpPr>
            <p:cNvPr id="27653" name="AutoShape 5">
              <a:extLst>
                <a:ext uri="{FF2B5EF4-FFF2-40B4-BE49-F238E27FC236}">
                  <a16:creationId xmlns:a16="http://schemas.microsoft.com/office/drawing/2014/main" id="{B4972BEA-F23D-4E5A-B3E5-641A9602EEC1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6200000" flipH="1">
              <a:off x="1823" y="2525"/>
              <a:ext cx="309" cy="20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27654" name="AutoShape 6">
              <a:extLst>
                <a:ext uri="{FF2B5EF4-FFF2-40B4-BE49-F238E27FC236}">
                  <a16:creationId xmlns:a16="http://schemas.microsoft.com/office/drawing/2014/main" id="{C70B8F17-0B4B-446D-A7BE-D1B0BD639E34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5400000" flipH="1">
              <a:off x="3629" y="2493"/>
              <a:ext cx="309" cy="20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27655" name="AutoShape 7">
              <a:extLst>
                <a:ext uri="{FF2B5EF4-FFF2-40B4-BE49-F238E27FC236}">
                  <a16:creationId xmlns:a16="http://schemas.microsoft.com/office/drawing/2014/main" id="{C6207A58-9DDF-4F06-8F14-9076AEB0E9AC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0800000" flipH="1">
              <a:off x="2725" y="3439"/>
              <a:ext cx="305" cy="206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6162" name="Oval 8">
              <a:extLst>
                <a:ext uri="{FF2B5EF4-FFF2-40B4-BE49-F238E27FC236}">
                  <a16:creationId xmlns:a16="http://schemas.microsoft.com/office/drawing/2014/main" id="{C3B989E8-DB27-49FD-8EC1-64BACDE0471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8" y="1824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latin typeface="Arial" panose="020B0604020202020204" pitchFamily="34" charset="0"/>
              </a:endParaRPr>
            </a:p>
          </p:txBody>
        </p:sp>
        <p:sp>
          <p:nvSpPr>
            <p:cNvPr id="6163" name="Oval 9">
              <a:extLst>
                <a:ext uri="{FF2B5EF4-FFF2-40B4-BE49-F238E27FC236}">
                  <a16:creationId xmlns:a16="http://schemas.microsoft.com/office/drawing/2014/main" id="{C61DE752-9F9A-4AC2-9F54-E26AD56CEFE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170" y="1915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latin typeface="Arial" panose="020B0604020202020204" pitchFamily="34" charset="0"/>
              </a:endParaRPr>
            </a:p>
          </p:txBody>
        </p:sp>
        <p:sp>
          <p:nvSpPr>
            <p:cNvPr id="27658" name="Oval 10">
              <a:extLst>
                <a:ext uri="{FF2B5EF4-FFF2-40B4-BE49-F238E27FC236}">
                  <a16:creationId xmlns:a16="http://schemas.microsoft.com/office/drawing/2014/main" id="{8FE753E7-1584-4AF8-A9CD-AA7EB5258BE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2000"/>
              <a:ext cx="1262" cy="126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6165" name="Oval 11">
              <a:extLst>
                <a:ext uri="{FF2B5EF4-FFF2-40B4-BE49-F238E27FC236}">
                  <a16:creationId xmlns:a16="http://schemas.microsoft.com/office/drawing/2014/main" id="{D61BF86D-DD29-4CA7-B900-F65AE68D7A6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54" y="2000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latin typeface="Arial" panose="020B0604020202020204" pitchFamily="34" charset="0"/>
              </a:endParaRPr>
            </a:p>
          </p:txBody>
        </p:sp>
        <p:sp>
          <p:nvSpPr>
            <p:cNvPr id="27660" name="Oval 12">
              <a:extLst>
                <a:ext uri="{FF2B5EF4-FFF2-40B4-BE49-F238E27FC236}">
                  <a16:creationId xmlns:a16="http://schemas.microsoft.com/office/drawing/2014/main" id="{8DD9E37E-95EA-4901-AD2D-71498AD38B2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2083"/>
              <a:ext cx="1096" cy="109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6167" name="Oval 13">
              <a:extLst>
                <a:ext uri="{FF2B5EF4-FFF2-40B4-BE49-F238E27FC236}">
                  <a16:creationId xmlns:a16="http://schemas.microsoft.com/office/drawing/2014/main" id="{568E240F-5359-4704-A482-BBB488EDB84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7" y="2083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ru-RU" sz="1800">
                <a:latin typeface="Arial" panose="020B0604020202020204" pitchFamily="34" charset="0"/>
              </a:endParaRPr>
            </a:p>
          </p:txBody>
        </p:sp>
      </p:grpSp>
      <p:sp>
        <p:nvSpPr>
          <p:cNvPr id="27663" name="AutoShape 15">
            <a:extLst>
              <a:ext uri="{FF2B5EF4-FFF2-40B4-BE49-F238E27FC236}">
                <a16:creationId xmlns:a16="http://schemas.microsoft.com/office/drawing/2014/main" id="{55AE22F5-FCB5-4C06-B5BE-DD832512A440}"/>
              </a:ext>
            </a:extLst>
          </p:cNvPr>
          <p:cNvSpPr>
            <a:spLocks noChangeArrowheads="1"/>
          </p:cNvSpPr>
          <p:nvPr/>
        </p:nvSpPr>
        <p:spPr bwMode="gray">
          <a:xfrm>
            <a:off x="395288" y="2797175"/>
            <a:ext cx="2065337" cy="66675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27664" name="AutoShape 16">
            <a:extLst>
              <a:ext uri="{FF2B5EF4-FFF2-40B4-BE49-F238E27FC236}">
                <a16:creationId xmlns:a16="http://schemas.microsoft.com/office/drawing/2014/main" id="{1EB50467-9B14-488F-B36D-6CD281C3FA6D}"/>
              </a:ext>
            </a:extLst>
          </p:cNvPr>
          <p:cNvSpPr>
            <a:spLocks noChangeArrowheads="1"/>
          </p:cNvSpPr>
          <p:nvPr/>
        </p:nvSpPr>
        <p:spPr bwMode="gray">
          <a:xfrm>
            <a:off x="395288" y="2212975"/>
            <a:ext cx="2065337" cy="66675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27666" name="AutoShape 18">
            <a:extLst>
              <a:ext uri="{FF2B5EF4-FFF2-40B4-BE49-F238E27FC236}">
                <a16:creationId xmlns:a16="http://schemas.microsoft.com/office/drawing/2014/main" id="{7A7D62BD-FA1E-4C99-A363-13616F4C8BEF}"/>
              </a:ext>
            </a:extLst>
          </p:cNvPr>
          <p:cNvSpPr>
            <a:spLocks noChangeArrowheads="1"/>
          </p:cNvSpPr>
          <p:nvPr/>
        </p:nvSpPr>
        <p:spPr bwMode="gray">
          <a:xfrm>
            <a:off x="6592888" y="2797175"/>
            <a:ext cx="2151062" cy="66675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27667" name="AutoShape 19">
            <a:extLst>
              <a:ext uri="{FF2B5EF4-FFF2-40B4-BE49-F238E27FC236}">
                <a16:creationId xmlns:a16="http://schemas.microsoft.com/office/drawing/2014/main" id="{C6AA2000-1CA2-4E21-8B70-FD91E29E5CE5}"/>
              </a:ext>
            </a:extLst>
          </p:cNvPr>
          <p:cNvSpPr>
            <a:spLocks noChangeArrowheads="1"/>
          </p:cNvSpPr>
          <p:nvPr/>
        </p:nvSpPr>
        <p:spPr bwMode="gray">
          <a:xfrm>
            <a:off x="6592888" y="2212975"/>
            <a:ext cx="2151062" cy="66675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27668" name="Text Box 20">
            <a:extLst>
              <a:ext uri="{FF2B5EF4-FFF2-40B4-BE49-F238E27FC236}">
                <a16:creationId xmlns:a16="http://schemas.microsoft.com/office/drawing/2014/main" id="{92821ABA-C1DE-4EA7-B1BE-B6C689A50FB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371850" y="2276475"/>
            <a:ext cx="2357438" cy="137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altLang="uk-UA" sz="2000" b="1">
                <a:latin typeface="Arial" charset="0"/>
              </a:rPr>
              <a:t>ДАННЫЕ</a:t>
            </a:r>
            <a:r>
              <a:rPr lang="ru-RU" altLang="uk-UA" b="1">
                <a:latin typeface="Arial" charset="0"/>
              </a:rPr>
              <a:t> –</a:t>
            </a:r>
          </a:p>
          <a:p>
            <a:pPr algn="ctr">
              <a:defRPr/>
            </a:pPr>
            <a:endParaRPr lang="ru-RU" altLang="uk-UA" sz="800" b="1">
              <a:latin typeface="Arial" charset="0"/>
            </a:endParaRPr>
          </a:p>
          <a:p>
            <a:pPr algn="ctr">
              <a:defRPr/>
            </a:pPr>
            <a:r>
              <a:rPr lang="ru-RU" altLang="uk-UA" sz="14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совокупность сведений </a:t>
            </a:r>
          </a:p>
          <a:p>
            <a:pPr algn="ctr">
              <a:defRPr/>
            </a:pPr>
            <a:r>
              <a:rPr lang="ru-RU" altLang="uk-UA" sz="14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 лицах, предметах, </a:t>
            </a:r>
          </a:p>
          <a:p>
            <a:pPr algn="ctr">
              <a:defRPr/>
            </a:pPr>
            <a:r>
              <a:rPr lang="ru-RU" altLang="uk-UA" sz="14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событиях, явлениях, </a:t>
            </a:r>
          </a:p>
          <a:p>
            <a:pPr algn="ctr">
              <a:defRPr/>
            </a:pPr>
            <a:r>
              <a:rPr lang="ru-RU" altLang="uk-UA" sz="14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процессах</a:t>
            </a:r>
            <a:endParaRPr lang="en-US" altLang="uk-UA" sz="1400" b="1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7669" name="AutoShape 21">
            <a:extLst>
              <a:ext uri="{FF2B5EF4-FFF2-40B4-BE49-F238E27FC236}">
                <a16:creationId xmlns:a16="http://schemas.microsoft.com/office/drawing/2014/main" id="{C6A1B119-315B-46BA-9239-B283246DDB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6800" y="4965700"/>
            <a:ext cx="4389438" cy="584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ru-RU" altLang="uk-UA">
                <a:latin typeface="Verdana" pitchFamily="34" charset="0"/>
              </a:rPr>
              <a:t>рукописный текст</a:t>
            </a:r>
            <a:endParaRPr lang="en-US" altLang="uk-UA">
              <a:latin typeface="Verdana" pitchFamily="34" charset="0"/>
            </a:endParaRPr>
          </a:p>
        </p:txBody>
      </p:sp>
      <p:sp>
        <p:nvSpPr>
          <p:cNvPr id="6154" name="Text Box 22">
            <a:extLst>
              <a:ext uri="{FF2B5EF4-FFF2-40B4-BE49-F238E27FC236}">
                <a16:creationId xmlns:a16="http://schemas.microsoft.com/office/drawing/2014/main" id="{E457CB76-6EF4-4A0E-A58B-6ABD3F76908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23850" y="2420938"/>
            <a:ext cx="22240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uk-UA" sz="1800">
                <a:solidFill>
                  <a:schemeClr val="bg1"/>
                </a:solidFill>
                <a:latin typeface="Arial" panose="020B0604020202020204" pitchFamily="34" charset="0"/>
              </a:rPr>
              <a:t>видеоизображение</a:t>
            </a:r>
            <a:endParaRPr lang="en-US" altLang="uk-UA" sz="1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155" name="Text Box 23">
            <a:extLst>
              <a:ext uri="{FF2B5EF4-FFF2-40B4-BE49-F238E27FC236}">
                <a16:creationId xmlns:a16="http://schemas.microsoft.com/office/drawing/2014/main" id="{14988571-84B6-4606-BB5A-B387AE1C841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042988" y="2997200"/>
            <a:ext cx="6254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uk-UA" sz="1800">
                <a:solidFill>
                  <a:schemeClr val="bg1"/>
                </a:solidFill>
                <a:latin typeface="Arial" panose="020B0604020202020204" pitchFamily="34" charset="0"/>
              </a:rPr>
              <a:t>звук</a:t>
            </a:r>
            <a:endParaRPr lang="en-US" altLang="uk-UA" sz="1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156" name="Text Box 25">
            <a:extLst>
              <a:ext uri="{FF2B5EF4-FFF2-40B4-BE49-F238E27FC236}">
                <a16:creationId xmlns:a16="http://schemas.microsoft.com/office/drawing/2014/main" id="{46B59C46-CB4B-4806-B4C5-737A0839F4E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334250" y="2384425"/>
            <a:ext cx="7350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uk-UA" sz="1800">
                <a:solidFill>
                  <a:schemeClr val="bg1"/>
                </a:solidFill>
                <a:latin typeface="Arial" panose="020B0604020202020204" pitchFamily="34" charset="0"/>
              </a:rPr>
              <a:t>текст</a:t>
            </a:r>
            <a:endParaRPr lang="en-US" altLang="uk-UA" sz="1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157" name="Text Box 26">
            <a:extLst>
              <a:ext uri="{FF2B5EF4-FFF2-40B4-BE49-F238E27FC236}">
                <a16:creationId xmlns:a16="http://schemas.microsoft.com/office/drawing/2014/main" id="{E816722E-C7AB-447A-8438-E4AE64E5E86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169150" y="2968625"/>
            <a:ext cx="1063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uk-UA" sz="1800">
                <a:solidFill>
                  <a:schemeClr val="bg1"/>
                </a:solidFill>
                <a:latin typeface="Arial" panose="020B0604020202020204" pitchFamily="34" charset="0"/>
              </a:rPr>
              <a:t>графика</a:t>
            </a:r>
            <a:endParaRPr lang="en-US" altLang="uk-UA" sz="1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158" name="Text Box 27">
            <a:extLst>
              <a:ext uri="{FF2B5EF4-FFF2-40B4-BE49-F238E27FC236}">
                <a16:creationId xmlns:a16="http://schemas.microsoft.com/office/drawing/2014/main" id="{D48A2877-FAD1-43BD-BC3A-4AFA69367A7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386638" y="3552825"/>
            <a:ext cx="628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uk-UA" sz="1800">
                <a:solidFill>
                  <a:schemeClr val="bg1"/>
                </a:solidFill>
                <a:latin typeface="Arial" panose="020B0604020202020204" pitchFamily="34" charset="0"/>
              </a:rPr>
              <a:t>Text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2" descr="E:\Плакаты\Знакомство с клавиатурой.jpg">
            <a:extLst>
              <a:ext uri="{FF2B5EF4-FFF2-40B4-BE49-F238E27FC236}">
                <a16:creationId xmlns:a16="http://schemas.microsoft.com/office/drawing/2014/main" id="{4F00CA87-0951-4740-A311-FA1B82BA9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492375"/>
            <a:ext cx="6507163" cy="208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71F4EE-18CB-4C36-A839-3A79ABE129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1196975"/>
            <a:ext cx="2616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0070C0"/>
                </a:solidFill>
                <a:latin typeface="Calibri" panose="020F0502020204030204" pitchFamily="34" charset="0"/>
              </a:rPr>
              <a:t>Функциональные</a:t>
            </a:r>
          </a:p>
          <a:p>
            <a:pPr algn="ctr" eaLnBrk="1" hangingPunct="1"/>
            <a:r>
              <a:rPr lang="ru-RU" altLang="ru-RU" sz="2400">
                <a:solidFill>
                  <a:srgbClr val="0070C0"/>
                </a:solidFill>
                <a:latin typeface="Calibri" panose="020F0502020204030204" pitchFamily="34" charset="0"/>
              </a:rPr>
              <a:t> клавиши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2A73BD-B5C3-4906-A919-40AC38FB1B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2213" y="5259388"/>
            <a:ext cx="20097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333333"/>
                </a:solidFill>
                <a:latin typeface="Calibri" panose="020F0502020204030204" pitchFamily="34" charset="0"/>
              </a:rPr>
              <a:t>Символьные</a:t>
            </a:r>
          </a:p>
          <a:p>
            <a:pPr algn="ctr" eaLnBrk="1" hangingPunct="1"/>
            <a:r>
              <a:rPr lang="ru-RU" altLang="ru-RU" sz="2400">
                <a:solidFill>
                  <a:srgbClr val="333333"/>
                </a:solidFill>
                <a:latin typeface="Calibri" panose="020F0502020204030204" pitchFamily="34" charset="0"/>
              </a:rPr>
              <a:t> клавиши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1D2F74-A903-4DC3-9B6E-604CF1257F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2225" y="4986338"/>
            <a:ext cx="2557463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339933"/>
                </a:solidFill>
                <a:latin typeface="Calibri" panose="020F0502020204030204" pitchFamily="34" charset="0"/>
              </a:rPr>
              <a:t>Клавиши</a:t>
            </a:r>
          </a:p>
          <a:p>
            <a:pPr algn="ctr" eaLnBrk="1" hangingPunct="1"/>
            <a:r>
              <a:rPr lang="ru-RU" altLang="ru-RU" sz="2400">
                <a:solidFill>
                  <a:srgbClr val="339933"/>
                </a:solidFill>
                <a:latin typeface="Calibri" panose="020F0502020204030204" pitchFamily="34" charset="0"/>
              </a:rPr>
              <a:t>управления</a:t>
            </a:r>
          </a:p>
          <a:p>
            <a:pPr algn="ctr" eaLnBrk="1" hangingPunct="1"/>
            <a:r>
              <a:rPr lang="ru-RU" altLang="ru-RU" sz="2400">
                <a:solidFill>
                  <a:srgbClr val="339933"/>
                </a:solidFill>
                <a:latin typeface="Calibri" panose="020F0502020204030204" pitchFamily="34" charset="0"/>
              </a:rPr>
              <a:t> курсором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930C90-F628-444A-939A-AA202919A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0" y="1187450"/>
            <a:ext cx="26447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CC6600"/>
                </a:solidFill>
                <a:latin typeface="Calibri" panose="020F0502020204030204" pitchFamily="34" charset="0"/>
              </a:rPr>
              <a:t>Дополнительная </a:t>
            </a:r>
          </a:p>
          <a:p>
            <a:pPr algn="ctr" eaLnBrk="1" hangingPunct="1"/>
            <a:r>
              <a:rPr lang="ru-RU" altLang="ru-RU" sz="2400">
                <a:solidFill>
                  <a:srgbClr val="CC6600"/>
                </a:solidFill>
                <a:latin typeface="Calibri" panose="020F0502020204030204" pitchFamily="34" charset="0"/>
              </a:rPr>
              <a:t>клавиатура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96C391-5338-46AA-89D2-CA8E95C466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0" y="5373688"/>
            <a:ext cx="21478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FF0000"/>
                </a:solidFill>
                <a:latin typeface="Calibri" panose="020F0502020204030204" pitchFamily="34" charset="0"/>
              </a:rPr>
              <a:t>Специальные</a:t>
            </a:r>
          </a:p>
          <a:p>
            <a:pPr algn="ctr" eaLnBrk="1" hangingPunct="1"/>
            <a:r>
              <a:rPr lang="ru-RU" altLang="ru-RU" sz="2400">
                <a:solidFill>
                  <a:srgbClr val="FF0000"/>
                </a:solidFill>
                <a:latin typeface="Calibri" panose="020F0502020204030204" pitchFamily="34" charset="0"/>
              </a:rPr>
              <a:t>клавиши</a:t>
            </a:r>
          </a:p>
        </p:txBody>
      </p: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818D0B8B-9BA2-4B06-B081-862177B8F065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6988969" y="2713832"/>
            <a:ext cx="1143000" cy="214312"/>
          </a:xfrm>
          <a:prstGeom prst="straightConnector1">
            <a:avLst/>
          </a:prstGeom>
          <a:noFill/>
          <a:ln w="25400" algn="ctr">
            <a:solidFill>
              <a:schemeClr val="accent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F68F822C-0B62-4BAF-AA81-CADDFD59F795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V="1">
            <a:off x="3789363" y="4759325"/>
            <a:ext cx="1143000" cy="142875"/>
          </a:xfrm>
          <a:prstGeom prst="straightConnector1">
            <a:avLst/>
          </a:prstGeom>
          <a:noFill/>
          <a:ln w="25400" algn="ctr">
            <a:solidFill>
              <a:srgbClr val="333333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41" name="Line 21">
            <a:extLst>
              <a:ext uri="{FF2B5EF4-FFF2-40B4-BE49-F238E27FC236}">
                <a16:creationId xmlns:a16="http://schemas.microsoft.com/office/drawing/2014/main" id="{FCF9EA9C-B538-4D6F-AE2B-D266479F134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43213" y="1773238"/>
            <a:ext cx="433387" cy="1150937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42" name="Line 22">
            <a:extLst>
              <a:ext uri="{FF2B5EF4-FFF2-40B4-BE49-F238E27FC236}">
                <a16:creationId xmlns:a16="http://schemas.microsoft.com/office/drawing/2014/main" id="{0E0A56E5-47A3-4F63-BF05-39FB1767A52C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6600" y="1773238"/>
            <a:ext cx="790575" cy="1150937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43" name="Line 23">
            <a:extLst>
              <a:ext uri="{FF2B5EF4-FFF2-40B4-BE49-F238E27FC236}">
                <a16:creationId xmlns:a16="http://schemas.microsoft.com/office/drawing/2014/main" id="{2BD5F513-B46A-41D1-A69F-AC2DC8B2BD4A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6600" y="1773238"/>
            <a:ext cx="1727200" cy="10795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44" name="Line 24">
            <a:extLst>
              <a:ext uri="{FF2B5EF4-FFF2-40B4-BE49-F238E27FC236}">
                <a16:creationId xmlns:a16="http://schemas.microsoft.com/office/drawing/2014/main" id="{998C2847-CC2E-4BCB-9C00-6B42D752A59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443663" y="3573463"/>
            <a:ext cx="504825" cy="1800225"/>
          </a:xfrm>
          <a:prstGeom prst="line">
            <a:avLst/>
          </a:prstGeom>
          <a:noFill/>
          <a:ln w="28575">
            <a:solidFill>
              <a:srgbClr val="339933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45" name="Line 25">
            <a:extLst>
              <a:ext uri="{FF2B5EF4-FFF2-40B4-BE49-F238E27FC236}">
                <a16:creationId xmlns:a16="http://schemas.microsoft.com/office/drawing/2014/main" id="{7581A781-59D1-4D39-8AC2-9ADCE36F65E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156325" y="4221163"/>
            <a:ext cx="792163" cy="1152525"/>
          </a:xfrm>
          <a:prstGeom prst="line">
            <a:avLst/>
          </a:prstGeom>
          <a:noFill/>
          <a:ln w="28575">
            <a:solidFill>
              <a:srgbClr val="339933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46" name="Line 26">
            <a:extLst>
              <a:ext uri="{FF2B5EF4-FFF2-40B4-BE49-F238E27FC236}">
                <a16:creationId xmlns:a16="http://schemas.microsoft.com/office/drawing/2014/main" id="{4579B275-9E75-49DB-B3D8-0C9A1E8B598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908175" y="4076700"/>
            <a:ext cx="431800" cy="13684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47" name="Line 27">
            <a:extLst>
              <a:ext uri="{FF2B5EF4-FFF2-40B4-BE49-F238E27FC236}">
                <a16:creationId xmlns:a16="http://schemas.microsoft.com/office/drawing/2014/main" id="{57B58BD9-ABEC-4411-BB7D-216B7F799E6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9975" y="3933825"/>
            <a:ext cx="3024188" cy="15113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9" name="Заголовок 2">
            <a:extLst>
              <a:ext uri="{FF2B5EF4-FFF2-40B4-BE49-F238E27FC236}">
                <a16:creationId xmlns:a16="http://schemas.microsoft.com/office/drawing/2014/main" id="{4C39094B-6AB7-4F55-A824-EB335DD8C854}"/>
              </a:ext>
            </a:extLst>
          </p:cNvPr>
          <p:cNvSpPr>
            <a:spLocks/>
          </p:cNvSpPr>
          <p:nvPr/>
        </p:nvSpPr>
        <p:spPr bwMode="auto">
          <a:xfrm>
            <a:off x="1042988" y="0"/>
            <a:ext cx="7643812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400" b="1" i="1" dirty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Клавиатура 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принтер">
            <a:extLst>
              <a:ext uri="{FF2B5EF4-FFF2-40B4-BE49-F238E27FC236}">
                <a16:creationId xmlns:a16="http://schemas.microsoft.com/office/drawing/2014/main" id="{D0092FB6-87F8-4C9A-8090-EF0D4326E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65175"/>
            <a:ext cx="3527425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1" name="AutoShape 5">
            <a:extLst>
              <a:ext uri="{FF2B5EF4-FFF2-40B4-BE49-F238E27FC236}">
                <a16:creationId xmlns:a16="http://schemas.microsoft.com/office/drawing/2014/main" id="{36D6B62E-26A7-4B2E-B2CF-758A0661C899}"/>
              </a:ext>
            </a:extLst>
          </p:cNvPr>
          <p:cNvSpPr>
            <a:spLocks noChangeArrowheads="1"/>
          </p:cNvSpPr>
          <p:nvPr/>
        </p:nvSpPr>
        <p:spPr bwMode="gray">
          <a:xfrm rot="1210229">
            <a:off x="5435600" y="2205038"/>
            <a:ext cx="608013" cy="398462"/>
          </a:xfrm>
          <a:prstGeom prst="rightArrow">
            <a:avLst>
              <a:gd name="adj1" fmla="val 35167"/>
              <a:gd name="adj2" fmla="val 61792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50182" name="Oval 6">
            <a:extLst>
              <a:ext uri="{FF2B5EF4-FFF2-40B4-BE49-F238E27FC236}">
                <a16:creationId xmlns:a16="http://schemas.microsoft.com/office/drawing/2014/main" id="{92AF3E40-374B-41A3-8A68-DB690951738E}"/>
              </a:ext>
            </a:extLst>
          </p:cNvPr>
          <p:cNvSpPr>
            <a:spLocks noChangeArrowheads="1"/>
          </p:cNvSpPr>
          <p:nvPr/>
        </p:nvSpPr>
        <p:spPr bwMode="gray">
          <a:xfrm>
            <a:off x="6156325" y="2168525"/>
            <a:ext cx="2665413" cy="695325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ru-RU" altLang="uk-UA" sz="2800">
                <a:latin typeface="Arial" charset="0"/>
              </a:rPr>
              <a:t>Струйные</a:t>
            </a:r>
          </a:p>
        </p:txBody>
      </p:sp>
      <p:sp>
        <p:nvSpPr>
          <p:cNvPr id="50183" name="Oval 7">
            <a:extLst>
              <a:ext uri="{FF2B5EF4-FFF2-40B4-BE49-F238E27FC236}">
                <a16:creationId xmlns:a16="http://schemas.microsoft.com/office/drawing/2014/main" id="{39D7FDF0-FA1F-46B2-81AE-CB5D6F0322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4932363" y="3429000"/>
            <a:ext cx="3887787" cy="695325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ru-RU" altLang="uk-UA" sz="2800">
                <a:latin typeface="Arial" charset="0"/>
              </a:rPr>
              <a:t>Светодиодные</a:t>
            </a:r>
          </a:p>
        </p:txBody>
      </p:sp>
      <p:sp>
        <p:nvSpPr>
          <p:cNvPr id="50184" name="AutoShape 8">
            <a:extLst>
              <a:ext uri="{FF2B5EF4-FFF2-40B4-BE49-F238E27FC236}">
                <a16:creationId xmlns:a16="http://schemas.microsoft.com/office/drawing/2014/main" id="{42B5FF49-DC52-4513-8FA9-1B7A6E9A5B36}"/>
              </a:ext>
            </a:extLst>
          </p:cNvPr>
          <p:cNvSpPr>
            <a:spLocks noChangeArrowheads="1"/>
          </p:cNvSpPr>
          <p:nvPr/>
        </p:nvSpPr>
        <p:spPr bwMode="gray">
          <a:xfrm rot="1210229">
            <a:off x="4932363" y="2997200"/>
            <a:ext cx="608012" cy="398463"/>
          </a:xfrm>
          <a:prstGeom prst="rightArrow">
            <a:avLst>
              <a:gd name="adj1" fmla="val 35167"/>
              <a:gd name="adj2" fmla="val 61792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50185" name="Oval 9">
            <a:extLst>
              <a:ext uri="{FF2B5EF4-FFF2-40B4-BE49-F238E27FC236}">
                <a16:creationId xmlns:a16="http://schemas.microsoft.com/office/drawing/2014/main" id="{04D95655-2705-4E53-84B0-FB7A490B5BE0}"/>
              </a:ext>
            </a:extLst>
          </p:cNvPr>
          <p:cNvSpPr>
            <a:spLocks noChangeArrowheads="1"/>
          </p:cNvSpPr>
          <p:nvPr/>
        </p:nvSpPr>
        <p:spPr bwMode="gray">
          <a:xfrm>
            <a:off x="3563938" y="4365625"/>
            <a:ext cx="2665412" cy="695325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ru-RU" altLang="uk-UA" sz="2800">
                <a:latin typeface="Arial" charset="0"/>
              </a:rPr>
              <a:t>Лазерные</a:t>
            </a:r>
          </a:p>
        </p:txBody>
      </p:sp>
      <p:sp>
        <p:nvSpPr>
          <p:cNvPr id="50186" name="Oval 10">
            <a:extLst>
              <a:ext uri="{FF2B5EF4-FFF2-40B4-BE49-F238E27FC236}">
                <a16:creationId xmlns:a16="http://schemas.microsoft.com/office/drawing/2014/main" id="{9C41722B-C35E-4BF6-A9F0-53997F36179F}"/>
              </a:ext>
            </a:extLst>
          </p:cNvPr>
          <p:cNvSpPr>
            <a:spLocks noChangeArrowheads="1"/>
          </p:cNvSpPr>
          <p:nvPr/>
        </p:nvSpPr>
        <p:spPr bwMode="gray">
          <a:xfrm>
            <a:off x="755650" y="5229225"/>
            <a:ext cx="3887788" cy="695325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ru-RU" altLang="uk-UA" sz="2800">
                <a:latin typeface="Arial" charset="0"/>
              </a:rPr>
              <a:t>Матричные</a:t>
            </a:r>
          </a:p>
        </p:txBody>
      </p:sp>
      <p:sp>
        <p:nvSpPr>
          <p:cNvPr id="50187" name="AutoShape 11">
            <a:extLst>
              <a:ext uri="{FF2B5EF4-FFF2-40B4-BE49-F238E27FC236}">
                <a16:creationId xmlns:a16="http://schemas.microsoft.com/office/drawing/2014/main" id="{CF4DC69A-B713-4D00-980E-AF2FF4E38EA5}"/>
              </a:ext>
            </a:extLst>
          </p:cNvPr>
          <p:cNvSpPr>
            <a:spLocks noChangeArrowheads="1"/>
          </p:cNvSpPr>
          <p:nvPr/>
        </p:nvSpPr>
        <p:spPr bwMode="gray">
          <a:xfrm rot="3039140">
            <a:off x="3779838" y="3716338"/>
            <a:ext cx="608012" cy="398462"/>
          </a:xfrm>
          <a:prstGeom prst="rightArrow">
            <a:avLst>
              <a:gd name="adj1" fmla="val 35167"/>
              <a:gd name="adj2" fmla="val 61792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  <p:sp>
        <p:nvSpPr>
          <p:cNvPr id="50188" name="AutoShape 12">
            <a:extLst>
              <a:ext uri="{FF2B5EF4-FFF2-40B4-BE49-F238E27FC236}">
                <a16:creationId xmlns:a16="http://schemas.microsoft.com/office/drawing/2014/main" id="{D235674B-10DB-45F5-8EE5-5624F9D5B1A5}"/>
              </a:ext>
            </a:extLst>
          </p:cNvPr>
          <p:cNvSpPr>
            <a:spLocks noChangeArrowheads="1"/>
          </p:cNvSpPr>
          <p:nvPr/>
        </p:nvSpPr>
        <p:spPr bwMode="gray">
          <a:xfrm rot="5400000">
            <a:off x="2306637" y="4397376"/>
            <a:ext cx="608013" cy="398462"/>
          </a:xfrm>
          <a:prstGeom prst="rightArrow">
            <a:avLst>
              <a:gd name="adj1" fmla="val 35167"/>
              <a:gd name="adj2" fmla="val 61792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uk-UA">
              <a:latin typeface="Arial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2">
            <a:extLst>
              <a:ext uri="{FF2B5EF4-FFF2-40B4-BE49-F238E27FC236}">
                <a16:creationId xmlns:a16="http://schemas.microsoft.com/office/drawing/2014/main" id="{F2BC0BA4-15AB-4B97-A49F-3D0A6EE5F89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42988" y="188913"/>
            <a:ext cx="7921625" cy="863600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</a:pPr>
            <a:r>
              <a:rPr lang="ru-RU" altLang="ru-RU" b="1" i="1" dirty="0">
                <a:solidFill>
                  <a:schemeClr val="hlink"/>
                </a:solidFill>
              </a:rPr>
              <a:t>Пользовательский интерфейс</a:t>
            </a:r>
          </a:p>
        </p:txBody>
      </p:sp>
      <p:sp>
        <p:nvSpPr>
          <p:cNvPr id="16389" name="Text Box 5">
            <a:extLst>
              <a:ext uri="{FF2B5EF4-FFF2-40B4-BE49-F238E27FC236}">
                <a16:creationId xmlns:a16="http://schemas.microsoft.com/office/drawing/2014/main" id="{05D9C215-02A2-42CE-BEB3-FE4589ACE9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1125538"/>
            <a:ext cx="79216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400" b="1" i="1">
                <a:latin typeface="Calibri" panose="020F0502020204030204" pitchFamily="34" charset="0"/>
              </a:rPr>
              <a:t>Пользовательский интерфейс</a:t>
            </a:r>
            <a:r>
              <a:rPr lang="ru-RU" altLang="ru-RU" sz="2400">
                <a:latin typeface="Calibri" panose="020F0502020204030204" pitchFamily="34" charset="0"/>
              </a:rPr>
              <a:t> - это совокупность средств и правил взаимодействия человека и компьютера.</a:t>
            </a:r>
          </a:p>
        </p:txBody>
      </p:sp>
      <p:sp>
        <p:nvSpPr>
          <p:cNvPr id="16390" name="Text Box 6">
            <a:extLst>
              <a:ext uri="{FF2B5EF4-FFF2-40B4-BE49-F238E27FC236}">
                <a16:creationId xmlns:a16="http://schemas.microsoft.com/office/drawing/2014/main" id="{240A5ED7-333D-40BB-97F3-6AFA48BE7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2349500"/>
            <a:ext cx="7921625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400">
                <a:latin typeface="Calibri" panose="020F0502020204030204" pitchFamily="34" charset="0"/>
              </a:rPr>
              <a:t>На компьютерах, оперировавших только числами и символами, был реализован </a:t>
            </a:r>
            <a:r>
              <a:rPr lang="ru-RU" altLang="ru-RU" sz="2400" i="1" u="sng">
                <a:solidFill>
                  <a:srgbClr val="800000"/>
                </a:solidFill>
                <a:latin typeface="Calibri" panose="020F0502020204030204" pitchFamily="34" charset="0"/>
              </a:rPr>
              <a:t>командный интерфейс</a:t>
            </a:r>
            <a:r>
              <a:rPr lang="ru-RU" altLang="ru-RU" sz="2400">
                <a:latin typeface="Calibri" panose="020F0502020204030204" pitchFamily="34" charset="0"/>
              </a:rPr>
              <a:t>:</a:t>
            </a:r>
          </a:p>
          <a:p>
            <a:pPr eaLnBrk="1" hangingPunct="1">
              <a:buFontTx/>
              <a:buChar char="•"/>
            </a:pPr>
            <a:r>
              <a:rPr lang="ru-RU" altLang="ru-RU" sz="2400">
                <a:latin typeface="Calibri" panose="020F0502020204030204" pitchFamily="34" charset="0"/>
              </a:rPr>
              <a:t>команда подавалась с помощью последовательности символов (командной строки); </a:t>
            </a:r>
          </a:p>
          <a:p>
            <a:pPr eaLnBrk="1" hangingPunct="1">
              <a:buFontTx/>
              <a:buChar char="•"/>
            </a:pPr>
            <a:r>
              <a:rPr lang="ru-RU" altLang="ru-RU" sz="2400">
                <a:latin typeface="Calibri" panose="020F0502020204030204" pitchFamily="34" charset="0"/>
              </a:rPr>
              <a:t>компьютер сопоставлял поступившую команду с имеющимся в  его памяти набором команд; </a:t>
            </a:r>
          </a:p>
          <a:p>
            <a:pPr eaLnBrk="1" hangingPunct="1">
              <a:buFontTx/>
              <a:buChar char="•"/>
            </a:pPr>
            <a:r>
              <a:rPr lang="ru-RU" altLang="ru-RU" sz="2400">
                <a:latin typeface="Calibri" panose="020F0502020204030204" pitchFamily="34" charset="0"/>
              </a:rPr>
              <a:t>выполнялось действие, соответствующее поступившей команде.</a:t>
            </a:r>
          </a:p>
        </p:txBody>
      </p:sp>
      <p:pic>
        <p:nvPicPr>
          <p:cNvPr id="16391" name="Picture 7">
            <a:extLst>
              <a:ext uri="{FF2B5EF4-FFF2-40B4-BE49-F238E27FC236}">
                <a16:creationId xmlns:a16="http://schemas.microsoft.com/office/drawing/2014/main" id="{2D2E4548-3EC4-4A6A-B888-6D02F67F7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349500"/>
            <a:ext cx="8027987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Text Box 8">
            <a:extLst>
              <a:ext uri="{FF2B5EF4-FFF2-40B4-BE49-F238E27FC236}">
                <a16:creationId xmlns:a16="http://schemas.microsoft.com/office/drawing/2014/main" id="{65E3815D-8F0C-4C01-99B1-502C3F681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4438" y="6165850"/>
            <a:ext cx="5111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000">
                <a:latin typeface="Calibri" panose="020F0502020204030204" pitchFamily="34" charset="0"/>
              </a:rPr>
              <a:t>Пример командного интерфейса</a:t>
            </a:r>
          </a:p>
        </p:txBody>
      </p:sp>
      <p:sp>
        <p:nvSpPr>
          <p:cNvPr id="8" name="Text Box 7">
            <a:extLst>
              <a:ext uri="{FF2B5EF4-FFF2-40B4-BE49-F238E27FC236}">
                <a16:creationId xmlns:a16="http://schemas.microsoft.com/office/drawing/2014/main" id="{2AE5B0E6-BCBE-4E44-8EE3-254183D89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2276475"/>
            <a:ext cx="78486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400">
                <a:latin typeface="Calibri" panose="020F0502020204030204" pitchFamily="34" charset="0"/>
              </a:rPr>
              <a:t>Необходимость запоминать многочисленные команды отпала с появлением графических интерфейсов. Первые графические интерфейсы обеспечивали возможность с помощью клавиш или манипулятора  «мышь»:</a:t>
            </a:r>
          </a:p>
          <a:p>
            <a:pPr eaLnBrk="1" hangingPunct="1">
              <a:buFontTx/>
              <a:buChar char="•"/>
            </a:pPr>
            <a:r>
              <a:rPr lang="ru-RU" altLang="ru-RU" sz="2400">
                <a:latin typeface="Calibri" panose="020F0502020204030204" pitchFamily="34" charset="0"/>
              </a:rPr>
              <a:t>подводить курсор к той или иной части экрана;</a:t>
            </a:r>
          </a:p>
          <a:p>
            <a:pPr eaLnBrk="1" hangingPunct="1">
              <a:buFontTx/>
              <a:buChar char="•"/>
            </a:pPr>
            <a:r>
              <a:rPr lang="ru-RU" altLang="ru-RU" sz="2400">
                <a:latin typeface="Calibri" panose="020F0502020204030204" pitchFamily="34" charset="0"/>
              </a:rPr>
              <a:t>выделять на экране имя файла или команду другим цветом;</a:t>
            </a:r>
          </a:p>
          <a:p>
            <a:pPr eaLnBrk="1" hangingPunct="1">
              <a:buFontTx/>
              <a:buChar char="•"/>
            </a:pPr>
            <a:r>
              <a:rPr lang="ru-RU" altLang="ru-RU" sz="2400">
                <a:latin typeface="Calibri" panose="020F0502020204030204" pitchFamily="34" charset="0"/>
              </a:rPr>
              <a:t>оперировать выделенными данными независимо от других.</a:t>
            </a:r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611A81F4-AF06-4633-8294-24BC4783AA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3357563"/>
            <a:ext cx="4392613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Объекты представлены в виде значков</a:t>
            </a:r>
          </a:p>
        </p:txBody>
      </p:sp>
      <p:sp>
        <p:nvSpPr>
          <p:cNvPr id="29" name="Line 28">
            <a:extLst>
              <a:ext uri="{FF2B5EF4-FFF2-40B4-BE49-F238E27FC236}">
                <a16:creationId xmlns:a16="http://schemas.microsoft.com/office/drawing/2014/main" id="{988B3300-A6BF-430C-856C-AFB9F5A8305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266950" y="3214688"/>
            <a:ext cx="0" cy="208756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31" name="Line 28">
            <a:extLst>
              <a:ext uri="{FF2B5EF4-FFF2-40B4-BE49-F238E27FC236}">
                <a16:creationId xmlns:a16="http://schemas.microsoft.com/office/drawing/2014/main" id="{6B25DC93-CF76-426B-A536-B3079B0E947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265363" y="5302250"/>
            <a:ext cx="433387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F3F4DA57-F4D5-4AF5-A44A-935C605D38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3862388"/>
            <a:ext cx="4392613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Оперирование объектами в окнах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B4A64A53-281A-4D47-BAE4-49A9F9104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4365625"/>
            <a:ext cx="4392613" cy="5762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Основной элемент программного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управления – меню 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D59DD0D-082B-4ADA-AEF1-574BC02BB7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5086350"/>
            <a:ext cx="4392613" cy="5762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Основной элемент аппаратного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управления – манипулятор</a:t>
            </a:r>
          </a:p>
        </p:txBody>
      </p:sp>
      <p:sp>
        <p:nvSpPr>
          <p:cNvPr id="5" name="Line 28">
            <a:extLst>
              <a:ext uri="{FF2B5EF4-FFF2-40B4-BE49-F238E27FC236}">
                <a16:creationId xmlns:a16="http://schemas.microsoft.com/office/drawing/2014/main" id="{09186B41-6798-4461-AA79-7ABDEF23C13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266950" y="4654550"/>
            <a:ext cx="4333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6" name="Line 28">
            <a:extLst>
              <a:ext uri="{FF2B5EF4-FFF2-40B4-BE49-F238E27FC236}">
                <a16:creationId xmlns:a16="http://schemas.microsoft.com/office/drawing/2014/main" id="{7B65F1BE-3873-4731-A5CD-1A658EBFFD4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266950" y="4078288"/>
            <a:ext cx="4333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7" name="Line 28">
            <a:extLst>
              <a:ext uri="{FF2B5EF4-FFF2-40B4-BE49-F238E27FC236}">
                <a16:creationId xmlns:a16="http://schemas.microsoft.com/office/drawing/2014/main" id="{37F816D8-FFAD-4E38-B912-550CC84278F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266950" y="3573463"/>
            <a:ext cx="4333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3" name="Rectangle 6">
            <a:extLst>
              <a:ext uri="{FF2B5EF4-FFF2-40B4-BE49-F238E27FC236}">
                <a16:creationId xmlns:a16="http://schemas.microsoft.com/office/drawing/2014/main" id="{B06D48DC-B9BC-4C0E-9DD6-A8B84A110E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050" y="2565400"/>
            <a:ext cx="3455988" cy="6492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Объектно-ориентированный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интерфейс</a:t>
            </a:r>
          </a:p>
        </p:txBody>
      </p:sp>
      <p:sp>
        <p:nvSpPr>
          <p:cNvPr id="16402" name="Text Box 18">
            <a:extLst>
              <a:ext uri="{FF2B5EF4-FFF2-40B4-BE49-F238E27FC236}">
                <a16:creationId xmlns:a16="http://schemas.microsoft.com/office/drawing/2014/main" id="{30FCC36E-B20B-4466-A556-003573C0F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2349500"/>
            <a:ext cx="7848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400">
                <a:latin typeface="Calibri" panose="020F0502020204030204" pitchFamily="34" charset="0"/>
              </a:rPr>
              <a:t>Каждый компьютерный объект имеет своё имя и графическое обозначение</a:t>
            </a:r>
          </a:p>
        </p:txBody>
      </p:sp>
      <p:graphicFrame>
        <p:nvGraphicFramePr>
          <p:cNvPr id="16403" name="Group 19">
            <a:extLst>
              <a:ext uri="{FF2B5EF4-FFF2-40B4-BE49-F238E27FC236}">
                <a16:creationId xmlns:a16="http://schemas.microsoft.com/office/drawing/2014/main" id="{59668745-9DF5-4B1A-929A-4C0175D2FDEA}"/>
              </a:ext>
            </a:extLst>
          </p:cNvPr>
          <p:cNvGraphicFramePr>
            <a:graphicFrameLocks noGrp="1"/>
          </p:cNvGraphicFramePr>
          <p:nvPr/>
        </p:nvGraphicFramePr>
        <p:xfrm>
          <a:off x="1187450" y="3284538"/>
          <a:ext cx="7634288" cy="3230707"/>
        </p:xfrm>
        <a:graphic>
          <a:graphicData uri="http://schemas.openxmlformats.org/drawingml/2006/table">
            <a:tbl>
              <a:tblPr/>
              <a:tblGrid>
                <a:gridCol w="2160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8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4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2279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Объект </a:t>
                      </a:r>
                    </a:p>
                  </a:txBody>
                  <a:tcPr marT="45711" marB="45711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Имя </a:t>
                      </a:r>
                    </a:p>
                  </a:txBody>
                  <a:tcPr marT="45711" marB="45711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Графическое обозначение</a:t>
                      </a:r>
                    </a:p>
                  </a:txBody>
                  <a:tcPr marT="45711" marB="45711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00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Принтер</a:t>
                      </a:r>
                    </a:p>
                  </a:txBody>
                  <a:tcPr marT="45711" marB="45711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Xerox Phaser 3130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11" marB="45711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11" marB="45711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200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Жёсткий диск</a:t>
                      </a:r>
                    </a:p>
                  </a:txBody>
                  <a:tcPr marT="45711" marB="45711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C: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11" marB="45711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11" marB="45711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3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Графический файл</a:t>
                      </a:r>
                    </a:p>
                  </a:txBody>
                  <a:tcPr marT="45711" marB="45711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аквариум.</a:t>
                      </a: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gif</a:t>
                      </a: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11" marB="45711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T="45711" marB="45711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7421" name="Picture 13">
            <a:extLst>
              <a:ext uri="{FF2B5EF4-FFF2-40B4-BE49-F238E27FC236}">
                <a16:creationId xmlns:a16="http://schemas.microsoft.com/office/drawing/2014/main" id="{2BED8890-2551-4508-9876-3F252E3F5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5013325"/>
            <a:ext cx="8255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Group 43">
            <a:extLst>
              <a:ext uri="{FF2B5EF4-FFF2-40B4-BE49-F238E27FC236}">
                <a16:creationId xmlns:a16="http://schemas.microsoft.com/office/drawing/2014/main" id="{87B6256B-803B-4E7D-AEAF-8A58E073B21C}"/>
              </a:ext>
            </a:extLst>
          </p:cNvPr>
          <p:cNvGrpSpPr>
            <a:grpSpLocks/>
          </p:cNvGrpSpPr>
          <p:nvPr/>
        </p:nvGrpSpPr>
        <p:grpSpPr bwMode="auto">
          <a:xfrm>
            <a:off x="7164388" y="5734050"/>
            <a:ext cx="431800" cy="574675"/>
            <a:chOff x="4513" y="3612"/>
            <a:chExt cx="272" cy="362"/>
          </a:xfrm>
        </p:grpSpPr>
        <p:sp>
          <p:nvSpPr>
            <p:cNvPr id="8287" name="AutoShape 44">
              <a:extLst>
                <a:ext uri="{FF2B5EF4-FFF2-40B4-BE49-F238E27FC236}">
                  <a16:creationId xmlns:a16="http://schemas.microsoft.com/office/drawing/2014/main" id="{F640D916-317A-4CE9-B288-A2DECEB644A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4513" y="3612"/>
              <a:ext cx="272" cy="362"/>
            </a:xfrm>
            <a:prstGeom prst="foldedCorner">
              <a:avLst>
                <a:gd name="adj" fmla="val 125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latin typeface="Calibri" panose="020F0502020204030204" pitchFamily="34" charset="0"/>
              </a:endParaRPr>
            </a:p>
          </p:txBody>
        </p:sp>
        <p:pic>
          <p:nvPicPr>
            <p:cNvPr id="8288" name="Picture 45">
              <a:extLst>
                <a:ext uri="{FF2B5EF4-FFF2-40B4-BE49-F238E27FC236}">
                  <a16:creationId xmlns:a16="http://schemas.microsoft.com/office/drawing/2014/main" id="{18546F10-D94E-43DC-8318-B7A73E9E68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" y="3657"/>
              <a:ext cx="204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430" name="Text Box 46">
            <a:extLst>
              <a:ext uri="{FF2B5EF4-FFF2-40B4-BE49-F238E27FC236}">
                <a16:creationId xmlns:a16="http://schemas.microsoft.com/office/drawing/2014/main" id="{B3135666-4CF8-4845-85CE-28A5D630B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2349500"/>
            <a:ext cx="784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400">
                <a:latin typeface="Calibri" panose="020F0502020204030204" pitchFamily="34" charset="0"/>
              </a:rPr>
              <a:t>Объекты обладают определёнными свойствами</a:t>
            </a:r>
          </a:p>
        </p:txBody>
      </p:sp>
      <p:graphicFrame>
        <p:nvGraphicFramePr>
          <p:cNvPr id="28719" name="Group 47">
            <a:extLst>
              <a:ext uri="{FF2B5EF4-FFF2-40B4-BE49-F238E27FC236}">
                <a16:creationId xmlns:a16="http://schemas.microsoft.com/office/drawing/2014/main" id="{0EE9D280-6C4B-49F1-A4D3-5A5217BF05DA}"/>
              </a:ext>
            </a:extLst>
          </p:cNvPr>
          <p:cNvGraphicFramePr>
            <a:graphicFrameLocks noGrp="1"/>
          </p:cNvGraphicFramePr>
          <p:nvPr/>
        </p:nvGraphicFramePr>
        <p:xfrm>
          <a:off x="1187450" y="3051175"/>
          <a:ext cx="7416800" cy="3473542"/>
        </p:xfrm>
        <a:graphic>
          <a:graphicData uri="http://schemas.openxmlformats.org/drawingml/2006/table">
            <a:tbl>
              <a:tblPr/>
              <a:tblGrid>
                <a:gridCol w="3148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687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209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Объект </a:t>
                      </a:r>
                    </a:p>
                  </a:txBody>
                  <a:tcPr marT="45716" marB="45716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Свойство</a:t>
                      </a:r>
                    </a:p>
                  </a:txBody>
                  <a:tcPr marT="45716" marB="45716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0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Принтер</a:t>
                      </a:r>
                    </a:p>
                  </a:txBody>
                  <a:tcPr marT="45716" marB="45716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Скорость печати, цветность печати, доступ и др.</a:t>
                      </a:r>
                    </a:p>
                  </a:txBody>
                  <a:tcPr marT="45716" marB="45716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717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Жёсткий диск</a:t>
                      </a:r>
                    </a:p>
                  </a:txBody>
                  <a:tcPr marT="45716" marB="45716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Ёмкость, размер занятого/свободного дискового пространства, тип доступа и др.</a:t>
                      </a:r>
                    </a:p>
                  </a:txBody>
                  <a:tcPr marT="45716" marB="45716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20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Графический файл</a:t>
                      </a:r>
                    </a:p>
                  </a:txBody>
                  <a:tcPr marT="45716" marB="45716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Тип, размер, дата создания и др.</a:t>
                      </a:r>
                    </a:p>
                  </a:txBody>
                  <a:tcPr marT="45716" marB="45716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448" name="Text Box 64">
            <a:extLst>
              <a:ext uri="{FF2B5EF4-FFF2-40B4-BE49-F238E27FC236}">
                <a16:creationId xmlns:a16="http://schemas.microsoft.com/office/drawing/2014/main" id="{863D427F-3853-48BE-A9BA-45CB5B8238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2349500"/>
            <a:ext cx="7848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400">
                <a:latin typeface="Calibri" panose="020F0502020204030204" pitchFamily="34" charset="0"/>
              </a:rPr>
              <a:t>С объектами можно совершать разнообразные действия</a:t>
            </a:r>
          </a:p>
        </p:txBody>
      </p:sp>
      <p:graphicFrame>
        <p:nvGraphicFramePr>
          <p:cNvPr id="16481" name="Group 97">
            <a:extLst>
              <a:ext uri="{FF2B5EF4-FFF2-40B4-BE49-F238E27FC236}">
                <a16:creationId xmlns:a16="http://schemas.microsoft.com/office/drawing/2014/main" id="{A381183B-0C3D-4352-B4B7-6FDE1241EE4B}"/>
              </a:ext>
            </a:extLst>
          </p:cNvPr>
          <p:cNvGraphicFramePr>
            <a:graphicFrameLocks noGrp="1"/>
          </p:cNvGraphicFramePr>
          <p:nvPr/>
        </p:nvGraphicFramePr>
        <p:xfrm>
          <a:off x="1331913" y="3141663"/>
          <a:ext cx="7237412" cy="3489326"/>
        </p:xfrm>
        <a:graphic>
          <a:graphicData uri="http://schemas.openxmlformats.org/drawingml/2006/table">
            <a:tbl>
              <a:tblPr/>
              <a:tblGrid>
                <a:gridCol w="30718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75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Объект </a:t>
                      </a:r>
                    </a:p>
                  </a:txBody>
                  <a:tcPr marT="45724" marB="45724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Действия </a:t>
                      </a:r>
                    </a:p>
                  </a:txBody>
                  <a:tcPr marT="45724" marB="45724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085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Принтер</a:t>
                      </a:r>
                    </a:p>
                  </a:txBody>
                  <a:tcPr marT="45724" marB="45724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Настроить печать, приостановить печать, изменить тип доступа и др.</a:t>
                      </a:r>
                    </a:p>
                  </a:txBody>
                  <a:tcPr marT="45724" marB="45724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92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Жёсткий диск</a:t>
                      </a:r>
                    </a:p>
                  </a:txBody>
                  <a:tcPr marT="45724" marB="45724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Проверить на вирусы, посмотреть содержимое, очистить и др.</a:t>
                      </a:r>
                    </a:p>
                  </a:txBody>
                  <a:tcPr marT="45724" marB="45724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244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Графический файл</a:t>
                      </a:r>
                    </a:p>
                  </a:txBody>
                  <a:tcPr marT="45724" marB="45724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Изменить, распечатать, просмотреть, переименовать, копировать, удалить и др.</a:t>
                      </a:r>
                    </a:p>
                  </a:txBody>
                  <a:tcPr marT="45724" marB="45724" horzOverflow="overflow">
                    <a:lnL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33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6466" name="Picture 82">
            <a:extLst>
              <a:ext uri="{FF2B5EF4-FFF2-40B4-BE49-F238E27FC236}">
                <a16:creationId xmlns:a16="http://schemas.microsoft.com/office/drawing/2014/main" id="{B792CD8B-B3BA-4ED5-B0A1-9967004E7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708275"/>
            <a:ext cx="5759450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67" name="Text Box 83">
            <a:extLst>
              <a:ext uri="{FF2B5EF4-FFF2-40B4-BE49-F238E27FC236}">
                <a16:creationId xmlns:a16="http://schemas.microsoft.com/office/drawing/2014/main" id="{E9E3CAC2-D2C8-43B3-9863-3ABD76B29A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1052513"/>
            <a:ext cx="78486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000">
                <a:latin typeface="Calibri" panose="020F0502020204030204" pitchFamily="34" charset="0"/>
              </a:rPr>
              <a:t>Основным элементом аппаратного управления компьютером в пользовательском интерфейсе является </a:t>
            </a:r>
            <a:r>
              <a:rPr lang="ru-RU" altLang="ru-RU" sz="2000" b="1">
                <a:latin typeface="Calibri" panose="020F0502020204030204" pitchFamily="34" charset="0"/>
              </a:rPr>
              <a:t>мышь</a:t>
            </a:r>
            <a:r>
              <a:rPr lang="ru-RU" altLang="ru-RU" sz="2000">
                <a:latin typeface="Calibri" panose="020F0502020204030204" pitchFamily="34" charset="0"/>
              </a:rPr>
              <a:t>, отображаемая на экране в виде </a:t>
            </a:r>
            <a:r>
              <a:rPr lang="ru-RU" altLang="ru-RU" sz="2000" b="1">
                <a:latin typeface="Calibri" panose="020F0502020204030204" pitchFamily="34" charset="0"/>
              </a:rPr>
              <a:t>указателя мыши</a:t>
            </a:r>
            <a:r>
              <a:rPr lang="ru-RU" altLang="ru-RU" sz="2000">
                <a:latin typeface="Calibri" panose="020F0502020204030204" pitchFamily="34" charset="0"/>
              </a:rPr>
              <a:t> – небольшого графического объекта, который перемещается по экрану при движении мыши.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B6032B3-1C25-4A77-BDE5-6517420F3D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5" y="2420938"/>
            <a:ext cx="4392613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Щелчок </a:t>
            </a:r>
          </a:p>
        </p:txBody>
      </p:sp>
      <p:sp>
        <p:nvSpPr>
          <p:cNvPr id="10" name="Line 28">
            <a:extLst>
              <a:ext uri="{FF2B5EF4-FFF2-40B4-BE49-F238E27FC236}">
                <a16:creationId xmlns:a16="http://schemas.microsoft.com/office/drawing/2014/main" id="{B1E2F676-CF0D-4F21-BC93-DD9A482F307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555875" y="2133600"/>
            <a:ext cx="0" cy="3024188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" name="Line 28">
            <a:extLst>
              <a:ext uri="{FF2B5EF4-FFF2-40B4-BE49-F238E27FC236}">
                <a16:creationId xmlns:a16="http://schemas.microsoft.com/office/drawing/2014/main" id="{F2E50C64-87D7-44DE-866F-687B366F73B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554288" y="4508500"/>
            <a:ext cx="433387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568A18CE-E10C-4448-B978-05AF9B595B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5" y="3068638"/>
            <a:ext cx="4392613" cy="3603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Двойной щелчок</a:t>
            </a: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6AF073CB-00E7-4763-AEE0-20BF2F44E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5" y="3716338"/>
            <a:ext cx="4392613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Щелчок правой кнопкой </a:t>
            </a:r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3567B82B-6CCD-4512-8502-288BF685E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5" y="4365625"/>
            <a:ext cx="4392613" cy="3603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Перетаскивание </a:t>
            </a:r>
          </a:p>
        </p:txBody>
      </p:sp>
      <p:sp>
        <p:nvSpPr>
          <p:cNvPr id="15" name="Line 28">
            <a:extLst>
              <a:ext uri="{FF2B5EF4-FFF2-40B4-BE49-F238E27FC236}">
                <a16:creationId xmlns:a16="http://schemas.microsoft.com/office/drawing/2014/main" id="{735E89E4-3B24-44A8-8902-BFF9F51027C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555875" y="3860800"/>
            <a:ext cx="4333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6" name="Line 28">
            <a:extLst>
              <a:ext uri="{FF2B5EF4-FFF2-40B4-BE49-F238E27FC236}">
                <a16:creationId xmlns:a16="http://schemas.microsoft.com/office/drawing/2014/main" id="{5BE34C7E-6550-4F22-84F5-8E41E6C6C0D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555875" y="3284538"/>
            <a:ext cx="4333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7" name="Line 28">
            <a:extLst>
              <a:ext uri="{FF2B5EF4-FFF2-40B4-BE49-F238E27FC236}">
                <a16:creationId xmlns:a16="http://schemas.microsoft.com/office/drawing/2014/main" id="{79950580-29A9-4001-AEBB-8BC1637D007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555875" y="2565400"/>
            <a:ext cx="4333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8" name="Rectangle 6">
            <a:extLst>
              <a:ext uri="{FF2B5EF4-FFF2-40B4-BE49-F238E27FC236}">
                <a16:creationId xmlns:a16="http://schemas.microsoft.com/office/drawing/2014/main" id="{58606AEA-55C2-4DA3-A0C8-41C6492870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9975" y="1484313"/>
            <a:ext cx="3960813" cy="6492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Основные приёмы управления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с помощью мыши</a:t>
            </a:r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860FF7B9-BC24-46B2-B869-69FA2E327C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5" y="4940300"/>
            <a:ext cx="4392613" cy="4333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Наведение указателя мыши  </a:t>
            </a:r>
          </a:p>
        </p:txBody>
      </p:sp>
      <p:sp>
        <p:nvSpPr>
          <p:cNvPr id="20" name="Line 28">
            <a:extLst>
              <a:ext uri="{FF2B5EF4-FFF2-40B4-BE49-F238E27FC236}">
                <a16:creationId xmlns:a16="http://schemas.microsoft.com/office/drawing/2014/main" id="{3E861445-F4FC-4FDB-9D91-1E49C600109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555875" y="5157788"/>
            <a:ext cx="4333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6480" name="Text Box 96">
            <a:extLst>
              <a:ext uri="{FF2B5EF4-FFF2-40B4-BE49-F238E27FC236}">
                <a16:creationId xmlns:a16="http://schemas.microsoft.com/office/drawing/2014/main" id="{DE8019AD-D77F-41C8-AA0C-ADBA44DA4C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5445125"/>
            <a:ext cx="79216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b="1" i="1">
                <a:latin typeface="Calibri" panose="020F0502020204030204" pitchFamily="34" charset="0"/>
              </a:rPr>
              <a:t>Дружественный интерфейс </a:t>
            </a:r>
            <a:r>
              <a:rPr lang="ru-RU" altLang="ru-RU">
                <a:latin typeface="Calibri" panose="020F0502020204030204" pitchFamily="34" charset="0"/>
              </a:rPr>
              <a:t>– предоставление пользователям наиболее удобных способов взаимодействия с программным обеспечением за счет логичности и простоты в расположении элементов управления.</a:t>
            </a:r>
          </a:p>
        </p:txBody>
      </p:sp>
      <p:pic>
        <p:nvPicPr>
          <p:cNvPr id="28769" name="Picture 97">
            <a:extLst>
              <a:ext uri="{FF2B5EF4-FFF2-40B4-BE49-F238E27FC236}">
                <a16:creationId xmlns:a16="http://schemas.microsoft.com/office/drawing/2014/main" id="{3ED65F4E-EFC0-4641-86F1-0D656FE780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149725"/>
            <a:ext cx="94932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1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28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1000"/>
                                        <p:tgtEl>
                                          <p:spTgt spid="16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1000"/>
                                        <p:tgtEl>
                                          <p:spTgt spid="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1000"/>
                                        <p:tgtEl>
                                          <p:spTgt spid="16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1000"/>
                                        <p:tgtEl>
                                          <p:spTgt spid="16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1000"/>
                                        <p:tgtEl>
                                          <p:spTgt spid="16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1000"/>
                                        <p:tgtEl>
                                          <p:spTgt spid="16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 nodeType="clickPar">
                      <p:stCondLst>
                        <p:cond delay="indefinite"/>
                      </p:stCondLst>
                      <p:childTnLst>
                        <p:par>
                          <p:cTn id="2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3" dur="1000"/>
                                        <p:tgtEl>
                                          <p:spTgt spid="16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uild="allAtOnce"/>
      <p:bldP spid="16392" grpId="0"/>
      <p:bldP spid="16392" grpId="1"/>
      <p:bldP spid="26" grpId="0" animBg="1"/>
      <p:bldP spid="26" grpId="1" animBg="1"/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23" grpId="0" animBg="1"/>
      <p:bldP spid="23" grpId="1" animBg="1"/>
      <p:bldP spid="16402" grpId="0"/>
      <p:bldP spid="16402" grpId="1"/>
      <p:bldP spid="16430" grpId="0"/>
      <p:bldP spid="16430" grpId="1"/>
      <p:bldP spid="16448" grpId="0"/>
      <p:bldP spid="16448" grpId="1"/>
      <p:bldP spid="16467" grpId="0" build="allAtOnce"/>
      <p:bldP spid="9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1648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Line 28">
            <a:extLst>
              <a:ext uri="{FF2B5EF4-FFF2-40B4-BE49-F238E27FC236}">
                <a16:creationId xmlns:a16="http://schemas.microsoft.com/office/drawing/2014/main" id="{3D0C0DA2-46E4-418F-9A6B-7891C596C6A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219700" y="2708275"/>
            <a:ext cx="0" cy="1081088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" name="Line 28">
            <a:extLst>
              <a:ext uri="{FF2B5EF4-FFF2-40B4-BE49-F238E27FC236}">
                <a16:creationId xmlns:a16="http://schemas.microsoft.com/office/drawing/2014/main" id="{1D7B36E6-6F5C-4446-9452-179C5B08E86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708400" y="2781300"/>
            <a:ext cx="0" cy="3095625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3" name="Rectangle 6">
            <a:extLst>
              <a:ext uri="{FF2B5EF4-FFF2-40B4-BE49-F238E27FC236}">
                <a16:creationId xmlns:a16="http://schemas.microsoft.com/office/drawing/2014/main" id="{5686BD7F-1B95-40F7-BD80-616F262495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3" y="2276475"/>
            <a:ext cx="2087562" cy="5048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Окно 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9D142B37-AC02-4617-91EE-E56CA2AA1F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3800" y="2276475"/>
            <a:ext cx="2087563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Меню</a:t>
            </a:r>
          </a:p>
        </p:txBody>
      </p:sp>
      <p:sp>
        <p:nvSpPr>
          <p:cNvPr id="1035" name="Заголовок 2">
            <a:extLst>
              <a:ext uri="{FF2B5EF4-FFF2-40B4-BE49-F238E27FC236}">
                <a16:creationId xmlns:a16="http://schemas.microsoft.com/office/drawing/2014/main" id="{081D9FA8-B576-45A6-89B9-B8853F987265}"/>
              </a:ext>
            </a:extLst>
          </p:cNvPr>
          <p:cNvSpPr>
            <a:spLocks/>
          </p:cNvSpPr>
          <p:nvPr/>
        </p:nvSpPr>
        <p:spPr bwMode="auto">
          <a:xfrm>
            <a:off x="1222375" y="188913"/>
            <a:ext cx="752633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sz="4400" b="1" i="1" dirty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Основные элементы графического интерфейса</a:t>
            </a:r>
          </a:p>
        </p:txBody>
      </p:sp>
      <p:sp>
        <p:nvSpPr>
          <p:cNvPr id="4" name="Line 28">
            <a:extLst>
              <a:ext uri="{FF2B5EF4-FFF2-40B4-BE49-F238E27FC236}">
                <a16:creationId xmlns:a16="http://schemas.microsoft.com/office/drawing/2014/main" id="{5605EC29-AE76-4C30-B3DE-32D06ADA6CA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843213" y="1844675"/>
            <a:ext cx="0" cy="4318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5" name="Line 28">
            <a:extLst>
              <a:ext uri="{FF2B5EF4-FFF2-40B4-BE49-F238E27FC236}">
                <a16:creationId xmlns:a16="http://schemas.microsoft.com/office/drawing/2014/main" id="{0E9650D0-E59F-4D2C-B74C-73A1C40AB49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084888" y="1844675"/>
            <a:ext cx="0" cy="43180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CD476E4-98DE-44F5-A9DA-33F1260987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2997200"/>
            <a:ext cx="2233612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Рабочий стол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3875BE1-6940-4378-A88F-E9477A3480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3644900"/>
            <a:ext cx="2233612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Окно папок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F193C0F-18FD-4738-90DF-54BBE08D7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4292600"/>
            <a:ext cx="2233612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Диалоговое окно 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2F20998-5739-41D8-BAA8-17F3B2D94B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4941888"/>
            <a:ext cx="2233612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Окно приложения </a:t>
            </a: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A37212D7-584F-412D-AB96-FE6129DDB4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5589588"/>
            <a:ext cx="2233612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Окно документа</a:t>
            </a:r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DDEB1F63-E9FC-40A7-B0B6-035FF8F12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2924175"/>
            <a:ext cx="20891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Главное меню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9359F0B7-16A9-4BDA-B151-53BDC3FC3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3571875"/>
            <a:ext cx="316865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FFFFFF"/>
                </a:solidFill>
                <a:latin typeface="Arial" charset="0"/>
                <a:cs typeface="Arial" charset="0"/>
              </a:rPr>
              <a:t>Контекстное меню</a:t>
            </a: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5DC78485-5D3D-441A-A70E-B2D2CECD1B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1196975"/>
            <a:ext cx="6553200" cy="64928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Основные элементы графического интерфейса</a:t>
            </a:r>
          </a:p>
        </p:txBody>
      </p:sp>
      <p:sp>
        <p:nvSpPr>
          <p:cNvPr id="14" name="Line 28">
            <a:extLst>
              <a:ext uri="{FF2B5EF4-FFF2-40B4-BE49-F238E27FC236}">
                <a16:creationId xmlns:a16="http://schemas.microsoft.com/office/drawing/2014/main" id="{C0A758F7-350F-40F8-8875-7CC3FE7CFE9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76600" y="3141663"/>
            <a:ext cx="431800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5" name="Line 28">
            <a:extLst>
              <a:ext uri="{FF2B5EF4-FFF2-40B4-BE49-F238E27FC236}">
                <a16:creationId xmlns:a16="http://schemas.microsoft.com/office/drawing/2014/main" id="{136A8765-862D-4067-BF60-2CEE6125BC6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76600" y="3860800"/>
            <a:ext cx="431800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6" name="Line 28">
            <a:extLst>
              <a:ext uri="{FF2B5EF4-FFF2-40B4-BE49-F238E27FC236}">
                <a16:creationId xmlns:a16="http://schemas.microsoft.com/office/drawing/2014/main" id="{5DE991B1-7A8C-4C51-8650-5EBDA729EA7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76600" y="4510088"/>
            <a:ext cx="431800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7" name="Line 28">
            <a:extLst>
              <a:ext uri="{FF2B5EF4-FFF2-40B4-BE49-F238E27FC236}">
                <a16:creationId xmlns:a16="http://schemas.microsoft.com/office/drawing/2014/main" id="{E67E56B6-5273-47E1-95EC-A374E0F30CC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76600" y="5876925"/>
            <a:ext cx="431800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8" name="Line 28">
            <a:extLst>
              <a:ext uri="{FF2B5EF4-FFF2-40B4-BE49-F238E27FC236}">
                <a16:creationId xmlns:a16="http://schemas.microsoft.com/office/drawing/2014/main" id="{508102A6-5CCF-4996-AD7A-F73867F9BA2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19700" y="3213100"/>
            <a:ext cx="431800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9" name="Line 28">
            <a:extLst>
              <a:ext uri="{FF2B5EF4-FFF2-40B4-BE49-F238E27FC236}">
                <a16:creationId xmlns:a16="http://schemas.microsoft.com/office/drawing/2014/main" id="{D4C9D547-8482-4369-A8B2-7E799403A72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19700" y="3789363"/>
            <a:ext cx="431800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0" name="Line 28">
            <a:extLst>
              <a:ext uri="{FF2B5EF4-FFF2-40B4-BE49-F238E27FC236}">
                <a16:creationId xmlns:a16="http://schemas.microsoft.com/office/drawing/2014/main" id="{F013352E-3D08-44CB-B764-5B7AD07166C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76600" y="5157788"/>
            <a:ext cx="431800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2">
            <a:extLst>
              <a:ext uri="{FF2B5EF4-FFF2-40B4-BE49-F238E27FC236}">
                <a16:creationId xmlns:a16="http://schemas.microsoft.com/office/drawing/2014/main" id="{3A4A70BD-0F1B-4074-9A44-DA504B7549C7}"/>
              </a:ext>
            </a:extLst>
          </p:cNvPr>
          <p:cNvSpPr>
            <a:spLocks/>
          </p:cNvSpPr>
          <p:nvPr/>
        </p:nvSpPr>
        <p:spPr bwMode="auto">
          <a:xfrm>
            <a:off x="179512" y="188913"/>
            <a:ext cx="8785101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sz="4400" b="1" i="1" dirty="0">
                <a:solidFill>
                  <a:schemeClr val="hlink"/>
                </a:solidFill>
                <a:latin typeface="+mj-lt"/>
                <a:ea typeface="+mj-ea"/>
                <a:cs typeface="+mj-cs"/>
              </a:rPr>
              <a:t>Организация индивидуального информационного пространства</a:t>
            </a:r>
          </a:p>
        </p:txBody>
      </p:sp>
      <p:sp>
        <p:nvSpPr>
          <p:cNvPr id="19459" name="Text Box 3">
            <a:extLst>
              <a:ext uri="{FF2B5EF4-FFF2-40B4-BE49-F238E27FC236}">
                <a16:creationId xmlns:a16="http://schemas.microsoft.com/office/drawing/2014/main" id="{E4A10641-F463-49D0-862C-553B427112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1341438"/>
            <a:ext cx="78486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400">
                <a:latin typeface="Calibri" panose="020F0502020204030204" pitchFamily="34" charset="0"/>
              </a:rPr>
              <a:t>Совокупность всей информации, накопленной человечеством в процессе развития науки, культуры, образования и практической деятельности людей, называют </a:t>
            </a:r>
            <a:r>
              <a:rPr lang="ru-RU" altLang="ru-RU" sz="2400" b="1">
                <a:latin typeface="Calibri" panose="020F0502020204030204" pitchFamily="34" charset="0"/>
              </a:rPr>
              <a:t>информационными ресурсами</a:t>
            </a:r>
            <a:r>
              <a:rPr lang="ru-RU" altLang="ru-RU" sz="2400">
                <a:latin typeface="Calibri" panose="020F0502020204030204" pitchFamily="34" charset="0"/>
              </a:rPr>
              <a:t>.</a:t>
            </a:r>
            <a:r>
              <a:rPr lang="ru-RU" altLang="ru-RU"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19460" name="Text Box 4">
            <a:extLst>
              <a:ext uri="{FF2B5EF4-FFF2-40B4-BE49-F238E27FC236}">
                <a16:creationId xmlns:a16="http://schemas.microsoft.com/office/drawing/2014/main" id="{845AA873-08BB-47E6-8B9F-023015D45B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3213100"/>
            <a:ext cx="792162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400" b="1">
                <a:latin typeface="Calibri" panose="020F0502020204030204" pitchFamily="34" charset="0"/>
              </a:rPr>
              <a:t>Информационные ресурсы</a:t>
            </a:r>
            <a:r>
              <a:rPr lang="ru-RU" altLang="ru-RU" sz="2400">
                <a:latin typeface="Calibri" panose="020F0502020204030204" pitchFamily="34" charset="0"/>
              </a:rPr>
              <a:t>, доступные пользователю при работе на компьютере, называются его индивидуальным </a:t>
            </a:r>
            <a:r>
              <a:rPr lang="ru-RU" altLang="ru-RU" sz="2400" b="1">
                <a:latin typeface="Calibri" panose="020F0502020204030204" pitchFamily="34" charset="0"/>
              </a:rPr>
              <a:t>информационным пространством.</a:t>
            </a:r>
          </a:p>
        </p:txBody>
      </p:sp>
      <p:sp>
        <p:nvSpPr>
          <p:cNvPr id="29" name="Line 28">
            <a:extLst>
              <a:ext uri="{FF2B5EF4-FFF2-40B4-BE49-F238E27FC236}">
                <a16:creationId xmlns:a16="http://schemas.microsoft.com/office/drawing/2014/main" id="{7144A9F4-1CB0-4654-826D-7C912328319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771775" y="2205038"/>
            <a:ext cx="0" cy="3671887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4BA3A4F7-11C5-40E1-947D-F26F7794F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2492375"/>
            <a:ext cx="4679950" cy="7937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Установка программного обеспечения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на персональный компьютер</a:t>
            </a:r>
          </a:p>
        </p:txBody>
      </p:sp>
      <p:sp>
        <p:nvSpPr>
          <p:cNvPr id="5" name="Line 28">
            <a:extLst>
              <a:ext uri="{FF2B5EF4-FFF2-40B4-BE49-F238E27FC236}">
                <a16:creationId xmlns:a16="http://schemas.microsoft.com/office/drawing/2014/main" id="{87CAAEBD-7D01-44F6-B3CD-12D1087FCA7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771775" y="3860800"/>
            <a:ext cx="4333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6" name="Line 28">
            <a:extLst>
              <a:ext uri="{FF2B5EF4-FFF2-40B4-BE49-F238E27FC236}">
                <a16:creationId xmlns:a16="http://schemas.microsoft.com/office/drawing/2014/main" id="{E5C95697-C0BB-4469-89D3-77D323C5E83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771775" y="2852738"/>
            <a:ext cx="4333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3" name="Rectangle 6">
            <a:extLst>
              <a:ext uri="{FF2B5EF4-FFF2-40B4-BE49-F238E27FC236}">
                <a16:creationId xmlns:a16="http://schemas.microsoft.com/office/drawing/2014/main" id="{EAE28222-2C2A-48F4-A767-9D9D7B099E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875" y="1341438"/>
            <a:ext cx="4608513" cy="7921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Формирование индивидуального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>
                <a:solidFill>
                  <a:srgbClr val="FFFFFF"/>
                </a:solidFill>
                <a:latin typeface="Arial" charset="0"/>
                <a:cs typeface="Arial" charset="0"/>
              </a:rPr>
              <a:t>информационного пространства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1D7CE057-7F1A-4592-9EB9-FCD0EB21DF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3502025"/>
            <a:ext cx="4679950" cy="7937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Создание текстовых, графических 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других документов</a:t>
            </a:r>
          </a:p>
        </p:txBody>
      </p:sp>
      <p:sp>
        <p:nvSpPr>
          <p:cNvPr id="4" name="Line 28">
            <a:extLst>
              <a:ext uri="{FF2B5EF4-FFF2-40B4-BE49-F238E27FC236}">
                <a16:creationId xmlns:a16="http://schemas.microsoft.com/office/drawing/2014/main" id="{5C0BC99D-317B-4718-99EA-63AE771D191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771775" y="4941888"/>
            <a:ext cx="433388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C7716E-FABA-47AF-82A0-F3EFE41DC6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4508500"/>
            <a:ext cx="4679950" cy="7937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Перенос (копирование) на свой компьютер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фотографий, фильмов, текстов, музыки</a:t>
            </a:r>
          </a:p>
        </p:txBody>
      </p:sp>
      <p:sp>
        <p:nvSpPr>
          <p:cNvPr id="8" name="Line 28">
            <a:extLst>
              <a:ext uri="{FF2B5EF4-FFF2-40B4-BE49-F238E27FC236}">
                <a16:creationId xmlns:a16="http://schemas.microsoft.com/office/drawing/2014/main" id="{C7649490-58D8-40FB-8BFB-BFB0D83A0BE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771775" y="5876925"/>
            <a:ext cx="504825" cy="0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A959DB9-F711-4AE3-ADCF-CC66226BC5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5516563"/>
            <a:ext cx="4679950" cy="7937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Сохранение на своём компьютере ссылок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>
                <a:solidFill>
                  <a:srgbClr val="FFFFFF"/>
                </a:solidFill>
                <a:latin typeface="Arial" charset="0"/>
                <a:cs typeface="Arial" charset="0"/>
              </a:rPr>
              <a:t>на сетевые ресурсы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allAtOnce"/>
      <p:bldP spid="19460" grpId="0" build="allAtOnce"/>
      <p:bldP spid="2" grpId="0" animBg="1"/>
      <p:bldP spid="23" grpId="0" animBg="1"/>
      <p:bldP spid="3" grpId="0" animBg="1"/>
      <p:bldP spid="7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3">
            <a:extLst>
              <a:ext uri="{FF2B5EF4-FFF2-40B4-BE49-F238E27FC236}">
                <a16:creationId xmlns:a16="http://schemas.microsoft.com/office/drawing/2014/main" id="{BA069B7B-76D5-4AE1-9147-03CA12862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2988" y="188913"/>
            <a:ext cx="7643812" cy="63341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i="1" dirty="0">
                <a:solidFill>
                  <a:schemeClr val="hlink"/>
                </a:solidFill>
              </a:rPr>
              <a:t>Самое главное</a:t>
            </a:r>
          </a:p>
        </p:txBody>
      </p:sp>
      <p:sp>
        <p:nvSpPr>
          <p:cNvPr id="10243" name="Text Box 3">
            <a:extLst>
              <a:ext uri="{FF2B5EF4-FFF2-40B4-BE49-F238E27FC236}">
                <a16:creationId xmlns:a16="http://schemas.microsoft.com/office/drawing/2014/main" id="{D37EE851-1F71-470F-AB6A-3DD0F0433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376" y="1359119"/>
            <a:ext cx="8147248" cy="52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84138" indent="1825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30000"/>
              </a:spcBef>
            </a:pPr>
            <a:r>
              <a:rPr lang="ru-RU" altLang="ru-RU" sz="2000" b="1" i="1" dirty="0">
                <a:latin typeface="Calibri" panose="020F0502020204030204" pitchFamily="34" charset="0"/>
              </a:rPr>
              <a:t>Пользовательский интерфейс</a:t>
            </a:r>
            <a:r>
              <a:rPr lang="ru-RU" altLang="ru-RU" sz="2000" dirty="0">
                <a:latin typeface="Calibri" panose="020F0502020204030204" pitchFamily="34" charset="0"/>
              </a:rPr>
              <a:t> - это совокупность средств и правил взаимодействия человека и компьютера.</a:t>
            </a:r>
          </a:p>
          <a:p>
            <a:pPr algn="just" eaLnBrk="1" hangingPunct="1">
              <a:lnSpc>
                <a:spcPct val="110000"/>
              </a:lnSpc>
            </a:pPr>
            <a:r>
              <a:rPr lang="ru-RU" altLang="ru-RU" sz="2000" dirty="0">
                <a:latin typeface="Calibri" panose="020F0502020204030204" pitchFamily="34" charset="0"/>
              </a:rPr>
              <a:t>Взаимодействие человека и компьютера в наши дни строится на основе </a:t>
            </a:r>
            <a:r>
              <a:rPr lang="ru-RU" altLang="ru-RU" sz="2000" b="1" i="1" dirty="0">
                <a:latin typeface="Calibri" panose="020F0502020204030204" pitchFamily="34" charset="0"/>
              </a:rPr>
              <a:t>объектно-ориентированного графического интерфейса</a:t>
            </a:r>
            <a:r>
              <a:rPr lang="ru-RU" altLang="ru-RU" sz="2000" dirty="0">
                <a:latin typeface="Calibri" panose="020F0502020204030204" pitchFamily="34" charset="0"/>
              </a:rPr>
              <a:t>, в котором:</a:t>
            </a:r>
          </a:p>
          <a:p>
            <a:pPr algn="just" eaLnBrk="1" hangingPunct="1">
              <a:lnSpc>
                <a:spcPct val="110000"/>
              </a:lnSpc>
              <a:buFontTx/>
              <a:buChar char="•"/>
            </a:pPr>
            <a:r>
              <a:rPr lang="ru-RU" altLang="ru-RU" sz="2000" dirty="0">
                <a:latin typeface="Calibri" panose="020F0502020204030204" pitchFamily="34" charset="0"/>
              </a:rPr>
              <a:t>все объекты представляются в виде </a:t>
            </a:r>
            <a:r>
              <a:rPr lang="ru-RU" altLang="ru-RU" sz="2000" b="1" i="1" dirty="0">
                <a:latin typeface="Calibri" panose="020F0502020204030204" pitchFamily="34" charset="0"/>
              </a:rPr>
              <a:t>значков</a:t>
            </a:r>
            <a:r>
              <a:rPr lang="ru-RU" altLang="ru-RU" sz="2000" dirty="0">
                <a:latin typeface="Calibri" panose="020F0502020204030204" pitchFamily="34" charset="0"/>
              </a:rPr>
              <a:t>;</a:t>
            </a:r>
          </a:p>
          <a:p>
            <a:pPr algn="just" eaLnBrk="1" hangingPunct="1">
              <a:lnSpc>
                <a:spcPct val="110000"/>
              </a:lnSpc>
              <a:buFontTx/>
              <a:buChar char="•"/>
            </a:pPr>
            <a:r>
              <a:rPr lang="ru-RU" altLang="ru-RU" sz="2000" dirty="0">
                <a:latin typeface="Calibri" panose="020F0502020204030204" pitchFamily="34" charset="0"/>
              </a:rPr>
              <a:t>оперирование объектами осуществляется в </a:t>
            </a:r>
            <a:r>
              <a:rPr lang="ru-RU" altLang="ru-RU" sz="2000" b="1" i="1" dirty="0">
                <a:latin typeface="Calibri" panose="020F0502020204030204" pitchFamily="34" charset="0"/>
              </a:rPr>
              <a:t>окнах</a:t>
            </a:r>
            <a:r>
              <a:rPr lang="ru-RU" altLang="ru-RU" sz="2000" dirty="0">
                <a:latin typeface="Calibri" panose="020F0502020204030204" pitchFamily="34" charset="0"/>
              </a:rPr>
              <a:t>;</a:t>
            </a:r>
          </a:p>
          <a:p>
            <a:pPr algn="just" eaLnBrk="1" hangingPunct="1">
              <a:lnSpc>
                <a:spcPct val="110000"/>
              </a:lnSpc>
              <a:buFontTx/>
              <a:buChar char="•"/>
            </a:pPr>
            <a:r>
              <a:rPr lang="ru-RU" altLang="ru-RU" sz="2000" dirty="0">
                <a:latin typeface="Calibri" panose="020F0502020204030204" pitchFamily="34" charset="0"/>
              </a:rPr>
              <a:t>основным элементом программного управления является </a:t>
            </a:r>
            <a:r>
              <a:rPr lang="ru-RU" altLang="ru-RU" sz="2000" b="1" i="1" dirty="0">
                <a:latin typeface="Calibri" panose="020F0502020204030204" pitchFamily="34" charset="0"/>
              </a:rPr>
              <a:t>меню</a:t>
            </a:r>
            <a:r>
              <a:rPr lang="ru-RU" altLang="ru-RU" sz="2000" dirty="0">
                <a:latin typeface="Calibri" panose="020F0502020204030204" pitchFamily="34" charset="0"/>
              </a:rPr>
              <a:t>;</a:t>
            </a:r>
          </a:p>
          <a:p>
            <a:pPr algn="just" eaLnBrk="1" hangingPunct="1">
              <a:lnSpc>
                <a:spcPct val="110000"/>
              </a:lnSpc>
              <a:buFontTx/>
              <a:buChar char="•"/>
            </a:pPr>
            <a:r>
              <a:rPr lang="ru-RU" altLang="ru-RU" sz="2000" dirty="0">
                <a:latin typeface="Calibri" panose="020F0502020204030204" pitchFamily="34" charset="0"/>
              </a:rPr>
              <a:t>основным элементом аппаратного управления являются различные </a:t>
            </a:r>
            <a:r>
              <a:rPr lang="ru-RU" altLang="ru-RU" sz="2000" b="1" i="1" dirty="0">
                <a:latin typeface="Calibri" panose="020F0502020204030204" pitchFamily="34" charset="0"/>
              </a:rPr>
              <a:t>манипуляторы</a:t>
            </a:r>
            <a:r>
              <a:rPr lang="ru-RU" altLang="ru-RU" sz="2000" dirty="0">
                <a:latin typeface="Calibri" panose="020F0502020204030204" pitchFamily="34" charset="0"/>
              </a:rPr>
              <a:t>.</a:t>
            </a:r>
          </a:p>
          <a:p>
            <a:pPr algn="just" eaLnBrk="1" hangingPunct="1">
              <a:lnSpc>
                <a:spcPct val="110000"/>
              </a:lnSpc>
              <a:spcBef>
                <a:spcPct val="30000"/>
              </a:spcBef>
            </a:pPr>
            <a:r>
              <a:rPr lang="ru-RU" altLang="ru-RU" sz="2000" b="1" i="1" dirty="0">
                <a:latin typeface="Calibri" panose="020F0502020204030204" pitchFamily="34" charset="0"/>
              </a:rPr>
              <a:t>Информационное пространство пользователя</a:t>
            </a:r>
            <a:r>
              <a:rPr lang="ru-RU" altLang="ru-RU" sz="2000" dirty="0">
                <a:latin typeface="Calibri" panose="020F0502020204030204" pitchFamily="34" charset="0"/>
              </a:rPr>
              <a:t> - это информационные ресурсы (файлы с программами, документы, </a:t>
            </a:r>
            <a:r>
              <a:rPr lang="ru-RU" altLang="ru-RU" sz="2000" dirty="0" err="1">
                <a:latin typeface="Calibri" panose="020F0502020204030204" pitchFamily="34" charset="0"/>
              </a:rPr>
              <a:t>Web</a:t>
            </a:r>
            <a:r>
              <a:rPr lang="ru-RU" altLang="ru-RU" sz="2000" dirty="0">
                <a:latin typeface="Calibri" panose="020F0502020204030204" pitchFamily="34" charset="0"/>
              </a:rPr>
              <a:t>-сайты, фотографии, видеофрагменты и др.), доступные пользователю при работе на компьютере.</a:t>
            </a:r>
          </a:p>
          <a:p>
            <a:pPr algn="just" eaLnBrk="1" hangingPunct="1">
              <a:lnSpc>
                <a:spcPct val="110000"/>
              </a:lnSpc>
              <a:spcBef>
                <a:spcPct val="30000"/>
              </a:spcBef>
            </a:pPr>
            <a:r>
              <a:rPr lang="ru-RU" altLang="ru-RU" dirty="0">
                <a:solidFill>
                  <a:schemeClr val="bg1"/>
                </a:solidFill>
                <a:latin typeface="Calibri" panose="020F0502020204030204" pitchFamily="34" charset="0"/>
              </a:rPr>
              <a:t>                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>
            <a:extLst>
              <a:ext uri="{FF2B5EF4-FFF2-40B4-BE49-F238E27FC236}">
                <a16:creationId xmlns:a16="http://schemas.microsoft.com/office/drawing/2014/main" id="{57627631-0939-44FB-959A-E4F23AE8D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2708275"/>
            <a:ext cx="7653288" cy="1143000"/>
          </a:xfrm>
          <a:noFill/>
        </p:spPr>
        <p:txBody>
          <a:bodyPr/>
          <a:lstStyle/>
          <a:p>
            <a:pPr eaLnBrk="1" hangingPunct="1"/>
            <a:r>
              <a:rPr lang="ru-RU" altLang="uk-UA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3. Пакет прикладных программ </a:t>
            </a:r>
            <a:r>
              <a:rPr lang="en-US" altLang="uk-UA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Microsoft Office</a:t>
            </a:r>
            <a:endParaRPr lang="ru-RU" altLang="uk-UA" sz="4000" b="1" dirty="0">
              <a:solidFill>
                <a:schemeClr val="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2803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5">
            <a:extLst>
              <a:ext uri="{FF2B5EF4-FFF2-40B4-BE49-F238E27FC236}">
                <a16:creationId xmlns:a16="http://schemas.microsoft.com/office/drawing/2014/main" id="{687855D3-20DE-4BAB-972B-BCD88936E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550" y="260350"/>
            <a:ext cx="7129463" cy="6477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4000" b="1" dirty="0" err="1">
                <a:solidFill>
                  <a:schemeClr val="hlink"/>
                </a:solidFill>
                <a:latin typeface="Arial" panose="020B0604020202020204" pitchFamily="34" charset="0"/>
              </a:rPr>
              <a:t>Microsoft</a:t>
            </a:r>
            <a:r>
              <a:rPr lang="ru-RU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 </a:t>
            </a:r>
            <a:r>
              <a:rPr lang="ru-RU" sz="4000" b="1" dirty="0" err="1">
                <a:solidFill>
                  <a:schemeClr val="hlink"/>
                </a:solidFill>
                <a:latin typeface="Arial" panose="020B0604020202020204" pitchFamily="34" charset="0"/>
              </a:rPr>
              <a:t>Office</a:t>
            </a:r>
            <a:endParaRPr lang="ru-RU" altLang="uk-UA" sz="40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F5D7C7F-887A-4111-B172-2F63EB4405AC}"/>
              </a:ext>
            </a:extLst>
          </p:cNvPr>
          <p:cNvSpPr/>
          <p:nvPr/>
        </p:nvSpPr>
        <p:spPr>
          <a:xfrm>
            <a:off x="683568" y="1929110"/>
            <a:ext cx="799288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0" i="0" dirty="0" err="1">
                <a:effectLst/>
                <a:latin typeface="Roboto" panose="02000000000000000000" pitchFamily="2" charset="0"/>
              </a:rPr>
              <a:t>Microsoft</a:t>
            </a:r>
            <a:r>
              <a:rPr lang="ru-RU" sz="2000" b="0" i="0" dirty="0">
                <a:effectLst/>
                <a:latin typeface="Roboto" panose="02000000000000000000" pitchFamily="2" charset="0"/>
              </a:rPr>
              <a:t> </a:t>
            </a:r>
            <a:r>
              <a:rPr lang="ru-RU" sz="2000" b="0" i="0" dirty="0" err="1">
                <a:effectLst/>
                <a:latin typeface="Roboto" panose="02000000000000000000" pitchFamily="2" charset="0"/>
              </a:rPr>
              <a:t>Office</a:t>
            </a:r>
            <a:r>
              <a:rPr lang="ru-RU" sz="2000" b="0" i="0" dirty="0">
                <a:effectLst/>
                <a:latin typeface="Roboto" panose="02000000000000000000" pitchFamily="2" charset="0"/>
              </a:rPr>
              <a:t> — пакет программных приложений, позволяющий пользователю выполнять практически все </a:t>
            </a:r>
            <a:r>
              <a:rPr lang="ru-RU" sz="2000" dirty="0">
                <a:latin typeface="Roboto" panose="02000000000000000000" pitchFamily="2" charset="0"/>
              </a:rPr>
              <a:t>необходимые</a:t>
            </a:r>
            <a:r>
              <a:rPr lang="ru-RU" sz="2000" b="0" i="0" dirty="0">
                <a:effectLst/>
                <a:latin typeface="Roboto" panose="02000000000000000000" pitchFamily="2" charset="0"/>
              </a:rPr>
              <a:t> функции для создания и обработки как текстовой, так и числовой информации.</a:t>
            </a:r>
            <a:endParaRPr lang="en-US" sz="2000" b="0" i="0" dirty="0">
              <a:effectLst/>
              <a:latin typeface="Roboto" panose="02000000000000000000" pitchFamily="2" charset="0"/>
            </a:endParaRPr>
          </a:p>
          <a:p>
            <a:pPr algn="just"/>
            <a:r>
              <a:rPr lang="ru-RU" sz="2000" b="0" i="0" dirty="0">
                <a:effectLst/>
                <a:latin typeface="Roboto" panose="02000000000000000000" pitchFamily="2" charset="0"/>
              </a:rPr>
              <a:t>Все входящие в данный блок прикладные программы обладают общим визуальным сходством, приемами работы, языковыми средствами, выражающимися в практически одинаковых меню, панелях инструментов и средствах настройки. 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464223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5">
            <a:extLst>
              <a:ext uri="{FF2B5EF4-FFF2-40B4-BE49-F238E27FC236}">
                <a16:creationId xmlns:a16="http://schemas.microsoft.com/office/drawing/2014/main" id="{687855D3-20DE-4BAB-972B-BCD88936E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550" y="260350"/>
            <a:ext cx="7129463" cy="6477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uk-UA" b="1" i="1" dirty="0">
                <a:solidFill>
                  <a:schemeClr val="hlink"/>
                </a:solidFill>
              </a:rPr>
              <a:t>Типы файлов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E23818FE-E348-4E3C-A779-AF0842D648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1340768"/>
            <a:ext cx="4679950" cy="569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sz="2000" dirty="0"/>
              <a:t>.</a:t>
            </a:r>
            <a:r>
              <a:rPr lang="ru-RU" altLang="ru-RU" sz="2400" dirty="0" err="1"/>
              <a:t>com</a:t>
            </a:r>
            <a:r>
              <a:rPr lang="ru-RU" altLang="ru-RU" sz="2400" dirty="0"/>
              <a:t>, .</a:t>
            </a:r>
            <a:r>
              <a:rPr lang="ru-RU" altLang="ru-RU" sz="2400" dirty="0" err="1"/>
              <a:t>exe</a:t>
            </a:r>
            <a:r>
              <a:rPr lang="ru-RU" altLang="ru-RU" sz="2400" dirty="0"/>
              <a:t> – исполняемые;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/>
              <a:t>.</a:t>
            </a:r>
            <a:r>
              <a:rPr lang="ru-RU" altLang="ru-RU" sz="2400" dirty="0" err="1"/>
              <a:t>bat</a:t>
            </a:r>
            <a:r>
              <a:rPr lang="ru-RU" altLang="ru-RU" sz="2400" dirty="0"/>
              <a:t> – командные;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/>
              <a:t>.</a:t>
            </a:r>
            <a:r>
              <a:rPr lang="ru-RU" altLang="ru-RU" sz="2400" dirty="0" err="1"/>
              <a:t>sys</a:t>
            </a:r>
            <a:r>
              <a:rPr lang="ru-RU" altLang="ru-RU" sz="2400" dirty="0"/>
              <a:t> – системные;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/>
              <a:t>.</a:t>
            </a:r>
            <a:r>
              <a:rPr lang="ru-RU" altLang="ru-RU" sz="2400" dirty="0" err="1"/>
              <a:t>arj</a:t>
            </a:r>
            <a:r>
              <a:rPr lang="ru-RU" altLang="ru-RU" sz="2400" dirty="0"/>
              <a:t>, .</a:t>
            </a:r>
            <a:r>
              <a:rPr lang="ru-RU" altLang="ru-RU" sz="2400" dirty="0" err="1"/>
              <a:t>zip</a:t>
            </a:r>
            <a:r>
              <a:rPr lang="ru-RU" altLang="ru-RU" sz="2400" dirty="0"/>
              <a:t>, .</a:t>
            </a:r>
            <a:r>
              <a:rPr lang="ru-RU" altLang="ru-RU" sz="2400" dirty="0" err="1"/>
              <a:t>rar</a:t>
            </a:r>
            <a:r>
              <a:rPr lang="ru-RU" altLang="ru-RU" sz="2400" dirty="0"/>
              <a:t> – архивные;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/>
              <a:t>.</a:t>
            </a:r>
            <a:r>
              <a:rPr lang="ru-RU" altLang="ru-RU" sz="2400" dirty="0" err="1"/>
              <a:t>bak</a:t>
            </a:r>
            <a:r>
              <a:rPr lang="ru-RU" altLang="ru-RU" sz="2400" dirty="0"/>
              <a:t> – резервные копии;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/>
              <a:t>.</a:t>
            </a:r>
            <a:r>
              <a:rPr lang="en-US" altLang="ru-RU" sz="2400" dirty="0"/>
              <a:t>txt</a:t>
            </a:r>
            <a:r>
              <a:rPr lang="ru-RU" altLang="ru-RU" sz="2400" dirty="0"/>
              <a:t> .</a:t>
            </a:r>
            <a:r>
              <a:rPr lang="ru-RU" altLang="ru-RU" sz="2400" dirty="0" err="1"/>
              <a:t>doc</a:t>
            </a:r>
            <a:r>
              <a:rPr lang="ru-RU" altLang="ru-RU" sz="2400" dirty="0"/>
              <a:t> – документы </a:t>
            </a:r>
            <a:r>
              <a:rPr lang="ru-RU" altLang="ru-RU" sz="2400" dirty="0" err="1"/>
              <a:t>Word</a:t>
            </a:r>
            <a:r>
              <a:rPr lang="ru-RU" altLang="ru-RU" sz="2400" dirty="0"/>
              <a:t>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/>
              <a:t>.</a:t>
            </a:r>
            <a:r>
              <a:rPr lang="ru-RU" altLang="ru-RU" sz="2400" dirty="0" err="1"/>
              <a:t>xls</a:t>
            </a:r>
            <a:r>
              <a:rPr lang="ru-RU" altLang="ru-RU" sz="2400" dirty="0"/>
              <a:t> – таблицы </a:t>
            </a:r>
            <a:r>
              <a:rPr lang="ru-RU" altLang="ru-RU" sz="2400" dirty="0" err="1"/>
              <a:t>Excel</a:t>
            </a:r>
            <a:r>
              <a:rPr lang="ru-RU" altLang="ru-RU" sz="2400" dirty="0"/>
              <a:t>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/>
              <a:t>.</a:t>
            </a:r>
            <a:r>
              <a:rPr lang="ru-RU" altLang="ru-RU" sz="2400" dirty="0" err="1"/>
              <a:t>mdb</a:t>
            </a:r>
            <a:r>
              <a:rPr lang="ru-RU" altLang="ru-RU" sz="2400" dirty="0"/>
              <a:t> – базы данных </a:t>
            </a:r>
            <a:r>
              <a:rPr lang="ru-RU" altLang="ru-RU" sz="2400" dirty="0" err="1"/>
              <a:t>Access</a:t>
            </a:r>
            <a:r>
              <a:rPr lang="ru-RU" altLang="ru-RU" sz="2400" dirty="0"/>
              <a:t>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/>
              <a:t>.</a:t>
            </a:r>
            <a:r>
              <a:rPr lang="ru-RU" altLang="ru-RU" sz="2400" dirty="0" err="1"/>
              <a:t>bas</a:t>
            </a:r>
            <a:r>
              <a:rPr lang="ru-RU" altLang="ru-RU" sz="2400" dirty="0"/>
              <a:t> – программы на Бейсике;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/>
              <a:t>.</a:t>
            </a:r>
            <a:r>
              <a:rPr lang="ru-RU" altLang="ru-RU" sz="2400" dirty="0" err="1"/>
              <a:t>pas</a:t>
            </a:r>
            <a:r>
              <a:rPr lang="ru-RU" altLang="ru-RU" sz="2400" dirty="0"/>
              <a:t> – программы на </a:t>
            </a:r>
            <a:r>
              <a:rPr lang="ru-RU" altLang="ru-RU" sz="2400" dirty="0" err="1"/>
              <a:t>Паксале</a:t>
            </a:r>
            <a:r>
              <a:rPr lang="ru-RU" altLang="ru-RU" sz="2400" dirty="0"/>
              <a:t>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/>
              <a:t>.</a:t>
            </a:r>
            <a:r>
              <a:rPr lang="ru-RU" altLang="ru-RU" sz="2400" dirty="0" err="1"/>
              <a:t>tmp</a:t>
            </a:r>
            <a:r>
              <a:rPr lang="ru-RU" altLang="ru-RU" sz="2400" dirty="0"/>
              <a:t> – временный файл.</a:t>
            </a:r>
            <a:endParaRPr lang="en-US" altLang="ru-RU" sz="2400" dirty="0"/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/>
              <a:t>.</a:t>
            </a:r>
            <a:r>
              <a:rPr lang="en-US" altLang="ru-RU" sz="2400" dirty="0" err="1"/>
              <a:t>avi</a:t>
            </a:r>
            <a:r>
              <a:rPr lang="ru-RU" altLang="ru-RU" sz="2400" dirty="0"/>
              <a:t> - видео</a:t>
            </a:r>
            <a:endParaRPr lang="en-US" altLang="ru-RU" sz="2400" dirty="0"/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/>
              <a:t>.</a:t>
            </a:r>
            <a:r>
              <a:rPr lang="en-US" altLang="ru-RU" sz="2400" dirty="0"/>
              <a:t>jpg</a:t>
            </a:r>
            <a:r>
              <a:rPr lang="ru-RU" altLang="ru-RU" sz="2400" dirty="0"/>
              <a:t> - изображения</a:t>
            </a:r>
            <a:endParaRPr lang="en-US" altLang="ru-RU" sz="2400" dirty="0"/>
          </a:p>
          <a:p>
            <a:pPr eaLnBrk="1" hangingPunct="1">
              <a:lnSpc>
                <a:spcPct val="80000"/>
              </a:lnSpc>
            </a:pPr>
            <a:r>
              <a:rPr lang="ru-RU" altLang="ru-RU" sz="2400" dirty="0"/>
              <a:t>.</a:t>
            </a:r>
            <a:r>
              <a:rPr lang="en-US" altLang="ru-RU" sz="2400" dirty="0"/>
              <a:t>html</a:t>
            </a:r>
            <a:r>
              <a:rPr lang="ru-RU" altLang="ru-RU" sz="2400" dirty="0"/>
              <a:t> – страницы сайтов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084072B-7C6C-4E5D-9AEB-3508FD1842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120" y="1484784"/>
            <a:ext cx="3132137" cy="180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dirty="0"/>
              <a:t>Расширение –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ru-RU" dirty="0"/>
              <a:t>2-4</a:t>
            </a:r>
            <a:r>
              <a:rPr lang="ru-RU" altLang="ru-RU" dirty="0"/>
              <a:t> символа после точки (например, </a:t>
            </a:r>
            <a:r>
              <a:rPr lang="ru-RU" altLang="ru-RU" dirty="0" err="1"/>
              <a:t>exe</a:t>
            </a:r>
            <a:r>
              <a:rPr lang="ru-RU" altLang="ru-RU" dirty="0"/>
              <a:t>)</a:t>
            </a:r>
            <a:r>
              <a:rPr lang="en-US" altLang="ru-RU" dirty="0"/>
              <a:t> </a:t>
            </a:r>
            <a:r>
              <a:rPr lang="ru-RU" altLang="ru-RU" dirty="0"/>
              <a:t>используется для описания типа файла.</a:t>
            </a:r>
          </a:p>
        </p:txBody>
      </p:sp>
    </p:spTree>
    <p:extLst>
      <p:ext uri="{BB962C8B-B14F-4D97-AF65-F5344CB8AC3E}">
        <p14:creationId xmlns:p14="http://schemas.microsoft.com/office/powerpoint/2010/main" val="341649035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5">
            <a:extLst>
              <a:ext uri="{FF2B5EF4-FFF2-40B4-BE49-F238E27FC236}">
                <a16:creationId xmlns:a16="http://schemas.microsoft.com/office/drawing/2014/main" id="{687855D3-20DE-4BAB-972B-BCD88936E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60350"/>
            <a:ext cx="8352928" cy="6477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b="1" i="1" dirty="0">
                <a:solidFill>
                  <a:schemeClr val="hlink"/>
                </a:solidFill>
              </a:rPr>
              <a:t>Основные форматы файлов </a:t>
            </a:r>
            <a:br>
              <a:rPr lang="ru-RU" b="1" i="1" dirty="0">
                <a:solidFill>
                  <a:schemeClr val="hlink"/>
                </a:solidFill>
              </a:rPr>
            </a:br>
            <a:r>
              <a:rPr lang="en-US" b="1" i="1" dirty="0">
                <a:solidFill>
                  <a:schemeClr val="hlink"/>
                </a:solidFill>
              </a:rPr>
              <a:t>Word</a:t>
            </a:r>
            <a:r>
              <a:rPr lang="ru-RU" b="1" i="1" dirty="0">
                <a:solidFill>
                  <a:schemeClr val="hlink"/>
                </a:solidFill>
              </a:rPr>
              <a:t> </a:t>
            </a:r>
            <a:endParaRPr lang="ru-RU" altLang="uk-UA" b="1" i="1" dirty="0">
              <a:solidFill>
                <a:schemeClr val="hlink"/>
              </a:solidFill>
            </a:endParaRPr>
          </a:p>
        </p:txBody>
      </p:sp>
      <p:sp>
        <p:nvSpPr>
          <p:cNvPr id="5" name="Содержимое 2">
            <a:extLst>
              <a:ext uri="{FF2B5EF4-FFF2-40B4-BE49-F238E27FC236}">
                <a16:creationId xmlns:a16="http://schemas.microsoft.com/office/drawing/2014/main" id="{7D5C0F74-D647-4D3B-8E4A-35660A3C16BC}"/>
              </a:ext>
            </a:extLst>
          </p:cNvPr>
          <p:cNvSpPr>
            <a:spLocks noGrp="1"/>
          </p:cNvSpPr>
          <p:nvPr/>
        </p:nvSpPr>
        <p:spPr>
          <a:xfrm>
            <a:off x="241176" y="1412776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 fontScale="85000" lnSpcReduction="10000"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b="1" dirty="0"/>
              <a:t>doc </a:t>
            </a:r>
            <a:r>
              <a:rPr lang="en-US" dirty="0"/>
              <a:t>– </a:t>
            </a:r>
            <a:r>
              <a:rPr lang="ru-RU" dirty="0"/>
              <a:t>пропиетарный формат документов, права на который принадлежат компании </a:t>
            </a:r>
            <a:r>
              <a:rPr lang="en-US" dirty="0"/>
              <a:t>Microsoft</a:t>
            </a:r>
            <a:r>
              <a:rPr lang="ru-RU" dirty="0"/>
              <a:t>;</a:t>
            </a:r>
          </a:p>
          <a:p>
            <a:r>
              <a:rPr lang="en-US" b="1" dirty="0" err="1"/>
              <a:t>docx</a:t>
            </a:r>
            <a:r>
              <a:rPr lang="ru-RU" dirty="0"/>
              <a:t> – открытый формат документов. Сжатый набор текстовых файлов в формате </a:t>
            </a:r>
            <a:r>
              <a:rPr lang="en-US" dirty="0"/>
              <a:t>xml</a:t>
            </a:r>
            <a:r>
              <a:rPr lang="ru-RU" dirty="0"/>
              <a:t>. Достоинства: экономичность, повышение конфиденциальности, надежность;</a:t>
            </a:r>
          </a:p>
          <a:p>
            <a:r>
              <a:rPr lang="en-US" b="1" dirty="0" err="1"/>
              <a:t>docm</a:t>
            </a:r>
            <a:r>
              <a:rPr lang="ru-RU" dirty="0"/>
              <a:t> – формат документов с использованием макросов;</a:t>
            </a:r>
          </a:p>
          <a:p>
            <a:r>
              <a:rPr lang="en-US" b="1" dirty="0"/>
              <a:t>dot</a:t>
            </a:r>
            <a:r>
              <a:rPr lang="en-US" dirty="0"/>
              <a:t> – </a:t>
            </a:r>
            <a:r>
              <a:rPr lang="ru-RU" dirty="0"/>
              <a:t>формат шаблонов документов для предшествующих версий программы;</a:t>
            </a:r>
          </a:p>
          <a:p>
            <a:r>
              <a:rPr lang="en-US" b="1" dirty="0" err="1"/>
              <a:t>dotx</a:t>
            </a:r>
            <a:r>
              <a:rPr lang="en-US" dirty="0"/>
              <a:t> – </a:t>
            </a:r>
            <a:r>
              <a:rPr lang="ru-RU" dirty="0"/>
              <a:t>новый формат шаблонов , основанный на языке </a:t>
            </a:r>
            <a:r>
              <a:rPr lang="en-US" dirty="0"/>
              <a:t>xml</a:t>
            </a:r>
            <a:r>
              <a:rPr lang="ru-RU" dirty="0"/>
              <a:t>;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265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7F5C6BF7-29D6-49FC-9124-65C73D1F5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uk-UA" sz="4000" dirty="0">
                <a:solidFill>
                  <a:schemeClr val="hlink"/>
                </a:solidFill>
                <a:latin typeface="Arial" panose="020B0604020202020204" pitchFamily="34" charset="0"/>
              </a:rPr>
              <a:t>Представление информации</a:t>
            </a:r>
          </a:p>
        </p:txBody>
      </p:sp>
      <p:sp>
        <p:nvSpPr>
          <p:cNvPr id="7171" name="AutoShape 30">
            <a:extLst>
              <a:ext uri="{FF2B5EF4-FFF2-40B4-BE49-F238E27FC236}">
                <a16:creationId xmlns:a16="http://schemas.microsoft.com/office/drawing/2014/main" id="{E4F8404B-0D7C-4BA7-91E4-45D155E9B803}"/>
              </a:ext>
            </a:extLst>
          </p:cNvPr>
          <p:cNvSpPr>
            <a:spLocks noChangeArrowheads="1"/>
          </p:cNvSpPr>
          <p:nvPr/>
        </p:nvSpPr>
        <p:spPr bwMode="gray">
          <a:xfrm>
            <a:off x="1693863" y="2695575"/>
            <a:ext cx="5537200" cy="1093788"/>
          </a:xfrm>
          <a:prstGeom prst="upArrow">
            <a:avLst>
              <a:gd name="adj1" fmla="val 56944"/>
              <a:gd name="adj2" fmla="val 50782"/>
            </a:avLst>
          </a:prstGeom>
          <a:gradFill rotWithShape="1">
            <a:gsLst>
              <a:gs pos="0">
                <a:srgbClr val="7E8278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28703" name="AutoShape 31">
            <a:extLst>
              <a:ext uri="{FF2B5EF4-FFF2-40B4-BE49-F238E27FC236}">
                <a16:creationId xmlns:a16="http://schemas.microsoft.com/office/drawing/2014/main" id="{ED4C08CC-662C-47CA-86BA-9E4A8FFBDF71}"/>
              </a:ext>
            </a:extLst>
          </p:cNvPr>
          <p:cNvSpPr>
            <a:spLocks noChangeArrowheads="1"/>
          </p:cNvSpPr>
          <p:nvPr/>
        </p:nvSpPr>
        <p:spPr bwMode="gray">
          <a:xfrm>
            <a:off x="395288" y="1268413"/>
            <a:ext cx="8208962" cy="13684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altLang="uk-UA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ИНФОРМАЦИЯ </a:t>
            </a:r>
            <a:r>
              <a:rPr lang="ru-RU" altLang="uk-UA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– данные, которые используют </a:t>
            </a:r>
          </a:p>
          <a:p>
            <a:pPr algn="ctr" eaLnBrk="1" hangingPunct="1">
              <a:defRPr/>
            </a:pPr>
            <a:r>
              <a:rPr lang="ru-RU" altLang="uk-UA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 целью получения новых знаний, принятия практических решений, </a:t>
            </a:r>
          </a:p>
          <a:p>
            <a:pPr algn="ctr" eaLnBrk="1" hangingPunct="1">
              <a:defRPr/>
            </a:pPr>
            <a:r>
              <a:rPr lang="ru-RU" altLang="uk-UA" sz="2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получения определенных результатов</a:t>
            </a:r>
            <a:endParaRPr lang="en-US" altLang="uk-UA">
              <a:latin typeface="Arial" charset="0"/>
            </a:endParaRPr>
          </a:p>
        </p:txBody>
      </p:sp>
      <p:sp>
        <p:nvSpPr>
          <p:cNvPr id="7173" name="Text Box 32">
            <a:extLst>
              <a:ext uri="{FF2B5EF4-FFF2-40B4-BE49-F238E27FC236}">
                <a16:creationId xmlns:a16="http://schemas.microsoft.com/office/drawing/2014/main" id="{D7A6720A-5064-4B34-A7B6-595AABCF9A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4288" y="2960688"/>
            <a:ext cx="4035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800" b="1">
                <a:latin typeface="Arial" panose="020B0604020202020204" pitchFamily="34" charset="0"/>
              </a:rPr>
              <a:t>Характеристики,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uk-UA" sz="1800" b="1">
                <a:latin typeface="Arial" panose="020B0604020202020204" pitchFamily="34" charset="0"/>
              </a:rPr>
              <a:t>от которых зависит информация </a:t>
            </a:r>
            <a:endParaRPr lang="en-US" altLang="uk-UA" sz="1800">
              <a:latin typeface="Arial" panose="020B0604020202020204" pitchFamily="34" charset="0"/>
            </a:endParaRPr>
          </a:p>
        </p:txBody>
      </p:sp>
      <p:grpSp>
        <p:nvGrpSpPr>
          <p:cNvPr id="7174" name="Group 33">
            <a:extLst>
              <a:ext uri="{FF2B5EF4-FFF2-40B4-BE49-F238E27FC236}">
                <a16:creationId xmlns:a16="http://schemas.microsoft.com/office/drawing/2014/main" id="{08679690-D146-41F1-878B-DF483FA88E6B}"/>
              </a:ext>
            </a:extLst>
          </p:cNvPr>
          <p:cNvGrpSpPr>
            <a:grpSpLocks/>
          </p:cNvGrpSpPr>
          <p:nvPr/>
        </p:nvGrpSpPr>
        <p:grpSpPr bwMode="auto">
          <a:xfrm>
            <a:off x="5346700" y="3971925"/>
            <a:ext cx="2038350" cy="1274763"/>
            <a:chOff x="4204" y="2823"/>
            <a:chExt cx="1094" cy="1113"/>
          </a:xfrm>
        </p:grpSpPr>
        <p:sp>
          <p:nvSpPr>
            <p:cNvPr id="7218" name="Oval 34">
              <a:extLst>
                <a:ext uri="{FF2B5EF4-FFF2-40B4-BE49-F238E27FC236}">
                  <a16:creationId xmlns:a16="http://schemas.microsoft.com/office/drawing/2014/main" id="{3C9E5C7A-1814-47E0-968D-C63309F58C1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368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uk-UA" altLang="uk-UA" sz="1800">
                <a:latin typeface="Arial" panose="020B0604020202020204" pitchFamily="34" charset="0"/>
              </a:endParaRPr>
            </a:p>
          </p:txBody>
        </p:sp>
        <p:sp>
          <p:nvSpPr>
            <p:cNvPr id="28707" name="Oval 35">
              <a:extLst>
                <a:ext uri="{FF2B5EF4-FFF2-40B4-BE49-F238E27FC236}">
                  <a16:creationId xmlns:a16="http://schemas.microsoft.com/office/drawing/2014/main" id="{E9CA6E2B-FC51-4EC0-B082-D5F03C2BDF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72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28708" name="Oval 36">
              <a:extLst>
                <a:ext uri="{FF2B5EF4-FFF2-40B4-BE49-F238E27FC236}">
                  <a16:creationId xmlns:a16="http://schemas.microsoft.com/office/drawing/2014/main" id="{A8176573-0252-4BD5-91F7-4850C0F86AF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93" y="2847"/>
              <a:ext cx="930" cy="93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85001"/>
                  </a:schemeClr>
                </a:gs>
                <a:gs pos="100000">
                  <a:schemeClr val="folHlink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28709" name="Oval 37">
              <a:extLst>
                <a:ext uri="{FF2B5EF4-FFF2-40B4-BE49-F238E27FC236}">
                  <a16:creationId xmlns:a16="http://schemas.microsoft.com/office/drawing/2014/main" id="{996F54D9-04E2-41B3-AD56-1B1ABB48F9D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329" y="2880"/>
              <a:ext cx="838" cy="839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pic>
          <p:nvPicPr>
            <p:cNvPr id="7222" name="Picture 38" descr="Picture1">
              <a:extLst>
                <a:ext uri="{FF2B5EF4-FFF2-40B4-BE49-F238E27FC236}">
                  <a16:creationId xmlns:a16="http://schemas.microsoft.com/office/drawing/2014/main" id="{008AA90E-81A3-4B54-8DEE-F4D1082FAA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293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23" name="Text Box 39">
              <a:extLst>
                <a:ext uri="{FF2B5EF4-FFF2-40B4-BE49-F238E27FC236}">
                  <a16:creationId xmlns:a16="http://schemas.microsoft.com/office/drawing/2014/main" id="{8B4632E0-CACC-4DDF-99DD-846457E07634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204" y="3216"/>
              <a:ext cx="1094" cy="2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uk-UA" sz="1800" b="1">
                  <a:solidFill>
                    <a:srgbClr val="FFFFFF"/>
                  </a:solidFill>
                  <a:latin typeface="Arial" panose="020B0604020202020204" pitchFamily="34" charset="0"/>
                </a:rPr>
                <a:t>актуальность</a:t>
              </a:r>
              <a:endParaRPr lang="en-US" altLang="uk-UA" sz="180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175" name="Group 40">
            <a:extLst>
              <a:ext uri="{FF2B5EF4-FFF2-40B4-BE49-F238E27FC236}">
                <a16:creationId xmlns:a16="http://schemas.microsoft.com/office/drawing/2014/main" id="{78DE51B9-91F2-405A-8F31-6C709E35721B}"/>
              </a:ext>
            </a:extLst>
          </p:cNvPr>
          <p:cNvGrpSpPr>
            <a:grpSpLocks/>
          </p:cNvGrpSpPr>
          <p:nvPr/>
        </p:nvGrpSpPr>
        <p:grpSpPr bwMode="auto">
          <a:xfrm>
            <a:off x="3548063" y="3989388"/>
            <a:ext cx="1917700" cy="1252537"/>
            <a:chOff x="2999" y="2823"/>
            <a:chExt cx="1005" cy="1113"/>
          </a:xfrm>
        </p:grpSpPr>
        <p:sp>
          <p:nvSpPr>
            <p:cNvPr id="7212" name="Oval 41">
              <a:extLst>
                <a:ext uri="{FF2B5EF4-FFF2-40B4-BE49-F238E27FC236}">
                  <a16:creationId xmlns:a16="http://schemas.microsoft.com/office/drawing/2014/main" id="{2C59AE4C-9C7F-45BB-9179-2134DF8DC15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20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uk-UA" altLang="uk-UA" sz="1800">
                <a:latin typeface="Arial" panose="020B0604020202020204" pitchFamily="34" charset="0"/>
              </a:endParaRPr>
            </a:p>
          </p:txBody>
        </p:sp>
        <p:sp>
          <p:nvSpPr>
            <p:cNvPr id="28714" name="Oval 42">
              <a:extLst>
                <a:ext uri="{FF2B5EF4-FFF2-40B4-BE49-F238E27FC236}">
                  <a16:creationId xmlns:a16="http://schemas.microsoft.com/office/drawing/2014/main" id="{4768ECB6-8CA0-458D-8E20-59AAA8570D8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24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28715" name="Oval 43">
              <a:extLst>
                <a:ext uri="{FF2B5EF4-FFF2-40B4-BE49-F238E27FC236}">
                  <a16:creationId xmlns:a16="http://schemas.microsoft.com/office/drawing/2014/main" id="{AB59F9EB-F88C-40AC-A293-F4251F985F2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45" y="2846"/>
              <a:ext cx="928" cy="931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85001"/>
                  </a:schemeClr>
                </a:gs>
                <a:gs pos="100000">
                  <a:schemeClr val="accent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28716" name="Oval 44">
              <a:extLst>
                <a:ext uri="{FF2B5EF4-FFF2-40B4-BE49-F238E27FC236}">
                  <a16:creationId xmlns:a16="http://schemas.microsoft.com/office/drawing/2014/main" id="{78E63F44-CEDC-4F5C-AD91-83945740C5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81" y="2879"/>
              <a:ext cx="839" cy="83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pic>
          <p:nvPicPr>
            <p:cNvPr id="7216" name="Picture 45" descr="Picture1">
              <a:extLst>
                <a:ext uri="{FF2B5EF4-FFF2-40B4-BE49-F238E27FC236}">
                  <a16:creationId xmlns:a16="http://schemas.microsoft.com/office/drawing/2014/main" id="{4E69A231-2111-4236-ACDF-FC43CFBBA1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45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17" name="Text Box 46">
              <a:extLst>
                <a:ext uri="{FF2B5EF4-FFF2-40B4-BE49-F238E27FC236}">
                  <a16:creationId xmlns:a16="http://schemas.microsoft.com/office/drawing/2014/main" id="{A023DCF2-D58B-443D-857A-C477916A1D43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999" y="3216"/>
              <a:ext cx="100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uk-UA" sz="1800" b="1">
                  <a:solidFill>
                    <a:srgbClr val="FFFFFF"/>
                  </a:solidFill>
                  <a:latin typeface="Arial" panose="020B0604020202020204" pitchFamily="34" charset="0"/>
                </a:rPr>
                <a:t>достоверность</a:t>
              </a:r>
              <a:endParaRPr lang="en-US" altLang="uk-UA" sz="180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176" name="Group 47">
            <a:extLst>
              <a:ext uri="{FF2B5EF4-FFF2-40B4-BE49-F238E27FC236}">
                <a16:creationId xmlns:a16="http://schemas.microsoft.com/office/drawing/2014/main" id="{6DD96C7E-2811-48FB-9BFC-54D9B6184A64}"/>
              </a:ext>
            </a:extLst>
          </p:cNvPr>
          <p:cNvGrpSpPr>
            <a:grpSpLocks/>
          </p:cNvGrpSpPr>
          <p:nvPr/>
        </p:nvGrpSpPr>
        <p:grpSpPr bwMode="auto">
          <a:xfrm>
            <a:off x="1716088" y="4037013"/>
            <a:ext cx="1903412" cy="1290637"/>
            <a:chOff x="1776" y="2823"/>
            <a:chExt cx="973" cy="1113"/>
          </a:xfrm>
        </p:grpSpPr>
        <p:sp>
          <p:nvSpPr>
            <p:cNvPr id="7206" name="Oval 48">
              <a:extLst>
                <a:ext uri="{FF2B5EF4-FFF2-40B4-BE49-F238E27FC236}">
                  <a16:creationId xmlns:a16="http://schemas.microsoft.com/office/drawing/2014/main" id="{F1DD816A-E966-4FE4-890E-DC81D620D36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872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uk-UA" altLang="uk-UA" sz="1800">
                <a:latin typeface="Arial" panose="020B0604020202020204" pitchFamily="34" charset="0"/>
              </a:endParaRPr>
            </a:p>
          </p:txBody>
        </p:sp>
        <p:sp>
          <p:nvSpPr>
            <p:cNvPr id="28721" name="Oval 49">
              <a:extLst>
                <a:ext uri="{FF2B5EF4-FFF2-40B4-BE49-F238E27FC236}">
                  <a16:creationId xmlns:a16="http://schemas.microsoft.com/office/drawing/2014/main" id="{B261375C-130C-4F2E-AB2A-FC3FF137F53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776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28722" name="Oval 50">
              <a:extLst>
                <a:ext uri="{FF2B5EF4-FFF2-40B4-BE49-F238E27FC236}">
                  <a16:creationId xmlns:a16="http://schemas.microsoft.com/office/drawing/2014/main" id="{3E49E55D-9293-4DBC-B93B-60AA2CC867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797" y="2846"/>
              <a:ext cx="928" cy="92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85001"/>
                  </a:schemeClr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28723" name="Oval 51">
              <a:extLst>
                <a:ext uri="{FF2B5EF4-FFF2-40B4-BE49-F238E27FC236}">
                  <a16:creationId xmlns:a16="http://schemas.microsoft.com/office/drawing/2014/main" id="{9EDBA6DA-5777-4290-BFAA-015D3DCB432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833" y="2880"/>
              <a:ext cx="839" cy="838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pic>
          <p:nvPicPr>
            <p:cNvPr id="7210" name="Picture 52" descr="Picture1">
              <a:extLst>
                <a:ext uri="{FF2B5EF4-FFF2-40B4-BE49-F238E27FC236}">
                  <a16:creationId xmlns:a16="http://schemas.microsoft.com/office/drawing/2014/main" id="{F6A93CF1-AC06-47F3-AB04-AFB4693BDE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797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11" name="Text Box 53">
              <a:extLst>
                <a:ext uri="{FF2B5EF4-FFF2-40B4-BE49-F238E27FC236}">
                  <a16:creationId xmlns:a16="http://schemas.microsoft.com/office/drawing/2014/main" id="{2A77B98A-4AD2-4559-AE54-F9F7A5662C4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966" y="3216"/>
              <a:ext cx="57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uk-UA" sz="1800" b="1">
                  <a:solidFill>
                    <a:srgbClr val="FFFFFF"/>
                  </a:solidFill>
                  <a:latin typeface="Arial" panose="020B0604020202020204" pitchFamily="34" charset="0"/>
                </a:rPr>
                <a:t>полнота</a:t>
              </a:r>
              <a:endParaRPr lang="en-US" altLang="uk-UA" sz="180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177" name="Group 54">
            <a:extLst>
              <a:ext uri="{FF2B5EF4-FFF2-40B4-BE49-F238E27FC236}">
                <a16:creationId xmlns:a16="http://schemas.microsoft.com/office/drawing/2014/main" id="{5041647D-156D-4BBF-BD18-033796D1FE16}"/>
              </a:ext>
            </a:extLst>
          </p:cNvPr>
          <p:cNvGrpSpPr>
            <a:grpSpLocks/>
          </p:cNvGrpSpPr>
          <p:nvPr/>
        </p:nvGrpSpPr>
        <p:grpSpPr bwMode="auto">
          <a:xfrm>
            <a:off x="-50800" y="2714625"/>
            <a:ext cx="2016125" cy="1225550"/>
            <a:chOff x="487" y="2823"/>
            <a:chExt cx="1094" cy="1113"/>
          </a:xfrm>
        </p:grpSpPr>
        <p:sp>
          <p:nvSpPr>
            <p:cNvPr id="7200" name="Oval 55">
              <a:extLst>
                <a:ext uri="{FF2B5EF4-FFF2-40B4-BE49-F238E27FC236}">
                  <a16:creationId xmlns:a16="http://schemas.microsoft.com/office/drawing/2014/main" id="{9B307AD9-353A-4E4F-AF6A-7B2BDF1F408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24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uk-UA" altLang="uk-UA" sz="1800">
                <a:latin typeface="Arial" panose="020B0604020202020204" pitchFamily="34" charset="0"/>
              </a:endParaRPr>
            </a:p>
          </p:txBody>
        </p:sp>
        <p:sp>
          <p:nvSpPr>
            <p:cNvPr id="28728" name="Oval 56">
              <a:extLst>
                <a:ext uri="{FF2B5EF4-FFF2-40B4-BE49-F238E27FC236}">
                  <a16:creationId xmlns:a16="http://schemas.microsoft.com/office/drawing/2014/main" id="{EF5B8B09-8B31-4489-B7A3-114A268B218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28729" name="Oval 57">
              <a:extLst>
                <a:ext uri="{FF2B5EF4-FFF2-40B4-BE49-F238E27FC236}">
                  <a16:creationId xmlns:a16="http://schemas.microsoft.com/office/drawing/2014/main" id="{1D41B464-8CCA-4705-A953-61DAAB3574B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76" y="2846"/>
              <a:ext cx="929" cy="928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85001"/>
                  </a:schemeClr>
                </a:gs>
                <a:gs pos="100000">
                  <a:schemeClr val="accent2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28730" name="Oval 58">
              <a:extLst>
                <a:ext uri="{FF2B5EF4-FFF2-40B4-BE49-F238E27FC236}">
                  <a16:creationId xmlns:a16="http://schemas.microsoft.com/office/drawing/2014/main" id="{41972EC4-EDBE-46BA-AA11-EC9AC1D586B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12" y="2881"/>
              <a:ext cx="839" cy="838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pic>
          <p:nvPicPr>
            <p:cNvPr id="7204" name="Picture 59" descr="Picture1">
              <a:extLst>
                <a:ext uri="{FF2B5EF4-FFF2-40B4-BE49-F238E27FC236}">
                  <a16:creationId xmlns:a16="http://schemas.microsoft.com/office/drawing/2014/main" id="{D414D2F9-8E4C-482D-965A-B359087D6F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76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5" name="Text Box 60">
              <a:extLst>
                <a:ext uri="{FF2B5EF4-FFF2-40B4-BE49-F238E27FC236}">
                  <a16:creationId xmlns:a16="http://schemas.microsoft.com/office/drawing/2014/main" id="{1C742DC7-8270-47E1-BF11-DAF4AD9A96C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87" y="3216"/>
              <a:ext cx="1094" cy="2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uk-UA" sz="1800" b="1">
                  <a:solidFill>
                    <a:srgbClr val="FFFFFF"/>
                  </a:solidFill>
                  <a:latin typeface="Arial" panose="020B0604020202020204" pitchFamily="34" charset="0"/>
                </a:rPr>
                <a:t>адекватность</a:t>
              </a:r>
              <a:endParaRPr lang="en-US" altLang="uk-UA" sz="180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178" name="Group 61">
            <a:extLst>
              <a:ext uri="{FF2B5EF4-FFF2-40B4-BE49-F238E27FC236}">
                <a16:creationId xmlns:a16="http://schemas.microsoft.com/office/drawing/2014/main" id="{BBC93411-394E-48DA-8AF0-4A64290053B1}"/>
              </a:ext>
            </a:extLst>
          </p:cNvPr>
          <p:cNvGrpSpPr>
            <a:grpSpLocks/>
          </p:cNvGrpSpPr>
          <p:nvPr/>
        </p:nvGrpSpPr>
        <p:grpSpPr bwMode="auto">
          <a:xfrm>
            <a:off x="7256463" y="2654300"/>
            <a:ext cx="2052637" cy="1368425"/>
            <a:chOff x="487" y="2823"/>
            <a:chExt cx="1094" cy="1113"/>
          </a:xfrm>
        </p:grpSpPr>
        <p:sp>
          <p:nvSpPr>
            <p:cNvPr id="7194" name="Oval 62">
              <a:extLst>
                <a:ext uri="{FF2B5EF4-FFF2-40B4-BE49-F238E27FC236}">
                  <a16:creationId xmlns:a16="http://schemas.microsoft.com/office/drawing/2014/main" id="{6176F516-B9BA-4027-A4D1-E60371052E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24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uk-UA" altLang="uk-UA" sz="1800">
                <a:latin typeface="Arial" panose="020B0604020202020204" pitchFamily="34" charset="0"/>
              </a:endParaRPr>
            </a:p>
          </p:txBody>
        </p:sp>
        <p:sp>
          <p:nvSpPr>
            <p:cNvPr id="28735" name="Oval 63">
              <a:extLst>
                <a:ext uri="{FF2B5EF4-FFF2-40B4-BE49-F238E27FC236}">
                  <a16:creationId xmlns:a16="http://schemas.microsoft.com/office/drawing/2014/main" id="{8FD86F1C-8B51-4DD0-85AA-BA5FDAD90AA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55" y="2823"/>
              <a:ext cx="973" cy="97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28736" name="Oval 64">
              <a:extLst>
                <a:ext uri="{FF2B5EF4-FFF2-40B4-BE49-F238E27FC236}">
                  <a16:creationId xmlns:a16="http://schemas.microsoft.com/office/drawing/2014/main" id="{39BDA67F-5339-4D48-8CAA-77588C5C76E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76" y="2846"/>
              <a:ext cx="928" cy="928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85001"/>
                  </a:schemeClr>
                </a:gs>
                <a:gs pos="100000">
                  <a:schemeClr val="accent2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28737" name="Oval 65">
              <a:extLst>
                <a:ext uri="{FF2B5EF4-FFF2-40B4-BE49-F238E27FC236}">
                  <a16:creationId xmlns:a16="http://schemas.microsoft.com/office/drawing/2014/main" id="{1FBF4B4A-0785-4CE8-9AA4-765FFB25360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12" y="2880"/>
              <a:ext cx="838" cy="83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pic>
          <p:nvPicPr>
            <p:cNvPr id="7198" name="Picture 66" descr="Picture1">
              <a:extLst>
                <a:ext uri="{FF2B5EF4-FFF2-40B4-BE49-F238E27FC236}">
                  <a16:creationId xmlns:a16="http://schemas.microsoft.com/office/drawing/2014/main" id="{81489325-96D3-424B-9BBC-6802AD41B7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76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99" name="Text Box 67">
              <a:extLst>
                <a:ext uri="{FF2B5EF4-FFF2-40B4-BE49-F238E27FC236}">
                  <a16:creationId xmlns:a16="http://schemas.microsoft.com/office/drawing/2014/main" id="{5FC4D89B-11BC-4739-BC97-D537F6B5370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87" y="3216"/>
              <a:ext cx="109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uk-UA" sz="1800" b="1">
                  <a:solidFill>
                    <a:srgbClr val="FFFFFF"/>
                  </a:solidFill>
                  <a:latin typeface="Arial" panose="020B0604020202020204" pitchFamily="34" charset="0"/>
                </a:rPr>
                <a:t>защищенность</a:t>
              </a:r>
              <a:endParaRPr lang="en-US" altLang="uk-UA" sz="180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179" name="Прямоугольник 1">
            <a:extLst>
              <a:ext uri="{FF2B5EF4-FFF2-40B4-BE49-F238E27FC236}">
                <a16:creationId xmlns:a16="http://schemas.microsoft.com/office/drawing/2014/main" id="{23D65299-567D-4701-86F8-ADB65C1D1A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413" y="5486400"/>
            <a:ext cx="7848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1800" b="1">
                <a:latin typeface="Arial" panose="020B0604020202020204" pitchFamily="34" charset="0"/>
              </a:rPr>
              <a:t>В информатике под информацией понимают некоторую последовательность символических обозначений (букв, цифр, образов и звуков и т. п.), которые несут смысловую нагрузку и представлены в понятном для компьютера виде.</a:t>
            </a:r>
          </a:p>
        </p:txBody>
      </p:sp>
      <p:grpSp>
        <p:nvGrpSpPr>
          <p:cNvPr id="7180" name="Group 47">
            <a:extLst>
              <a:ext uri="{FF2B5EF4-FFF2-40B4-BE49-F238E27FC236}">
                <a16:creationId xmlns:a16="http://schemas.microsoft.com/office/drawing/2014/main" id="{6EDFDDBB-79A4-4B5B-B220-D907BD722D72}"/>
              </a:ext>
            </a:extLst>
          </p:cNvPr>
          <p:cNvGrpSpPr>
            <a:grpSpLocks/>
          </p:cNvGrpSpPr>
          <p:nvPr/>
        </p:nvGrpSpPr>
        <p:grpSpPr bwMode="auto">
          <a:xfrm>
            <a:off x="7248525" y="3670300"/>
            <a:ext cx="1903413" cy="1290638"/>
            <a:chOff x="1776" y="2823"/>
            <a:chExt cx="973" cy="1113"/>
          </a:xfrm>
        </p:grpSpPr>
        <p:sp>
          <p:nvSpPr>
            <p:cNvPr id="7188" name="Oval 48">
              <a:extLst>
                <a:ext uri="{FF2B5EF4-FFF2-40B4-BE49-F238E27FC236}">
                  <a16:creationId xmlns:a16="http://schemas.microsoft.com/office/drawing/2014/main" id="{B5721DFD-86B4-4D15-863B-805045C85D8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872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uk-UA" altLang="uk-UA" sz="1800">
                <a:latin typeface="Arial" panose="020B0604020202020204" pitchFamily="34" charset="0"/>
              </a:endParaRPr>
            </a:p>
          </p:txBody>
        </p:sp>
        <p:sp>
          <p:nvSpPr>
            <p:cNvPr id="44" name="Oval 49">
              <a:extLst>
                <a:ext uri="{FF2B5EF4-FFF2-40B4-BE49-F238E27FC236}">
                  <a16:creationId xmlns:a16="http://schemas.microsoft.com/office/drawing/2014/main" id="{139AF9C6-D1BB-4DDC-ADAA-938BCFCFE3D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776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45" name="Oval 50">
              <a:extLst>
                <a:ext uri="{FF2B5EF4-FFF2-40B4-BE49-F238E27FC236}">
                  <a16:creationId xmlns:a16="http://schemas.microsoft.com/office/drawing/2014/main" id="{2726F1E2-0B32-4BB7-A8FE-3E888B3664D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797" y="2846"/>
              <a:ext cx="928" cy="92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85001"/>
                  </a:schemeClr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46" name="Oval 51">
              <a:extLst>
                <a:ext uri="{FF2B5EF4-FFF2-40B4-BE49-F238E27FC236}">
                  <a16:creationId xmlns:a16="http://schemas.microsoft.com/office/drawing/2014/main" id="{41E9E133-B4F7-416A-9FE7-2140AABAD6C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833" y="2880"/>
              <a:ext cx="839" cy="838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pic>
          <p:nvPicPr>
            <p:cNvPr id="7192" name="Picture 52" descr="Picture1">
              <a:extLst>
                <a:ext uri="{FF2B5EF4-FFF2-40B4-BE49-F238E27FC236}">
                  <a16:creationId xmlns:a16="http://schemas.microsoft.com/office/drawing/2014/main" id="{274CE902-A6FF-4968-9F56-23D9FF9099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797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93" name="Text Box 53">
              <a:extLst>
                <a:ext uri="{FF2B5EF4-FFF2-40B4-BE49-F238E27FC236}">
                  <a16:creationId xmlns:a16="http://schemas.microsoft.com/office/drawing/2014/main" id="{92EA7F1D-3843-464E-A05A-0440332CA00E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784" y="3233"/>
              <a:ext cx="930" cy="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uk-UA" sz="1800" b="1">
                  <a:solidFill>
                    <a:srgbClr val="FFFFFF"/>
                  </a:solidFill>
                  <a:latin typeface="Arial" panose="020B0604020202020204" pitchFamily="34" charset="0"/>
                </a:rPr>
                <a:t>избыточность</a:t>
              </a:r>
              <a:endParaRPr lang="en-US" altLang="uk-UA" sz="180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181" name="Group 33">
            <a:extLst>
              <a:ext uri="{FF2B5EF4-FFF2-40B4-BE49-F238E27FC236}">
                <a16:creationId xmlns:a16="http://schemas.microsoft.com/office/drawing/2014/main" id="{0E01606E-0F0F-44A4-8820-56C3E01D51BE}"/>
              </a:ext>
            </a:extLst>
          </p:cNvPr>
          <p:cNvGrpSpPr>
            <a:grpSpLocks/>
          </p:cNvGrpSpPr>
          <p:nvPr/>
        </p:nvGrpSpPr>
        <p:grpSpPr bwMode="auto">
          <a:xfrm>
            <a:off x="71438" y="3630613"/>
            <a:ext cx="2038350" cy="1274762"/>
            <a:chOff x="4204" y="2823"/>
            <a:chExt cx="1094" cy="1113"/>
          </a:xfrm>
        </p:grpSpPr>
        <p:sp>
          <p:nvSpPr>
            <p:cNvPr id="7182" name="Oval 34">
              <a:extLst>
                <a:ext uri="{FF2B5EF4-FFF2-40B4-BE49-F238E27FC236}">
                  <a16:creationId xmlns:a16="http://schemas.microsoft.com/office/drawing/2014/main" id="{B139001F-923A-4CD1-8668-9B702FB2E97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368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uk-UA" altLang="uk-UA" sz="1800">
                <a:latin typeface="Arial" panose="020B0604020202020204" pitchFamily="34" charset="0"/>
              </a:endParaRPr>
            </a:p>
          </p:txBody>
        </p:sp>
        <p:sp>
          <p:nvSpPr>
            <p:cNvPr id="51" name="Oval 35">
              <a:extLst>
                <a:ext uri="{FF2B5EF4-FFF2-40B4-BE49-F238E27FC236}">
                  <a16:creationId xmlns:a16="http://schemas.microsoft.com/office/drawing/2014/main" id="{1C7A402B-63AC-4E29-9645-814A99F3AC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72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52" name="Oval 36">
              <a:extLst>
                <a:ext uri="{FF2B5EF4-FFF2-40B4-BE49-F238E27FC236}">
                  <a16:creationId xmlns:a16="http://schemas.microsoft.com/office/drawing/2014/main" id="{7BBB525A-855C-414C-A93D-CDA38A18DDD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93" y="2847"/>
              <a:ext cx="930" cy="93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85001"/>
                  </a:schemeClr>
                </a:gs>
                <a:gs pos="100000">
                  <a:schemeClr val="folHlink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sp>
          <p:nvSpPr>
            <p:cNvPr id="53" name="Oval 37">
              <a:extLst>
                <a:ext uri="{FF2B5EF4-FFF2-40B4-BE49-F238E27FC236}">
                  <a16:creationId xmlns:a16="http://schemas.microsoft.com/office/drawing/2014/main" id="{378DD347-B14E-4F79-9299-67E5B6BEC3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329" y="2880"/>
              <a:ext cx="838" cy="839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uk-UA">
                <a:latin typeface="Arial" charset="0"/>
              </a:endParaRPr>
            </a:p>
          </p:txBody>
        </p:sp>
        <p:pic>
          <p:nvPicPr>
            <p:cNvPr id="7186" name="Picture 38" descr="Picture1">
              <a:extLst>
                <a:ext uri="{FF2B5EF4-FFF2-40B4-BE49-F238E27FC236}">
                  <a16:creationId xmlns:a16="http://schemas.microsoft.com/office/drawing/2014/main" id="{5C8B7213-7D1D-4AB9-A442-8173EF6CB8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293" y="2880"/>
              <a:ext cx="616" cy="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7" name="Text Box 39">
              <a:extLst>
                <a:ext uri="{FF2B5EF4-FFF2-40B4-BE49-F238E27FC236}">
                  <a16:creationId xmlns:a16="http://schemas.microsoft.com/office/drawing/2014/main" id="{C7E66F39-13F9-491C-A2D9-A4479A5FF2D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4204" y="3216"/>
              <a:ext cx="1094" cy="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uk-UA" sz="1800" b="1">
                  <a:solidFill>
                    <a:srgbClr val="FFFFFF"/>
                  </a:solidFill>
                  <a:latin typeface="Arial" panose="020B0604020202020204" pitchFamily="34" charset="0"/>
                </a:rPr>
                <a:t>доступность</a:t>
              </a:r>
              <a:endParaRPr lang="en-US" altLang="uk-UA" sz="180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5">
            <a:extLst>
              <a:ext uri="{FF2B5EF4-FFF2-40B4-BE49-F238E27FC236}">
                <a16:creationId xmlns:a16="http://schemas.microsoft.com/office/drawing/2014/main" id="{687855D3-20DE-4BAB-972B-BCD88936E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60350"/>
            <a:ext cx="8352928" cy="6477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b="1" i="1" dirty="0">
                <a:solidFill>
                  <a:schemeClr val="hlink"/>
                </a:solidFill>
              </a:rPr>
              <a:t>Интерфейс программы</a:t>
            </a:r>
            <a:endParaRPr lang="ru-RU" altLang="uk-UA" b="1" i="1" dirty="0">
              <a:solidFill>
                <a:schemeClr val="hlink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65E774A-9CE0-48D9-8D8F-595C00B8E88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40768"/>
            <a:ext cx="9144000" cy="540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4777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5">
            <a:extLst>
              <a:ext uri="{FF2B5EF4-FFF2-40B4-BE49-F238E27FC236}">
                <a16:creationId xmlns:a16="http://schemas.microsoft.com/office/drawing/2014/main" id="{687855D3-20DE-4BAB-972B-BCD88936E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60350"/>
            <a:ext cx="8352928" cy="6477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uk-UA" b="1" i="1" dirty="0">
                <a:solidFill>
                  <a:schemeClr val="hlink"/>
                </a:solidFill>
              </a:rPr>
              <a:t>Инструментальная лента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5BF165-D2BE-4323-BE65-36FF2426050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778" y="1340768"/>
            <a:ext cx="9144000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4189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5">
            <a:extLst>
              <a:ext uri="{FF2B5EF4-FFF2-40B4-BE49-F238E27FC236}">
                <a16:creationId xmlns:a16="http://schemas.microsoft.com/office/drawing/2014/main" id="{687855D3-20DE-4BAB-972B-BCD88936E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60350"/>
            <a:ext cx="8352928" cy="6477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uk-UA" b="1" i="1" dirty="0">
                <a:solidFill>
                  <a:schemeClr val="hlink"/>
                </a:solidFill>
              </a:rPr>
              <a:t>Виды вкладок</a:t>
            </a:r>
          </a:p>
        </p:txBody>
      </p:sp>
      <p:sp>
        <p:nvSpPr>
          <p:cNvPr id="4" name="Содержимое 2">
            <a:extLst>
              <a:ext uri="{FF2B5EF4-FFF2-40B4-BE49-F238E27FC236}">
                <a16:creationId xmlns:a16="http://schemas.microsoft.com/office/drawing/2014/main" id="{0AB33BF1-8D6D-4121-8407-F7984AC1C3D8}"/>
              </a:ext>
            </a:extLst>
          </p:cNvPr>
          <p:cNvSpPr>
            <a:spLocks noGrp="1"/>
          </p:cNvSpPr>
          <p:nvPr/>
        </p:nvSpPr>
        <p:spPr>
          <a:xfrm>
            <a:off x="156969" y="1125965"/>
            <a:ext cx="8613199" cy="5732035"/>
          </a:xfrm>
          <a:prstGeom prst="rect">
            <a:avLst/>
          </a:prstGeom>
        </p:spPr>
        <p:txBody>
          <a:bodyPr vert="horz" lIns="54864" tIns="91440" rtlCol="0">
            <a:normAutofit fontScale="47500" lnSpcReduction="20000"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sz="3800" b="1" dirty="0"/>
              <a:t>Стандартные вкладки</a:t>
            </a:r>
          </a:p>
          <a:p>
            <a:pPr lvl="1"/>
            <a:r>
              <a:rPr lang="ru-RU" sz="3400" dirty="0"/>
              <a:t>Главная. Основное назначение – работа с текстом;</a:t>
            </a:r>
          </a:p>
          <a:p>
            <a:pPr lvl="1"/>
            <a:r>
              <a:rPr lang="ru-RU" sz="3400" dirty="0"/>
              <a:t>Вставка. Предназначена для работы с документами, содержащими встроенные объекты: рисунки, формулы, таблицы, фигуры, схемы, диаграммы, формулы и т.д.;</a:t>
            </a:r>
          </a:p>
          <a:p>
            <a:pPr lvl="1"/>
            <a:r>
              <a:rPr lang="ru-RU" sz="3400" dirty="0"/>
              <a:t>Разметка страницы. Предназначена для настройки параметров и характеристик страницы;</a:t>
            </a:r>
          </a:p>
          <a:p>
            <a:pPr lvl="1"/>
            <a:r>
              <a:rPr lang="ru-RU" sz="3400" dirty="0"/>
              <a:t>Ссылки. Средства для автоматического формирования элементов больших документов;</a:t>
            </a:r>
          </a:p>
          <a:p>
            <a:pPr lvl="1"/>
            <a:r>
              <a:rPr lang="ru-RU" sz="3400" dirty="0"/>
              <a:t>Рассылки. Автоматизированное создание писем слияния;</a:t>
            </a:r>
          </a:p>
          <a:p>
            <a:pPr lvl="1"/>
            <a:r>
              <a:rPr lang="ru-RU" sz="3400" dirty="0"/>
              <a:t>Рецензирование. Лексическая проверка авторской деятельности и функции поддержки совместной работы с документами;</a:t>
            </a:r>
          </a:p>
          <a:p>
            <a:pPr lvl="1"/>
            <a:r>
              <a:rPr lang="ru-RU" sz="3400" dirty="0"/>
              <a:t>Вид. Настройка оконного интерфейса программы; </a:t>
            </a:r>
          </a:p>
          <a:p>
            <a:pPr lvl="1"/>
            <a:r>
              <a:rPr lang="ru-RU" sz="3400" dirty="0"/>
              <a:t>Разработчик (включается вручную через </a:t>
            </a:r>
            <a:r>
              <a:rPr lang="en-US" sz="3400" dirty="0"/>
              <a:t>Office</a:t>
            </a:r>
            <a:r>
              <a:rPr lang="en-US" sz="3400" dirty="0">
                <a:sym typeface="Wingdings" pitchFamily="2" charset="2"/>
              </a:rPr>
              <a:t></a:t>
            </a:r>
            <a:r>
              <a:rPr lang="ru-RU" sz="3400" dirty="0"/>
              <a:t>Параметры </a:t>
            </a:r>
            <a:r>
              <a:rPr lang="en-US" sz="3400" dirty="0"/>
              <a:t>Word</a:t>
            </a:r>
            <a:r>
              <a:rPr lang="ru-RU" sz="3400" dirty="0">
                <a:sym typeface="Wingdings" pitchFamily="2" charset="2"/>
              </a:rPr>
              <a:t>Основные </a:t>
            </a:r>
            <a:r>
              <a:rPr lang="en-US" sz="3400" dirty="0">
                <a:sym typeface="Wingdings" pitchFamily="2" charset="2"/>
              </a:rPr>
              <a:t></a:t>
            </a:r>
            <a:r>
              <a:rPr lang="ru-RU" sz="3400" dirty="0">
                <a:sym typeface="Wingdings" pitchFamily="2" charset="2"/>
              </a:rPr>
              <a:t>Показывать вкладку Разработчик на ленте)</a:t>
            </a:r>
            <a:r>
              <a:rPr lang="en-US" sz="3400" dirty="0">
                <a:sym typeface="Wingdings" pitchFamily="2" charset="2"/>
              </a:rPr>
              <a:t>.</a:t>
            </a:r>
          </a:p>
          <a:p>
            <a:r>
              <a:rPr lang="ru-RU" sz="3800" b="1" dirty="0">
                <a:sym typeface="Wingdings" pitchFamily="2" charset="2"/>
              </a:rPr>
              <a:t>Контекстные вкладки</a:t>
            </a:r>
          </a:p>
          <a:p>
            <a:pPr lvl="1"/>
            <a:r>
              <a:rPr lang="ru-RU" sz="3400" dirty="0">
                <a:sym typeface="Wingdings" pitchFamily="2" charset="2"/>
              </a:rPr>
              <a:t>Связаны со своей конкретной задачей и выполняются только тогда, когда мы приступаем к выполнению этой задачи. Например вкладки Конструктор и Макет относятся к инструменту работы с таблицами. </a:t>
            </a:r>
          </a:p>
          <a:p>
            <a:pPr lvl="1"/>
            <a:r>
              <a:rPr lang="ru-RU" sz="3400" dirty="0">
                <a:sym typeface="Wingdings" pitchFamily="2" charset="2"/>
              </a:rPr>
              <a:t>Выключаются автоматически.</a:t>
            </a:r>
          </a:p>
          <a:p>
            <a:r>
              <a:rPr lang="ru-RU" sz="3800" b="1" dirty="0">
                <a:sym typeface="Wingdings" pitchFamily="2" charset="2"/>
              </a:rPr>
              <a:t>Функциональные вкладки</a:t>
            </a:r>
          </a:p>
          <a:p>
            <a:pPr lvl="1"/>
            <a:r>
              <a:rPr lang="ru-RU" sz="3400" dirty="0">
                <a:sym typeface="Wingdings" pitchFamily="2" charset="2"/>
              </a:rPr>
              <a:t>Подменяют или дополняют вкладки стандартного набора при исполнении определенных операций или при переходе в определенный режим. </a:t>
            </a:r>
          </a:p>
          <a:p>
            <a:pPr lvl="1"/>
            <a:r>
              <a:rPr lang="ru-RU" sz="3400" dirty="0">
                <a:sym typeface="Wingdings" pitchFamily="2" charset="2"/>
              </a:rPr>
              <a:t>Закрываются с помощью закрывающейся кнопки.</a:t>
            </a:r>
            <a:endParaRPr lang="en-US" sz="3400" dirty="0">
              <a:sym typeface="Wingdings" pitchFamily="2" charset="2"/>
            </a:endParaRPr>
          </a:p>
          <a:p>
            <a:pPr lvl="1">
              <a:buNone/>
            </a:pPr>
            <a:endParaRPr lang="ru-RU" dirty="0"/>
          </a:p>
          <a:p>
            <a:pPr lvl="1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54372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chemeClr val="hlink"/>
                </a:solidFill>
              </a:rPr>
              <a:t>Ввод произвольных символов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800" dirty="0"/>
              <a:t>Для ввода знаков, которых нет на клавиатуре в </a:t>
            </a:r>
            <a:r>
              <a:rPr lang="en-US" sz="2800" dirty="0"/>
              <a:t>Word</a:t>
            </a:r>
            <a:r>
              <a:rPr lang="ru-RU" sz="2800" dirty="0"/>
              <a:t> имеются специальные средства.</a:t>
            </a:r>
          </a:p>
          <a:p>
            <a:r>
              <a:rPr lang="ru-RU" sz="2800" dirty="0"/>
              <a:t>Вкладка Вставка </a:t>
            </a:r>
            <a:r>
              <a:rPr lang="en-US" sz="2800" dirty="0">
                <a:sym typeface="Wingdings" pitchFamily="2" charset="2"/>
              </a:rPr>
              <a:t></a:t>
            </a:r>
            <a:r>
              <a:rPr lang="ru-RU" sz="2800" dirty="0">
                <a:sym typeface="Wingdings" pitchFamily="2" charset="2"/>
              </a:rPr>
              <a:t>Символы</a:t>
            </a:r>
            <a:r>
              <a:rPr lang="en-US" sz="2800" dirty="0">
                <a:sym typeface="Wingdings" pitchFamily="2" charset="2"/>
              </a:rPr>
              <a:t></a:t>
            </a:r>
            <a:br>
              <a:rPr lang="en-US" sz="2800" dirty="0">
                <a:sym typeface="Wingdings" pitchFamily="2" charset="2"/>
              </a:rPr>
            </a:br>
            <a:r>
              <a:rPr lang="ru-RU" sz="2800" dirty="0">
                <a:sym typeface="Wingdings" pitchFamily="2" charset="2"/>
              </a:rPr>
              <a:t>Другие символы.</a:t>
            </a:r>
          </a:p>
          <a:p>
            <a:r>
              <a:rPr lang="ru-RU" sz="2800" dirty="0">
                <a:sym typeface="Wingdings" pitchFamily="2" charset="2"/>
              </a:rPr>
              <a:t>В открывшемся окне за часто </a:t>
            </a:r>
            <a:br>
              <a:rPr lang="ru-RU" sz="2800" dirty="0">
                <a:sym typeface="Wingdings" pitchFamily="2" charset="2"/>
              </a:rPr>
            </a:br>
            <a:r>
              <a:rPr lang="ru-RU" sz="2800" dirty="0">
                <a:sym typeface="Wingdings" pitchFamily="2" charset="2"/>
              </a:rPr>
              <a:t>используемыми символами </a:t>
            </a:r>
            <a:br>
              <a:rPr lang="ru-RU" sz="2800" dirty="0">
                <a:sym typeface="Wingdings" pitchFamily="2" charset="2"/>
              </a:rPr>
            </a:br>
            <a:r>
              <a:rPr lang="ru-RU" sz="2800" dirty="0">
                <a:sym typeface="Wingdings" pitchFamily="2" charset="2"/>
              </a:rPr>
              <a:t>можно закрепить</a:t>
            </a:r>
            <a:br>
              <a:rPr lang="ru-RU" sz="2800" dirty="0">
                <a:sym typeface="Wingdings" pitchFamily="2" charset="2"/>
              </a:rPr>
            </a:br>
            <a:r>
              <a:rPr lang="ru-RU" sz="2800" dirty="0">
                <a:sym typeface="Wingdings" pitchFamily="2" charset="2"/>
              </a:rPr>
              <a:t>комбинацию клавиш или </a:t>
            </a:r>
            <a:br>
              <a:rPr lang="ru-RU" sz="2800" dirty="0">
                <a:sym typeface="Wingdings" pitchFamily="2" charset="2"/>
              </a:rPr>
            </a:br>
            <a:r>
              <a:rPr lang="ru-RU" sz="2800" dirty="0">
                <a:sym typeface="Wingdings" pitchFamily="2" charset="2"/>
              </a:rPr>
              <a:t>воспользоваться механизмом</a:t>
            </a:r>
            <a:br>
              <a:rPr lang="ru-RU" sz="2800" dirty="0">
                <a:sym typeface="Wingdings" pitchFamily="2" charset="2"/>
              </a:rPr>
            </a:br>
            <a:r>
              <a:rPr lang="ru-RU" sz="2800" dirty="0" err="1">
                <a:sym typeface="Wingdings" pitchFamily="2" charset="2"/>
              </a:rPr>
              <a:t>автозамены</a:t>
            </a:r>
            <a:r>
              <a:rPr lang="ru-RU" sz="2800" dirty="0">
                <a:sym typeface="Wingdings" pitchFamily="2" charset="2"/>
              </a:rPr>
              <a:t>.</a:t>
            </a:r>
          </a:p>
          <a:p>
            <a:r>
              <a:rPr lang="ru-RU" sz="2800" dirty="0">
                <a:sym typeface="Wingdings" pitchFamily="2" charset="2"/>
              </a:rPr>
              <a:t>В этом же окне есть </a:t>
            </a:r>
            <a:br>
              <a:rPr lang="ru-RU" sz="2800" dirty="0">
                <a:sym typeface="Wingdings" pitchFamily="2" charset="2"/>
              </a:rPr>
            </a:br>
            <a:r>
              <a:rPr lang="ru-RU" sz="2800" dirty="0">
                <a:sym typeface="Wingdings" pitchFamily="2" charset="2"/>
              </a:rPr>
              <a:t>вкладка Специальные знаки. </a:t>
            </a:r>
            <a:endParaRPr lang="ru-RU" sz="2800" dirty="0"/>
          </a:p>
        </p:txBody>
      </p:sp>
      <p:pic>
        <p:nvPicPr>
          <p:cNvPr id="5" name="Рисунок 4" descr="символы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6446" y="3357562"/>
            <a:ext cx="2882900" cy="2908300"/>
          </a:xfrm>
          <a:prstGeom prst="rect">
            <a:avLst/>
          </a:prstGeom>
        </p:spPr>
      </p:pic>
      <p:pic>
        <p:nvPicPr>
          <p:cNvPr id="6" name="Рисунок 5" descr="Символы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4612" y="1718488"/>
            <a:ext cx="6143668" cy="4572032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>
                <a:solidFill>
                  <a:schemeClr val="hlink"/>
                </a:solidFill>
              </a:rPr>
              <a:t>Графический иллюстративный материал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556792"/>
            <a:ext cx="8229600" cy="5026570"/>
          </a:xfrm>
        </p:spPr>
        <p:txBody>
          <a:bodyPr rtlCol="0">
            <a:normAutofit fontScale="85000" lnSpcReduction="2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/>
              <a:t>Программа </a:t>
            </a:r>
            <a:r>
              <a:rPr lang="en-US" dirty="0"/>
              <a:t>Word </a:t>
            </a:r>
            <a:r>
              <a:rPr lang="ru-RU" dirty="0"/>
              <a:t>позволяет использовать два основных типа изображений:</a:t>
            </a:r>
          </a:p>
          <a:p>
            <a:pPr lvl="1" indent="-320040">
              <a:spcBef>
                <a:spcPts val="0"/>
              </a:spcBef>
              <a:buFont typeface="Wingdings 2"/>
              <a:buChar char=""/>
              <a:defRPr/>
            </a:pPr>
            <a:r>
              <a:rPr lang="ru-RU" b="1" dirty="0"/>
              <a:t>Растровое изображение. </a:t>
            </a:r>
            <a:r>
              <a:rPr lang="ru-RU" dirty="0"/>
              <a:t>Основной элемент растрового изображения – точка, характеризующаяся двумя параметрами: цветом и положением. Растровое изображение представляется цифровой матрицей, элементами которой являются числа, определяющие ее цвет.</a:t>
            </a:r>
          </a:p>
          <a:p>
            <a:pPr lvl="1" indent="-320040">
              <a:spcBef>
                <a:spcPts val="0"/>
              </a:spcBef>
              <a:buFont typeface="Wingdings 2"/>
              <a:buChar char=""/>
              <a:defRPr/>
            </a:pPr>
            <a:r>
              <a:rPr lang="ru-RU" b="1" dirty="0"/>
              <a:t>Векторное изображение.  </a:t>
            </a:r>
            <a:r>
              <a:rPr lang="ru-RU" dirty="0"/>
              <a:t>Основной элемент векторного изображения – линия, которая характеризуется рядом параметров: форма, цвет, толщина, замкнутость и др. Векторное изображение представляется с помощью математических формул. Основное отличие от растрового – масштабирование без потери качества.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756" y="160337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chemeClr val="hlink"/>
                </a:solidFill>
              </a:rPr>
              <a:t>Группа Иллюстрации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61417" y="1290636"/>
            <a:ext cx="4038600" cy="5407027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Рисунок</a:t>
            </a:r>
            <a:r>
              <a:rPr lang="ru-RU" dirty="0"/>
              <a:t> – вставка любого графического файла.</a:t>
            </a:r>
          </a:p>
          <a:p>
            <a:r>
              <a:rPr lang="ru-RU" b="1" dirty="0"/>
              <a:t>Клип</a:t>
            </a:r>
            <a:r>
              <a:rPr lang="ru-RU" dirty="0"/>
              <a:t> – вставка изображения, хранящегося в структурированных по темам  базах данных. </a:t>
            </a:r>
          </a:p>
          <a:p>
            <a:r>
              <a:rPr lang="ru-RU" b="1" dirty="0"/>
              <a:t>Фигуры</a:t>
            </a:r>
            <a:r>
              <a:rPr lang="ru-RU" dirty="0"/>
              <a:t> – встроенное средство рисования, упрощенный графический редактор векторного типа. </a:t>
            </a:r>
          </a:p>
          <a:p>
            <a:r>
              <a:rPr lang="en-US" b="1" dirty="0" err="1"/>
              <a:t>SmartArt</a:t>
            </a:r>
            <a:r>
              <a:rPr lang="en-US" b="1" dirty="0"/>
              <a:t> </a:t>
            </a:r>
            <a:r>
              <a:rPr lang="en-US" dirty="0"/>
              <a:t>– </a:t>
            </a:r>
            <a:r>
              <a:rPr lang="ru-RU" dirty="0"/>
              <a:t>встроенное средство создания схем, структурных и организационных диаграмм. </a:t>
            </a:r>
          </a:p>
          <a:p>
            <a:r>
              <a:rPr lang="ru-RU" b="1" dirty="0"/>
              <a:t>Диаграмма</a:t>
            </a:r>
            <a:r>
              <a:rPr lang="ru-RU" dirty="0"/>
              <a:t> – встроенное средство создания числовых диаграмм и графиков.</a:t>
            </a:r>
          </a:p>
        </p:txBody>
      </p:sp>
      <p:pic>
        <p:nvPicPr>
          <p:cNvPr id="6" name="Содержимое 5" descr="иллюстрации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995936" y="2924944"/>
            <a:ext cx="4468767" cy="1654467"/>
          </a:xfr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" y="16033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>
                <a:solidFill>
                  <a:schemeClr val="hlink"/>
                </a:solidFill>
              </a:rPr>
              <a:t>Взаимодействие изображения с текстом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6210" y="1321701"/>
            <a:ext cx="4038600" cy="5536299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Для свободного изображения существует несколько вариантов взаимодействия между текстом и изображением:</a:t>
            </a:r>
          </a:p>
          <a:p>
            <a:pPr lvl="1"/>
            <a:r>
              <a:rPr lang="ru-RU" dirty="0"/>
              <a:t>Обтекание вокруг рамки;</a:t>
            </a:r>
          </a:p>
          <a:p>
            <a:pPr lvl="1"/>
            <a:r>
              <a:rPr lang="ru-RU" dirty="0"/>
              <a:t>Обтекание по контуру;</a:t>
            </a:r>
          </a:p>
          <a:p>
            <a:pPr lvl="1"/>
            <a:r>
              <a:rPr lang="ru-RU" dirty="0"/>
              <a:t>Режим За текстом;</a:t>
            </a:r>
          </a:p>
          <a:p>
            <a:pPr lvl="1"/>
            <a:r>
              <a:rPr lang="ru-RU" dirty="0"/>
              <a:t>Режим перед текстом;</a:t>
            </a:r>
          </a:p>
          <a:p>
            <a:pPr lvl="1"/>
            <a:r>
              <a:rPr lang="ru-RU" dirty="0"/>
              <a:t>Обтекание снизу и сверху;</a:t>
            </a:r>
          </a:p>
          <a:p>
            <a:pPr lvl="1"/>
            <a:r>
              <a:rPr lang="ru-RU" dirty="0"/>
              <a:t>Обтекание сквозное.</a:t>
            </a:r>
          </a:p>
          <a:p>
            <a:r>
              <a:rPr lang="ru-RU" dirty="0"/>
              <a:t>Настраивается через контекстное меню или через кнопку Обтекание текстом группы Упорядочить контекстной вкладки Формат.</a:t>
            </a:r>
          </a:p>
          <a:p>
            <a:r>
              <a:rPr lang="ru-RU" dirty="0"/>
              <a:t>Дополнительные параметры обтекания можно настроить через диалоговое окно Дополнительная разметка. </a:t>
            </a:r>
          </a:p>
          <a:p>
            <a:pPr lvl="1"/>
            <a:endParaRPr lang="ru-RU" dirty="0"/>
          </a:p>
        </p:txBody>
      </p:sp>
      <p:pic>
        <p:nvPicPr>
          <p:cNvPr id="5" name="Содержимое 4" descr="упорядочить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995936" y="1949024"/>
            <a:ext cx="4038600" cy="1102563"/>
          </a:xfrm>
        </p:spPr>
      </p:pic>
      <p:sp>
        <p:nvSpPr>
          <p:cNvPr id="6" name="Прямоугольник 5"/>
          <p:cNvSpPr/>
          <p:nvPr/>
        </p:nvSpPr>
        <p:spPr>
          <a:xfrm>
            <a:off x="5357818" y="2500306"/>
            <a:ext cx="1714512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окно обтекан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29465" y="3140968"/>
            <a:ext cx="4292326" cy="3096344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33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i="1" dirty="0">
                <a:solidFill>
                  <a:schemeClr val="hlink"/>
                </a:solidFill>
              </a:rPr>
              <a:t>Позиционирование изображений относительно страницы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Простейшим приемом позиционирования изображения относительно страницы является кнопка Положение из группы Упорядочить из контекстной вкладки Формат.</a:t>
            </a:r>
          </a:p>
        </p:txBody>
      </p:sp>
      <p:pic>
        <p:nvPicPr>
          <p:cNvPr id="5" name="Содержимое 4" descr="расположение на странице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30740" y="1773238"/>
            <a:ext cx="3873520" cy="4624387"/>
          </a:xfr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solidFill>
                  <a:schemeClr val="hlink"/>
                </a:solidFill>
              </a:rPr>
              <a:t>Рисование средствами </a:t>
            </a:r>
            <a:r>
              <a:rPr lang="en-US" sz="4000" b="1" i="1" dirty="0">
                <a:solidFill>
                  <a:schemeClr val="hlink"/>
                </a:solidFill>
              </a:rPr>
              <a:t>Word</a:t>
            </a:r>
            <a:endParaRPr lang="ru-RU" sz="4000" b="1" i="1" dirty="0">
              <a:solidFill>
                <a:schemeClr val="hlink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Палитра инструментов рисования вызывается командой Вставка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>
                <a:sym typeface="Wingdings" pitchFamily="2" charset="2"/>
              </a:rPr>
              <a:t>Иллюстрации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>
                <a:sym typeface="Wingdings" pitchFamily="2" charset="2"/>
              </a:rPr>
              <a:t>Фигуры.</a:t>
            </a:r>
            <a:endParaRPr lang="ru-RU" dirty="0"/>
          </a:p>
          <a:p>
            <a:r>
              <a:rPr lang="ru-RU" dirty="0"/>
              <a:t>Рисунки, созданные средствами </a:t>
            </a:r>
            <a:r>
              <a:rPr lang="en-US" dirty="0"/>
              <a:t>Word </a:t>
            </a:r>
            <a:r>
              <a:rPr lang="ru-RU" dirty="0"/>
              <a:t>относятся к векторному типу.</a:t>
            </a:r>
          </a:p>
          <a:p>
            <a:r>
              <a:rPr lang="ru-RU" dirty="0"/>
              <a:t>Базовым элементом векторного изображения является линия или ее отрезок.</a:t>
            </a:r>
          </a:p>
          <a:p>
            <a:r>
              <a:rPr lang="ru-RU" dirty="0"/>
              <a:t>Понятие точки в векторной графике отсутствует. </a:t>
            </a:r>
          </a:p>
          <a:p>
            <a:r>
              <a:rPr lang="ru-RU" dirty="0"/>
              <a:t>Векторные изображения состоят из объектов, которые называют фигурами. 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solidFill>
                  <a:schemeClr val="hlink"/>
                </a:solidFill>
              </a:rPr>
              <a:t>Фигуры и их элементы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Фигуры делятся на простые и сложные</a:t>
            </a:r>
          </a:p>
          <a:p>
            <a:pPr lvl="1"/>
            <a:r>
              <a:rPr lang="ru-RU" sz="2000" dirty="0"/>
              <a:t>Простые фигуры – это элементарные объекты, не раскладывающиеся на составные элементы. К ним относятся Линия и Кривая.</a:t>
            </a:r>
          </a:p>
          <a:p>
            <a:pPr lvl="1"/>
            <a:endParaRPr lang="ru-RU" dirty="0"/>
          </a:p>
          <a:p>
            <a:pPr lvl="1"/>
            <a:r>
              <a:rPr lang="ru-RU" sz="2000" dirty="0"/>
              <a:t>Сложные фигуры образуются комбинированием простых фигур. Каждую сложную фигуру можно представить как композицию элементов, являющихся простыми фигурами.</a:t>
            </a:r>
          </a:p>
          <a:p>
            <a:pPr lvl="1"/>
            <a:endParaRPr lang="ru-RU" dirty="0"/>
          </a:p>
        </p:txBody>
      </p:sp>
      <p:pic>
        <p:nvPicPr>
          <p:cNvPr id="5" name="Рисунок 4" descr="простые фигур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3071810"/>
            <a:ext cx="4230232" cy="580620"/>
          </a:xfrm>
          <a:prstGeom prst="rect">
            <a:avLst/>
          </a:prstGeom>
        </p:spPr>
      </p:pic>
      <p:pic>
        <p:nvPicPr>
          <p:cNvPr id="6" name="Рисунок 5" descr="сложные фигур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4929198"/>
            <a:ext cx="4532316" cy="125620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solidFill>
                  <a:schemeClr val="hlink"/>
                </a:solidFill>
                <a:latin typeface="Arial" panose="020B0604020202020204" pitchFamily="34" charset="0"/>
              </a:rPr>
              <a:t>Виды информации</a:t>
            </a:r>
          </a:p>
        </p:txBody>
      </p:sp>
      <p:sp>
        <p:nvSpPr>
          <p:cNvPr id="74" name="Прямая соединительная линия 3"/>
          <p:cNvSpPr/>
          <p:nvPr/>
        </p:nvSpPr>
        <p:spPr>
          <a:xfrm>
            <a:off x="6484751" y="2744768"/>
            <a:ext cx="389390" cy="260061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600617"/>
                </a:lnTo>
                <a:lnTo>
                  <a:pt x="389390" y="2600617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5" name="Прямая соединительная линия 4"/>
          <p:cNvSpPr/>
          <p:nvPr/>
        </p:nvSpPr>
        <p:spPr>
          <a:xfrm>
            <a:off x="6484751" y="2744768"/>
            <a:ext cx="389390" cy="188770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887706"/>
                </a:lnTo>
                <a:lnTo>
                  <a:pt x="389390" y="1887706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6" name="Прямая соединительная линия 5"/>
          <p:cNvSpPr/>
          <p:nvPr/>
        </p:nvSpPr>
        <p:spPr>
          <a:xfrm>
            <a:off x="6484751" y="2744768"/>
            <a:ext cx="389390" cy="117479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74796"/>
                </a:lnTo>
                <a:lnTo>
                  <a:pt x="389390" y="1174796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7" name="Прямая соединительная линия 6"/>
          <p:cNvSpPr/>
          <p:nvPr/>
        </p:nvSpPr>
        <p:spPr>
          <a:xfrm>
            <a:off x="6484751" y="2744768"/>
            <a:ext cx="389390" cy="46188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61885"/>
                </a:lnTo>
                <a:lnTo>
                  <a:pt x="389390" y="461885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8" name="Прямая соединительная линия 7"/>
          <p:cNvSpPr/>
          <p:nvPr/>
        </p:nvSpPr>
        <p:spPr>
          <a:xfrm>
            <a:off x="4704810" y="1885616"/>
            <a:ext cx="2818315" cy="21086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5430"/>
                </a:lnTo>
                <a:lnTo>
                  <a:pt x="2818315" y="105430"/>
                </a:lnTo>
                <a:lnTo>
                  <a:pt x="2818315" y="210860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9" name="Прямая соединительная линия 8"/>
          <p:cNvSpPr/>
          <p:nvPr/>
        </p:nvSpPr>
        <p:spPr>
          <a:xfrm>
            <a:off x="3677952" y="2744768"/>
            <a:ext cx="389390" cy="33135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313527"/>
                </a:lnTo>
                <a:lnTo>
                  <a:pt x="389390" y="3313527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0" name="Прямая соединительная линия 9"/>
          <p:cNvSpPr/>
          <p:nvPr/>
        </p:nvSpPr>
        <p:spPr>
          <a:xfrm>
            <a:off x="3677952" y="2744768"/>
            <a:ext cx="389390" cy="260061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600617"/>
                </a:lnTo>
                <a:lnTo>
                  <a:pt x="389390" y="2600617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1" name="Прямая соединительная линия 10"/>
          <p:cNvSpPr/>
          <p:nvPr/>
        </p:nvSpPr>
        <p:spPr>
          <a:xfrm>
            <a:off x="3677952" y="2744768"/>
            <a:ext cx="389390" cy="188770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887706"/>
                </a:lnTo>
                <a:lnTo>
                  <a:pt x="389390" y="1887706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2" name="Прямая соединительная линия 11"/>
          <p:cNvSpPr/>
          <p:nvPr/>
        </p:nvSpPr>
        <p:spPr>
          <a:xfrm>
            <a:off x="3677952" y="2744768"/>
            <a:ext cx="389390" cy="117479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74796"/>
                </a:lnTo>
                <a:lnTo>
                  <a:pt x="389390" y="1174796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3" name="Прямая соединительная линия 12"/>
          <p:cNvSpPr/>
          <p:nvPr/>
        </p:nvSpPr>
        <p:spPr>
          <a:xfrm>
            <a:off x="3677952" y="2744768"/>
            <a:ext cx="389390" cy="46188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461885"/>
                </a:lnTo>
                <a:lnTo>
                  <a:pt x="389390" y="461885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4" name="Прямая соединительная линия 13"/>
          <p:cNvSpPr/>
          <p:nvPr/>
        </p:nvSpPr>
        <p:spPr>
          <a:xfrm>
            <a:off x="871153" y="2744768"/>
            <a:ext cx="389390" cy="33135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313527"/>
                </a:lnTo>
                <a:lnTo>
                  <a:pt x="389390" y="3313527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5" name="Прямая соединительная линия 14"/>
          <p:cNvSpPr/>
          <p:nvPr/>
        </p:nvSpPr>
        <p:spPr>
          <a:xfrm>
            <a:off x="871153" y="2744768"/>
            <a:ext cx="389390" cy="260061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600617"/>
                </a:lnTo>
                <a:lnTo>
                  <a:pt x="389390" y="2600617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6" name="Прямая соединительная линия 15"/>
          <p:cNvSpPr/>
          <p:nvPr/>
        </p:nvSpPr>
        <p:spPr>
          <a:xfrm>
            <a:off x="871153" y="2744768"/>
            <a:ext cx="389390" cy="188770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887706"/>
                </a:lnTo>
                <a:lnTo>
                  <a:pt x="389390" y="1887706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7" name="Прямая соединительная линия 16"/>
          <p:cNvSpPr/>
          <p:nvPr/>
        </p:nvSpPr>
        <p:spPr>
          <a:xfrm>
            <a:off x="871153" y="2744768"/>
            <a:ext cx="389390" cy="117479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74796"/>
                </a:lnTo>
                <a:lnTo>
                  <a:pt x="389390" y="1174796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8" name="Прямая соединительная линия 17"/>
          <p:cNvSpPr/>
          <p:nvPr/>
        </p:nvSpPr>
        <p:spPr>
          <a:xfrm>
            <a:off x="1909529" y="1885616"/>
            <a:ext cx="2795281" cy="21086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795281" y="0"/>
                </a:moveTo>
                <a:lnTo>
                  <a:pt x="2795281" y="105430"/>
                </a:lnTo>
                <a:lnTo>
                  <a:pt x="0" y="105430"/>
                </a:lnTo>
                <a:lnTo>
                  <a:pt x="0" y="210860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89" name="Группа 88"/>
          <p:cNvGrpSpPr/>
          <p:nvPr/>
        </p:nvGrpSpPr>
        <p:grpSpPr>
          <a:xfrm>
            <a:off x="2145055" y="1237324"/>
            <a:ext cx="5119510" cy="648291"/>
            <a:chOff x="1536383" y="178635"/>
            <a:chExt cx="5119510" cy="648291"/>
          </a:xfrm>
        </p:grpSpPr>
        <p:sp>
          <p:nvSpPr>
            <p:cNvPr id="90" name="Прямоугольник 89"/>
            <p:cNvSpPr/>
            <p:nvPr/>
          </p:nvSpPr>
          <p:spPr>
            <a:xfrm>
              <a:off x="1536383" y="178635"/>
              <a:ext cx="5119510" cy="64829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1" name="Прямоугольник 90"/>
            <p:cNvSpPr/>
            <p:nvPr/>
          </p:nvSpPr>
          <p:spPr>
            <a:xfrm>
              <a:off x="1536383" y="178635"/>
              <a:ext cx="5119510" cy="6482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>
                  <a:latin typeface="Arial" pitchFamily="34" charset="0"/>
                  <a:cs typeface="Arial" pitchFamily="34" charset="0"/>
                </a:rPr>
                <a:t>ВИДЫ ИНФОРМАЦИИ</a:t>
              </a:r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611560" y="2096477"/>
            <a:ext cx="2595937" cy="648291"/>
            <a:chOff x="2888" y="1037788"/>
            <a:chExt cx="2595937" cy="648291"/>
          </a:xfrm>
        </p:grpSpPr>
        <p:sp>
          <p:nvSpPr>
            <p:cNvPr id="93" name="Прямоугольник 92"/>
            <p:cNvSpPr/>
            <p:nvPr/>
          </p:nvSpPr>
          <p:spPr>
            <a:xfrm>
              <a:off x="2888" y="1037788"/>
              <a:ext cx="2595937" cy="6482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4" name="Прямоугольник 93"/>
            <p:cNvSpPr/>
            <p:nvPr/>
          </p:nvSpPr>
          <p:spPr>
            <a:xfrm>
              <a:off x="2888" y="1037788"/>
              <a:ext cx="2595937" cy="6482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>
                  <a:latin typeface="Arial" pitchFamily="34" charset="0"/>
                  <a:cs typeface="Arial" pitchFamily="34" charset="0"/>
                </a:rPr>
                <a:t>По способу восприятия</a:t>
              </a:r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1260544" y="2955629"/>
            <a:ext cx="1880276" cy="502049"/>
            <a:chOff x="651872" y="1896940"/>
            <a:chExt cx="1880276" cy="502049"/>
          </a:xfrm>
        </p:grpSpPr>
        <p:sp>
          <p:nvSpPr>
            <p:cNvPr id="96" name="Прямоугольник 95"/>
            <p:cNvSpPr/>
            <p:nvPr/>
          </p:nvSpPr>
          <p:spPr>
            <a:xfrm>
              <a:off x="651872" y="1896940"/>
              <a:ext cx="1880276" cy="5020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7" name="Прямоугольник 96"/>
            <p:cNvSpPr/>
            <p:nvPr/>
          </p:nvSpPr>
          <p:spPr>
            <a:xfrm>
              <a:off x="651872" y="1896940"/>
              <a:ext cx="1880276" cy="5020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Визуальная</a:t>
              </a:r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1260544" y="3668540"/>
            <a:ext cx="1880276" cy="502049"/>
            <a:chOff x="651872" y="2609851"/>
            <a:chExt cx="1880276" cy="502049"/>
          </a:xfrm>
        </p:grpSpPr>
        <p:sp>
          <p:nvSpPr>
            <p:cNvPr id="99" name="Прямоугольник 98"/>
            <p:cNvSpPr/>
            <p:nvPr/>
          </p:nvSpPr>
          <p:spPr>
            <a:xfrm>
              <a:off x="651872" y="2609851"/>
              <a:ext cx="1880276" cy="5020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0" name="Прямоугольник 99"/>
            <p:cNvSpPr/>
            <p:nvPr/>
          </p:nvSpPr>
          <p:spPr>
            <a:xfrm>
              <a:off x="651872" y="2609851"/>
              <a:ext cx="1880276" cy="5020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Звуковая</a:t>
              </a:r>
            </a:p>
          </p:txBody>
        </p:sp>
      </p:grpSp>
      <p:grpSp>
        <p:nvGrpSpPr>
          <p:cNvPr id="101" name="Группа 100"/>
          <p:cNvGrpSpPr/>
          <p:nvPr/>
        </p:nvGrpSpPr>
        <p:grpSpPr>
          <a:xfrm>
            <a:off x="1260544" y="4381450"/>
            <a:ext cx="1880276" cy="502049"/>
            <a:chOff x="651872" y="3322761"/>
            <a:chExt cx="1880276" cy="502049"/>
          </a:xfrm>
        </p:grpSpPr>
        <p:sp>
          <p:nvSpPr>
            <p:cNvPr id="102" name="Прямоугольник 101"/>
            <p:cNvSpPr/>
            <p:nvPr/>
          </p:nvSpPr>
          <p:spPr>
            <a:xfrm>
              <a:off x="651872" y="3322761"/>
              <a:ext cx="1880276" cy="5020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3" name="Прямоугольник 102"/>
            <p:cNvSpPr/>
            <p:nvPr/>
          </p:nvSpPr>
          <p:spPr>
            <a:xfrm>
              <a:off x="651872" y="3322761"/>
              <a:ext cx="1880276" cy="5020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Тактильная</a:t>
              </a:r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1260544" y="5094361"/>
            <a:ext cx="1880276" cy="502049"/>
            <a:chOff x="651872" y="4035672"/>
            <a:chExt cx="1880276" cy="502049"/>
          </a:xfrm>
        </p:grpSpPr>
        <p:sp>
          <p:nvSpPr>
            <p:cNvPr id="105" name="Прямоугольник 104"/>
            <p:cNvSpPr/>
            <p:nvPr/>
          </p:nvSpPr>
          <p:spPr>
            <a:xfrm>
              <a:off x="651872" y="4035672"/>
              <a:ext cx="1880276" cy="5020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6" name="Прямоугольник 105"/>
            <p:cNvSpPr/>
            <p:nvPr/>
          </p:nvSpPr>
          <p:spPr>
            <a:xfrm>
              <a:off x="651872" y="4035672"/>
              <a:ext cx="1880276" cy="5020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Обонятельная</a:t>
              </a:r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1260544" y="5807271"/>
            <a:ext cx="1880276" cy="502049"/>
            <a:chOff x="651872" y="4748582"/>
            <a:chExt cx="1880276" cy="502049"/>
          </a:xfrm>
        </p:grpSpPr>
        <p:sp>
          <p:nvSpPr>
            <p:cNvPr id="108" name="Прямоугольник 107"/>
            <p:cNvSpPr/>
            <p:nvPr/>
          </p:nvSpPr>
          <p:spPr>
            <a:xfrm>
              <a:off x="651872" y="4748582"/>
              <a:ext cx="1880276" cy="5020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9" name="Прямоугольник 108"/>
            <p:cNvSpPr/>
            <p:nvPr/>
          </p:nvSpPr>
          <p:spPr>
            <a:xfrm>
              <a:off x="651872" y="4748582"/>
              <a:ext cx="1880276" cy="5020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Вкусовая</a:t>
              </a:r>
            </a:p>
          </p:txBody>
        </p:sp>
      </p:grpSp>
      <p:grpSp>
        <p:nvGrpSpPr>
          <p:cNvPr id="110" name="Группа 109"/>
          <p:cNvGrpSpPr/>
          <p:nvPr/>
        </p:nvGrpSpPr>
        <p:grpSpPr>
          <a:xfrm>
            <a:off x="3418359" y="2096477"/>
            <a:ext cx="2595937" cy="648291"/>
            <a:chOff x="2809687" y="1037788"/>
            <a:chExt cx="2595937" cy="648291"/>
          </a:xfrm>
        </p:grpSpPr>
        <p:sp>
          <p:nvSpPr>
            <p:cNvPr id="111" name="Прямоугольник 110"/>
            <p:cNvSpPr/>
            <p:nvPr/>
          </p:nvSpPr>
          <p:spPr>
            <a:xfrm>
              <a:off x="2809687" y="1037788"/>
              <a:ext cx="2595937" cy="6482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2" name="Прямоугольник 111"/>
            <p:cNvSpPr/>
            <p:nvPr/>
          </p:nvSpPr>
          <p:spPr>
            <a:xfrm>
              <a:off x="2809687" y="1037788"/>
              <a:ext cx="2595937" cy="6482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>
                  <a:latin typeface="Arial" pitchFamily="34" charset="0"/>
                  <a:cs typeface="Arial" pitchFamily="34" charset="0"/>
                </a:rPr>
                <a:t>По форме представления</a:t>
              </a:r>
            </a:p>
          </p:txBody>
        </p:sp>
      </p:grpSp>
      <p:grpSp>
        <p:nvGrpSpPr>
          <p:cNvPr id="113" name="Группа 112"/>
          <p:cNvGrpSpPr/>
          <p:nvPr/>
        </p:nvGrpSpPr>
        <p:grpSpPr>
          <a:xfrm>
            <a:off x="4067343" y="2955629"/>
            <a:ext cx="1880276" cy="502049"/>
            <a:chOff x="3458671" y="1896940"/>
            <a:chExt cx="1880276" cy="502049"/>
          </a:xfrm>
        </p:grpSpPr>
        <p:sp>
          <p:nvSpPr>
            <p:cNvPr id="114" name="Прямоугольник 113"/>
            <p:cNvSpPr/>
            <p:nvPr/>
          </p:nvSpPr>
          <p:spPr>
            <a:xfrm>
              <a:off x="3458671" y="1896940"/>
              <a:ext cx="1880276" cy="5020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5" name="Прямоугольник 114"/>
            <p:cNvSpPr/>
            <p:nvPr/>
          </p:nvSpPr>
          <p:spPr>
            <a:xfrm>
              <a:off x="3458671" y="1896940"/>
              <a:ext cx="1880276" cy="5020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Текстовая</a:t>
              </a:r>
            </a:p>
          </p:txBody>
        </p:sp>
      </p:grpSp>
      <p:grpSp>
        <p:nvGrpSpPr>
          <p:cNvPr id="116" name="Группа 115"/>
          <p:cNvGrpSpPr/>
          <p:nvPr/>
        </p:nvGrpSpPr>
        <p:grpSpPr>
          <a:xfrm>
            <a:off x="4067343" y="3668540"/>
            <a:ext cx="1880276" cy="502049"/>
            <a:chOff x="3458671" y="2609851"/>
            <a:chExt cx="1880276" cy="502049"/>
          </a:xfrm>
        </p:grpSpPr>
        <p:sp>
          <p:nvSpPr>
            <p:cNvPr id="117" name="Прямоугольник 116"/>
            <p:cNvSpPr/>
            <p:nvPr/>
          </p:nvSpPr>
          <p:spPr>
            <a:xfrm>
              <a:off x="3458671" y="2609851"/>
              <a:ext cx="1880276" cy="5020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8" name="Прямоугольник 117"/>
            <p:cNvSpPr/>
            <p:nvPr/>
          </p:nvSpPr>
          <p:spPr>
            <a:xfrm>
              <a:off x="3458671" y="2609851"/>
              <a:ext cx="1880276" cy="5020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Графическая</a:t>
              </a:r>
            </a:p>
          </p:txBody>
        </p:sp>
      </p:grpSp>
      <p:grpSp>
        <p:nvGrpSpPr>
          <p:cNvPr id="119" name="Группа 118"/>
          <p:cNvGrpSpPr/>
          <p:nvPr/>
        </p:nvGrpSpPr>
        <p:grpSpPr>
          <a:xfrm>
            <a:off x="4067343" y="4381450"/>
            <a:ext cx="1880276" cy="502049"/>
            <a:chOff x="3458671" y="3322761"/>
            <a:chExt cx="1880276" cy="502049"/>
          </a:xfrm>
        </p:grpSpPr>
        <p:sp>
          <p:nvSpPr>
            <p:cNvPr id="120" name="Прямоугольник 119"/>
            <p:cNvSpPr/>
            <p:nvPr/>
          </p:nvSpPr>
          <p:spPr>
            <a:xfrm>
              <a:off x="3458671" y="3322761"/>
              <a:ext cx="1880276" cy="5020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1" name="Прямоугольник 120"/>
            <p:cNvSpPr/>
            <p:nvPr/>
          </p:nvSpPr>
          <p:spPr>
            <a:xfrm>
              <a:off x="3458671" y="3322761"/>
              <a:ext cx="1880276" cy="5020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Числовая</a:t>
              </a:r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4067343" y="5094361"/>
            <a:ext cx="1880276" cy="502049"/>
            <a:chOff x="3458671" y="4035672"/>
            <a:chExt cx="1880276" cy="502049"/>
          </a:xfrm>
        </p:grpSpPr>
        <p:sp>
          <p:nvSpPr>
            <p:cNvPr id="123" name="Прямоугольник 122"/>
            <p:cNvSpPr/>
            <p:nvPr/>
          </p:nvSpPr>
          <p:spPr>
            <a:xfrm>
              <a:off x="3458671" y="4035672"/>
              <a:ext cx="1880276" cy="5020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4" name="Прямоугольник 123"/>
            <p:cNvSpPr/>
            <p:nvPr/>
          </p:nvSpPr>
          <p:spPr>
            <a:xfrm>
              <a:off x="3458671" y="4035672"/>
              <a:ext cx="1880276" cy="5020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Звуковая</a:t>
              </a:r>
            </a:p>
          </p:txBody>
        </p:sp>
      </p:grpSp>
      <p:grpSp>
        <p:nvGrpSpPr>
          <p:cNvPr id="125" name="Группа 124"/>
          <p:cNvGrpSpPr/>
          <p:nvPr/>
        </p:nvGrpSpPr>
        <p:grpSpPr>
          <a:xfrm>
            <a:off x="4067343" y="5807271"/>
            <a:ext cx="1880276" cy="502049"/>
            <a:chOff x="3458671" y="4748582"/>
            <a:chExt cx="1880276" cy="502049"/>
          </a:xfrm>
        </p:grpSpPr>
        <p:sp>
          <p:nvSpPr>
            <p:cNvPr id="126" name="Прямоугольник 125"/>
            <p:cNvSpPr/>
            <p:nvPr/>
          </p:nvSpPr>
          <p:spPr>
            <a:xfrm>
              <a:off x="3458671" y="4748582"/>
              <a:ext cx="1880276" cy="5020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7" name="Прямоугольник 126"/>
            <p:cNvSpPr/>
            <p:nvPr/>
          </p:nvSpPr>
          <p:spPr>
            <a:xfrm>
              <a:off x="3458671" y="4748582"/>
              <a:ext cx="1880276" cy="5020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Видео-</a:t>
              </a:r>
              <a:br>
                <a:rPr lang="ru-RU" sz="2000" kern="1200" dirty="0">
                  <a:latin typeface="Arial" pitchFamily="34" charset="0"/>
                  <a:cs typeface="Arial" pitchFamily="34" charset="0"/>
                </a:rPr>
              </a:b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информация</a:t>
              </a:r>
            </a:p>
          </p:txBody>
        </p:sp>
      </p:grpSp>
      <p:grpSp>
        <p:nvGrpSpPr>
          <p:cNvPr id="128" name="Группа 127"/>
          <p:cNvGrpSpPr/>
          <p:nvPr/>
        </p:nvGrpSpPr>
        <p:grpSpPr>
          <a:xfrm>
            <a:off x="6225157" y="2096477"/>
            <a:ext cx="2595937" cy="648291"/>
            <a:chOff x="5616485" y="1037788"/>
            <a:chExt cx="2595937" cy="648291"/>
          </a:xfrm>
        </p:grpSpPr>
        <p:sp>
          <p:nvSpPr>
            <p:cNvPr id="129" name="Прямоугольник 128"/>
            <p:cNvSpPr/>
            <p:nvPr/>
          </p:nvSpPr>
          <p:spPr>
            <a:xfrm>
              <a:off x="5616485" y="1037788"/>
              <a:ext cx="2595937" cy="6482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0" name="Прямоугольник 129"/>
            <p:cNvSpPr/>
            <p:nvPr/>
          </p:nvSpPr>
          <p:spPr>
            <a:xfrm>
              <a:off x="5616485" y="1037788"/>
              <a:ext cx="2595937" cy="6482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>
                  <a:latin typeface="Arial" pitchFamily="34" charset="0"/>
                  <a:cs typeface="Arial" pitchFamily="34" charset="0"/>
                </a:rPr>
                <a:t>По назначению</a:t>
              </a:r>
            </a:p>
          </p:txBody>
        </p:sp>
      </p:grpSp>
      <p:grpSp>
        <p:nvGrpSpPr>
          <p:cNvPr id="131" name="Группа 130"/>
          <p:cNvGrpSpPr/>
          <p:nvPr/>
        </p:nvGrpSpPr>
        <p:grpSpPr>
          <a:xfrm>
            <a:off x="6874142" y="2955629"/>
            <a:ext cx="1880276" cy="502049"/>
            <a:chOff x="6265470" y="1896940"/>
            <a:chExt cx="1880276" cy="502049"/>
          </a:xfrm>
        </p:grpSpPr>
        <p:sp>
          <p:nvSpPr>
            <p:cNvPr id="132" name="Прямоугольник 131"/>
            <p:cNvSpPr/>
            <p:nvPr/>
          </p:nvSpPr>
          <p:spPr>
            <a:xfrm>
              <a:off x="6265470" y="1896940"/>
              <a:ext cx="1880276" cy="5020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3" name="Прямоугольник 132"/>
            <p:cNvSpPr/>
            <p:nvPr/>
          </p:nvSpPr>
          <p:spPr>
            <a:xfrm>
              <a:off x="6265470" y="1896940"/>
              <a:ext cx="1880276" cy="5020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Личная</a:t>
              </a:r>
            </a:p>
          </p:txBody>
        </p:sp>
      </p:grpSp>
      <p:grpSp>
        <p:nvGrpSpPr>
          <p:cNvPr id="134" name="Группа 133"/>
          <p:cNvGrpSpPr/>
          <p:nvPr/>
        </p:nvGrpSpPr>
        <p:grpSpPr>
          <a:xfrm>
            <a:off x="6874142" y="3668540"/>
            <a:ext cx="1880276" cy="502049"/>
            <a:chOff x="6265470" y="2609851"/>
            <a:chExt cx="1880276" cy="502049"/>
          </a:xfrm>
        </p:grpSpPr>
        <p:sp>
          <p:nvSpPr>
            <p:cNvPr id="135" name="Прямоугольник 134"/>
            <p:cNvSpPr/>
            <p:nvPr/>
          </p:nvSpPr>
          <p:spPr>
            <a:xfrm>
              <a:off x="6265470" y="2609851"/>
              <a:ext cx="1880276" cy="5020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6" name="Прямоугольник 135"/>
            <p:cNvSpPr/>
            <p:nvPr/>
          </p:nvSpPr>
          <p:spPr>
            <a:xfrm>
              <a:off x="6265470" y="2609851"/>
              <a:ext cx="1880276" cy="5020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Массовая</a:t>
              </a:r>
            </a:p>
          </p:txBody>
        </p:sp>
      </p:grpSp>
      <p:grpSp>
        <p:nvGrpSpPr>
          <p:cNvPr id="137" name="Группа 136"/>
          <p:cNvGrpSpPr/>
          <p:nvPr/>
        </p:nvGrpSpPr>
        <p:grpSpPr>
          <a:xfrm>
            <a:off x="6874142" y="4381450"/>
            <a:ext cx="1880276" cy="502049"/>
            <a:chOff x="6265470" y="3322761"/>
            <a:chExt cx="1880276" cy="502049"/>
          </a:xfrm>
        </p:grpSpPr>
        <p:sp>
          <p:nvSpPr>
            <p:cNvPr id="138" name="Прямоугольник 137"/>
            <p:cNvSpPr/>
            <p:nvPr/>
          </p:nvSpPr>
          <p:spPr>
            <a:xfrm>
              <a:off x="6265470" y="3322761"/>
              <a:ext cx="1880276" cy="5020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9" name="Прямоугольник 138"/>
            <p:cNvSpPr/>
            <p:nvPr/>
          </p:nvSpPr>
          <p:spPr>
            <a:xfrm>
              <a:off x="6265470" y="3322761"/>
              <a:ext cx="1880276" cy="5020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Специальная</a:t>
              </a:r>
            </a:p>
          </p:txBody>
        </p:sp>
      </p:grpSp>
      <p:grpSp>
        <p:nvGrpSpPr>
          <p:cNvPr id="140" name="Группа 139"/>
          <p:cNvGrpSpPr/>
          <p:nvPr/>
        </p:nvGrpSpPr>
        <p:grpSpPr>
          <a:xfrm>
            <a:off x="6874142" y="5094361"/>
            <a:ext cx="1880276" cy="502049"/>
            <a:chOff x="6265470" y="4035672"/>
            <a:chExt cx="1880276" cy="502049"/>
          </a:xfrm>
        </p:grpSpPr>
        <p:sp>
          <p:nvSpPr>
            <p:cNvPr id="141" name="Прямоугольник 140"/>
            <p:cNvSpPr/>
            <p:nvPr/>
          </p:nvSpPr>
          <p:spPr>
            <a:xfrm>
              <a:off x="6265470" y="4035672"/>
              <a:ext cx="1880276" cy="5020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2" name="Прямоугольник 141"/>
            <p:cNvSpPr/>
            <p:nvPr/>
          </p:nvSpPr>
          <p:spPr>
            <a:xfrm>
              <a:off x="6265470" y="4035672"/>
              <a:ext cx="1880276" cy="5020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latin typeface="Arial" pitchFamily="34" charset="0"/>
                  <a:cs typeface="Arial" pitchFamily="34" charset="0"/>
                </a:rPr>
                <a:t>Секретная</a:t>
              </a: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775"/>
            <a:ext cx="8229600" cy="1143000"/>
          </a:xfrm>
        </p:spPr>
        <p:txBody>
          <a:bodyPr/>
          <a:lstStyle/>
          <a:p>
            <a:r>
              <a:rPr lang="ru-RU" sz="4000" b="1" i="1" dirty="0">
                <a:solidFill>
                  <a:schemeClr val="hlink"/>
                </a:solidFill>
              </a:rPr>
              <a:t>Типы заливки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Цветом;</a:t>
            </a:r>
          </a:p>
          <a:p>
            <a:endParaRPr lang="ru-RU" dirty="0"/>
          </a:p>
          <a:p>
            <a:r>
              <a:rPr lang="ru-RU" dirty="0"/>
              <a:t>Градиентом;</a:t>
            </a:r>
          </a:p>
          <a:p>
            <a:endParaRPr lang="ru-RU" dirty="0"/>
          </a:p>
          <a:p>
            <a:r>
              <a:rPr lang="ru-RU" dirty="0"/>
              <a:t>Текстурой;</a:t>
            </a:r>
          </a:p>
          <a:p>
            <a:endParaRPr lang="ru-RU" dirty="0"/>
          </a:p>
          <a:p>
            <a:r>
              <a:rPr lang="ru-RU" dirty="0"/>
              <a:t>Узором;</a:t>
            </a:r>
          </a:p>
          <a:p>
            <a:endParaRPr lang="ru-RU" dirty="0"/>
          </a:p>
          <a:p>
            <a:r>
              <a:rPr lang="ru-RU" dirty="0"/>
              <a:t>Рисунком.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868" y="2358593"/>
            <a:ext cx="1285884" cy="500066"/>
          </a:xfrm>
          <a:prstGeom prst="round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36149" y="1483527"/>
            <a:ext cx="1357322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71869" y="3441488"/>
            <a:ext cx="1214446" cy="500066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607587" y="5502741"/>
            <a:ext cx="1214446" cy="500066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узо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8993" y="4388695"/>
            <a:ext cx="1500198" cy="64516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положение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1571612"/>
            <a:ext cx="2786082" cy="18216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>
                <a:solidFill>
                  <a:schemeClr val="hlink"/>
                </a:solidFill>
              </a:rPr>
              <a:t>Свойства расположения объектов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5246" y="1417638"/>
            <a:ext cx="4038600" cy="5323730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Когда в одном документе располагаются несколько рисунков, между ними начинается взаимодействие. Одни рисунки могут перекрывать другие. Порядок перекрытия определяется положением рисунка в коллекции.</a:t>
            </a:r>
          </a:p>
          <a:p>
            <a:endParaRPr lang="ru-RU" dirty="0"/>
          </a:p>
          <a:p>
            <a:r>
              <a:rPr lang="ru-RU" dirty="0"/>
              <a:t>По умолчанию порядок следования рисунков совпадает с порядком их поступления в коллекцию.</a:t>
            </a:r>
          </a:p>
          <a:p>
            <a:endParaRPr lang="ru-RU" dirty="0"/>
          </a:p>
          <a:p>
            <a:r>
              <a:rPr lang="ru-RU" dirty="0"/>
              <a:t>Рисунок, поступивший позже, занимает положение более высокое , чем рисунок, поступивший раньше.</a:t>
            </a:r>
          </a:p>
          <a:p>
            <a:endParaRPr lang="ru-RU" dirty="0"/>
          </a:p>
          <a:p>
            <a:r>
              <a:rPr lang="ru-RU" dirty="0"/>
              <a:t>Изменением порядка рисунков в коллекции можно управлять кнопками На передний и На задний план группы Упорядочить контекстной вкладки Формат.</a:t>
            </a:r>
          </a:p>
        </p:txBody>
      </p:sp>
      <p:pic>
        <p:nvPicPr>
          <p:cNvPr id="5" name="Содержимое 4" descr="положение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357950" y="2857496"/>
            <a:ext cx="2643206" cy="1752348"/>
          </a:xfrm>
        </p:spPr>
      </p:pic>
      <p:pic>
        <p:nvPicPr>
          <p:cNvPr id="7" name="Рисунок 6" descr="упорядочит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5072074"/>
            <a:ext cx="4140200" cy="11303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286380" y="5072074"/>
            <a:ext cx="1714512" cy="64294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solidFill>
                  <a:schemeClr val="hlink"/>
                </a:solidFill>
              </a:rPr>
              <a:t>Группировка объектов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8115328" cy="344101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Для упрощения группировки объектов предусмотрена операция объединения объектов в группы. С группой объектов можно обращаться как с одним объединенным объектом.</a:t>
            </a:r>
          </a:p>
          <a:p>
            <a:r>
              <a:rPr lang="ru-RU" dirty="0"/>
              <a:t>Операции с объединенным объектом: перемещение по документу, операции трансформации, копирования и т.п.</a:t>
            </a:r>
          </a:p>
          <a:p>
            <a:r>
              <a:rPr lang="ru-RU" dirty="0"/>
              <a:t>При группировке утрачивается свойство расположения объектов.</a:t>
            </a:r>
          </a:p>
        </p:txBody>
      </p:sp>
      <p:pic>
        <p:nvPicPr>
          <p:cNvPr id="5" name="Содержимое 4" descr="упорядочить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500298" y="5214950"/>
            <a:ext cx="4038600" cy="1102563"/>
          </a:xfrm>
        </p:spPr>
      </p:pic>
      <p:sp>
        <p:nvSpPr>
          <p:cNvPr id="6" name="Прямоугольник 5"/>
          <p:cNvSpPr/>
          <p:nvPr/>
        </p:nvSpPr>
        <p:spPr>
          <a:xfrm>
            <a:off x="5072066" y="5572140"/>
            <a:ext cx="1428760" cy="2857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solidFill>
                  <a:schemeClr val="hlink"/>
                </a:solidFill>
              </a:rPr>
              <a:t>Рисование фигур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41481" y="1417638"/>
            <a:ext cx="4038600" cy="5440362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Инструменты палитры сгруппированы по группам.</a:t>
            </a:r>
          </a:p>
          <a:p>
            <a:r>
              <a:rPr lang="ru-RU" dirty="0"/>
              <a:t>Инструмент рисования выбирают одним щелчком мыши. Указатель примет форму графического курсора. Рисование выполняют щелчками мыши.</a:t>
            </a:r>
          </a:p>
          <a:p>
            <a:r>
              <a:rPr lang="ru-RU" dirty="0"/>
              <a:t>Перед рисованием советуем включить сетку (Вид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/>
              <a:t>Показать или скрыть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/>
              <a:t>Сетка)</a:t>
            </a:r>
          </a:p>
          <a:p>
            <a:r>
              <a:rPr lang="ru-RU" dirty="0"/>
              <a:t>Если предполагается создание композиции из нескольких объектов, расположите ее на заранее заданном полотне. Команда Новое полотно на палитре инструментов рисования.</a:t>
            </a:r>
          </a:p>
          <a:p>
            <a:endParaRPr lang="ru-RU" dirty="0"/>
          </a:p>
        </p:txBody>
      </p:sp>
      <p:pic>
        <p:nvPicPr>
          <p:cNvPr id="5" name="Содержимое 4" descr="автофигуры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04048" y="1417638"/>
            <a:ext cx="2808312" cy="5385227"/>
          </a:xfr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solidFill>
                  <a:schemeClr val="hlink"/>
                </a:solidFill>
              </a:rPr>
              <a:t>Создание формул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8258204" cy="2869510"/>
          </a:xfrm>
        </p:spPr>
        <p:txBody>
          <a:bodyPr/>
          <a:lstStyle/>
          <a:p>
            <a:r>
              <a:rPr lang="ru-RU" dirty="0"/>
              <a:t>Вставка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/>
              <a:t>Символы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/>
              <a:t>Формула.</a:t>
            </a:r>
            <a:endParaRPr lang="en-US" dirty="0"/>
          </a:p>
          <a:p>
            <a:endParaRPr lang="ru-RU" dirty="0"/>
          </a:p>
        </p:txBody>
      </p:sp>
      <p:pic>
        <p:nvPicPr>
          <p:cNvPr id="6" name="Содержимое 5" descr="вставка формул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71472" y="4071942"/>
            <a:ext cx="8186737" cy="848251"/>
          </a:xfrm>
        </p:spPr>
      </p:pic>
      <p:cxnSp>
        <p:nvCxnSpPr>
          <p:cNvPr id="10" name="Соединительная линия уступом 9"/>
          <p:cNvCxnSpPr/>
          <p:nvPr/>
        </p:nvCxnSpPr>
        <p:spPr>
          <a:xfrm rot="5400000">
            <a:off x="714319" y="3976173"/>
            <a:ext cx="428628" cy="285752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14253" y="3547545"/>
            <a:ext cx="2730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Набор готовых шаблонов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 flipH="1" flipV="1">
            <a:off x="3286881" y="4904073"/>
            <a:ext cx="285752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214517" y="5047743"/>
            <a:ext cx="2290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Коллекция символов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rot="5400000">
            <a:off x="6573029" y="4118255"/>
            <a:ext cx="428628" cy="15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286219" y="3547545"/>
            <a:ext cx="4141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Коллекция трафаретов для заполнения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hlink"/>
                </a:solidFill>
              </a:rPr>
              <a:t>Создание таблиц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/>
              <a:t>Таблицы – это специально организованные структуры для упорядоченного хранения данных.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ru-RU" dirty="0"/>
              <a:t>Способы создания таблиц:</a:t>
            </a:r>
          </a:p>
          <a:p>
            <a:pPr lvl="1" indent="-320040">
              <a:spcBef>
                <a:spcPts val="0"/>
              </a:spcBef>
              <a:buFont typeface="Wingdings 2"/>
              <a:buChar char=""/>
              <a:defRPr/>
            </a:pPr>
            <a:r>
              <a:rPr lang="ru-RU" dirty="0"/>
              <a:t>Использование прямой команды</a:t>
            </a:r>
            <a:r>
              <a:rPr lang="en-US" dirty="0"/>
              <a:t> </a:t>
            </a:r>
            <a:r>
              <a:rPr lang="ru-RU" dirty="0"/>
              <a:t>Вставка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/>
              <a:t> Таблица;</a:t>
            </a:r>
          </a:p>
          <a:p>
            <a:pPr lvl="1" indent="-320040">
              <a:spcBef>
                <a:spcPts val="0"/>
              </a:spcBef>
              <a:buFont typeface="Wingdings 2"/>
              <a:buChar char=""/>
              <a:defRPr/>
            </a:pPr>
            <a:r>
              <a:rPr lang="ru-RU" dirty="0"/>
              <a:t>Графический прием создания;</a:t>
            </a:r>
          </a:p>
          <a:p>
            <a:pPr lvl="1" indent="-320040">
              <a:spcBef>
                <a:spcPts val="0"/>
              </a:spcBef>
              <a:buFont typeface="Wingdings 2"/>
              <a:buChar char=""/>
              <a:defRPr/>
            </a:pPr>
            <a:r>
              <a:rPr lang="ru-RU" dirty="0"/>
              <a:t>Экспресс-технология;</a:t>
            </a:r>
          </a:p>
          <a:p>
            <a:pPr lvl="1" indent="-320040">
              <a:spcBef>
                <a:spcPts val="0"/>
              </a:spcBef>
              <a:buFont typeface="Wingdings 2"/>
              <a:buChar char=""/>
              <a:defRPr/>
            </a:pPr>
            <a:r>
              <a:rPr lang="ru-RU" dirty="0"/>
              <a:t>Использование средств рисования.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00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00FF"/>
                </a:solidFill>
              </a:rPr>
              <a:t>Создание таблиц прямой командой Вставка</a:t>
            </a:r>
            <a:r>
              <a:rPr lang="en-US" dirty="0">
                <a:solidFill>
                  <a:srgbClr val="0000FF"/>
                </a:solidFill>
                <a:sym typeface="Wingdings" pitchFamily="2" charset="2"/>
              </a:rPr>
              <a:t></a:t>
            </a:r>
            <a:r>
              <a:rPr lang="ru-RU" dirty="0">
                <a:solidFill>
                  <a:srgbClr val="0000FF"/>
                </a:solidFill>
                <a:sym typeface="Wingdings" pitchFamily="2" charset="2"/>
              </a:rPr>
              <a:t>Таблица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5" name="Содержимое 4" descr="вставка_таблицы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211710" y="1600200"/>
            <a:ext cx="2529579" cy="4525963"/>
          </a:xfrm>
          <a:ln>
            <a:solidFill>
              <a:schemeClr val="tx1"/>
            </a:solidFill>
          </a:ln>
        </p:spPr>
      </p:pic>
      <p:pic>
        <p:nvPicPr>
          <p:cNvPr id="6" name="Содержимое 5" descr="вставка_таблица1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207000" y="2091531"/>
            <a:ext cx="2921000" cy="3543300"/>
          </a:xfr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>
                <a:solidFill>
                  <a:schemeClr val="hlink"/>
                </a:solidFill>
              </a:rPr>
              <a:t>Графический прием создания таблицы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Установите курсор в то место, где планируется вставить таблицу;</a:t>
            </a:r>
          </a:p>
          <a:p>
            <a:r>
              <a:rPr lang="ru-RU" dirty="0"/>
              <a:t>Вставка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>
                <a:sym typeface="Wingdings" pitchFamily="2" charset="2"/>
              </a:rPr>
              <a:t>Таблица;</a:t>
            </a:r>
          </a:p>
          <a:p>
            <a:r>
              <a:rPr lang="ru-RU" dirty="0">
                <a:sym typeface="Wingdings" pitchFamily="2" charset="2"/>
              </a:rPr>
              <a:t>Навести указатель мыши на левый верхний угол прямоугольной карты;</a:t>
            </a:r>
          </a:p>
          <a:p>
            <a:r>
              <a:rPr lang="ru-RU" dirty="0">
                <a:sym typeface="Wingdings" pitchFamily="2" charset="2"/>
              </a:rPr>
              <a:t>Протянуть указатель по карте </a:t>
            </a:r>
            <a:r>
              <a:rPr lang="ru-RU" dirty="0" err="1">
                <a:sym typeface="Wingdings" pitchFamily="2" charset="2"/>
              </a:rPr>
              <a:t>вправо-вниз</a:t>
            </a:r>
            <a:r>
              <a:rPr lang="ru-RU" dirty="0">
                <a:sym typeface="Wingdings" pitchFamily="2" charset="2"/>
              </a:rPr>
              <a:t> по диагонали;</a:t>
            </a:r>
          </a:p>
          <a:p>
            <a:r>
              <a:rPr lang="ru-RU" dirty="0">
                <a:sym typeface="Wingdings" pitchFamily="2" charset="2"/>
              </a:rPr>
              <a:t>Достигнув нужной клетки отпустите кнопку мыши и зафиксируйте размер таблицы.</a:t>
            </a:r>
            <a:endParaRPr lang="ru-RU" dirty="0"/>
          </a:p>
        </p:txBody>
      </p:sp>
      <p:pic>
        <p:nvPicPr>
          <p:cNvPr id="5" name="Содержимое 4" descr="вставка_таблицы_граф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64088" y="1529390"/>
            <a:ext cx="2616200" cy="4622800"/>
          </a:xfr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413" y="2707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00FF"/>
                </a:solidFill>
              </a:rPr>
              <a:t>Экспресс-технология создания таблиц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Вставка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/>
              <a:t>Таблица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 err="1"/>
              <a:t>Экспресс-таблицы</a:t>
            </a:r>
            <a:endParaRPr lang="en-US" dirty="0"/>
          </a:p>
          <a:p>
            <a:r>
              <a:rPr lang="ru-RU" dirty="0"/>
              <a:t>Оформление </a:t>
            </a:r>
            <a:r>
              <a:rPr lang="ru-RU" dirty="0" err="1"/>
              <a:t>экспресс-таблицы</a:t>
            </a:r>
            <a:r>
              <a:rPr lang="ru-RU" dirty="0"/>
              <a:t> согласуется с текущей темой документа.</a:t>
            </a:r>
          </a:p>
          <a:p>
            <a:r>
              <a:rPr lang="ru-RU" dirty="0"/>
              <a:t>Можно сохранить свою таблицу в коллекции </a:t>
            </a:r>
            <a:r>
              <a:rPr lang="ru-RU" dirty="0" err="1"/>
              <a:t>экспресс-таблиц</a:t>
            </a:r>
            <a:r>
              <a:rPr lang="ru-RU" dirty="0"/>
              <a:t>. Вставка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/>
              <a:t>Таблица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 err="1"/>
              <a:t>Экспресс-таблицы</a:t>
            </a:r>
            <a:r>
              <a:rPr lang="ru-RU" dirty="0"/>
              <a:t>.</a:t>
            </a:r>
            <a:endParaRPr lang="en-US" dirty="0"/>
          </a:p>
          <a:p>
            <a:r>
              <a:rPr lang="ru-RU" dirty="0"/>
              <a:t>Сохранить выделенный фрагмент в коллекцию </a:t>
            </a:r>
            <a:r>
              <a:rPr lang="ru-RU" dirty="0" err="1"/>
              <a:t>экспресс-таблиц</a:t>
            </a:r>
            <a:r>
              <a:rPr lang="ru-RU" dirty="0"/>
              <a:t>.</a:t>
            </a:r>
          </a:p>
        </p:txBody>
      </p:sp>
      <p:pic>
        <p:nvPicPr>
          <p:cNvPr id="5" name="Содержимое 4" descr="экспресс-таблица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03213" y="1773238"/>
            <a:ext cx="3928574" cy="4624387"/>
          </a:xfr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>
                <a:solidFill>
                  <a:schemeClr val="hlink"/>
                </a:solidFill>
              </a:rPr>
              <a:t>Создание таблиц рисованием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Вставка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/>
              <a:t>Таблица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>
                <a:sym typeface="Wingdings" pitchFamily="2" charset="2"/>
              </a:rPr>
              <a:t>Нарисовать таблицу;</a:t>
            </a:r>
          </a:p>
          <a:p>
            <a:r>
              <a:rPr lang="ru-RU" dirty="0">
                <a:sym typeface="Wingdings" pitchFamily="2" charset="2"/>
              </a:rPr>
              <a:t>Указатель мыши примет вид инструмента Карандаш;</a:t>
            </a:r>
          </a:p>
          <a:p>
            <a:r>
              <a:rPr lang="ru-RU" dirty="0">
                <a:sym typeface="Wingdings" pitchFamily="2" charset="2"/>
              </a:rPr>
              <a:t>Протягивают карандаш из левого верхнего угла таблицы в правый нижний;</a:t>
            </a:r>
          </a:p>
          <a:p>
            <a:r>
              <a:rPr lang="ru-RU" dirty="0">
                <a:sym typeface="Wingdings" pitchFamily="2" charset="2"/>
              </a:rPr>
              <a:t>Затем рисуют внутренние границы таблицы;</a:t>
            </a:r>
            <a:endParaRPr lang="ru-RU" dirty="0"/>
          </a:p>
        </p:txBody>
      </p:sp>
      <p:pic>
        <p:nvPicPr>
          <p:cNvPr id="5" name="Содержимое 4" descr="рисование таблиц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0" y="2428868"/>
            <a:ext cx="4038600" cy="1185644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0" descr="122614_020659_highres_34548213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8" y="1172476"/>
            <a:ext cx="8285162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42938" y="3857625"/>
            <a:ext cx="8501062" cy="2143125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47038"/>
          </a:xfrm>
        </p:spPr>
        <p:txBody>
          <a:bodyPr/>
          <a:lstStyle/>
          <a:p>
            <a:r>
              <a:rPr lang="ru-RU" sz="4000" dirty="0">
                <a:solidFill>
                  <a:schemeClr val="hlink"/>
                </a:solidFill>
                <a:latin typeface="Arial" panose="020B0604020202020204" pitchFamily="34" charset="0"/>
              </a:rPr>
              <a:t>Информационная культура</a:t>
            </a:r>
          </a:p>
        </p:txBody>
      </p:sp>
      <p:sp>
        <p:nvSpPr>
          <p:cNvPr id="26628" name="Подзаголовок 5"/>
          <p:cNvSpPr txBox="1">
            <a:spLocks/>
          </p:cNvSpPr>
          <p:nvPr/>
        </p:nvSpPr>
        <p:spPr bwMode="auto">
          <a:xfrm>
            <a:off x="1428750" y="3857625"/>
            <a:ext cx="742950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20000"/>
              </a:lnSpc>
            </a:pPr>
            <a:r>
              <a:rPr lang="ru-RU" sz="2200" b="1" dirty="0"/>
              <a:t>Информационная культура </a:t>
            </a:r>
            <a:r>
              <a:rPr lang="ru-RU" sz="2200" dirty="0"/>
              <a:t>– готовность человека к жизни и деятельности в современном высоко-технологичном информационном обществе, умение эффективно использовать возможности этого </a:t>
            </a:r>
            <a:r>
              <a:rPr lang="ru-RU" sz="2200" dirty="0" err="1"/>
              <a:t>общест-ва</a:t>
            </a:r>
            <a:r>
              <a:rPr lang="ru-RU" sz="2200" dirty="0"/>
              <a:t> и защищаться от его негативных воздействий.</a:t>
            </a:r>
          </a:p>
        </p:txBody>
      </p:sp>
      <p:sp>
        <p:nvSpPr>
          <p:cNvPr id="7" name="Овал 6"/>
          <p:cNvSpPr/>
          <p:nvPr/>
        </p:nvSpPr>
        <p:spPr>
          <a:xfrm>
            <a:off x="642938" y="4357688"/>
            <a:ext cx="714375" cy="71437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Arial Black" panose="020B0A04020102020204" pitchFamily="34" charset="0"/>
                <a:cs typeface="Arial" pitchFamily="34" charset="0"/>
              </a:rPr>
              <a:t>!</a:t>
            </a:r>
          </a:p>
        </p:txBody>
      </p:sp>
      <p:grpSp>
        <p:nvGrpSpPr>
          <p:cNvPr id="26630" name="Группа 7"/>
          <p:cNvGrpSpPr>
            <a:grpSpLocks/>
          </p:cNvGrpSpPr>
          <p:nvPr/>
        </p:nvGrpSpPr>
        <p:grpSpPr bwMode="auto">
          <a:xfrm>
            <a:off x="642938" y="3857625"/>
            <a:ext cx="8072437" cy="2144713"/>
            <a:chOff x="428596" y="5072074"/>
            <a:chExt cx="5929354" cy="2144728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428596" y="5072074"/>
              <a:ext cx="5929354" cy="1270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428596" y="7204102"/>
              <a:ext cx="5929354" cy="1270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>
                <a:solidFill>
                  <a:schemeClr val="hlink"/>
                </a:solidFill>
              </a:rPr>
              <a:t>Структурное форматирование таблиц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4625609"/>
          </a:xfrm>
        </p:spPr>
        <p:txBody>
          <a:bodyPr/>
          <a:lstStyle/>
          <a:p>
            <a:r>
              <a:rPr lang="ru-RU" dirty="0"/>
              <a:t>Вкладка конструктор на панели инструментов</a:t>
            </a:r>
          </a:p>
        </p:txBody>
      </p:sp>
      <p:pic>
        <p:nvPicPr>
          <p:cNvPr id="5" name="Рисунок 4" descr="конструктор таблиц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3643314"/>
            <a:ext cx="7786710" cy="89846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 descr="конструктор таблицы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5357826"/>
            <a:ext cx="2857520" cy="879237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8" name="Прямая со стрелкой 7"/>
          <p:cNvCxnSpPr/>
          <p:nvPr/>
        </p:nvCxnSpPr>
        <p:spPr>
          <a:xfrm rot="5400000" flipH="1" flipV="1">
            <a:off x="1643042" y="4714884"/>
            <a:ext cx="357190" cy="7143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71472" y="4857760"/>
            <a:ext cx="22829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Специальное форматирование </a:t>
            </a:r>
          </a:p>
          <a:p>
            <a:r>
              <a:rPr lang="ru-RU" sz="1200" dirty="0"/>
              <a:t>отдельных элементов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 flipH="1" flipV="1">
            <a:off x="5643570" y="4572008"/>
            <a:ext cx="357190" cy="7143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643438" y="4786322"/>
            <a:ext cx="25197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Галерея </a:t>
            </a:r>
            <a:r>
              <a:rPr lang="ru-RU" sz="1200" dirty="0" err="1"/>
              <a:t>экспресс-форматирования</a:t>
            </a:r>
            <a:endParaRPr lang="ru-RU" sz="1200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7143768" y="3286124"/>
            <a:ext cx="857256" cy="57150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500694" y="2928934"/>
            <a:ext cx="20364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Цветное оформление ячеек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 rot="10800000" flipV="1">
            <a:off x="3571868" y="5857892"/>
            <a:ext cx="857256" cy="21431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500562" y="5643578"/>
            <a:ext cx="20532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Средства рисования таблиц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0337"/>
            <a:ext cx="8229600" cy="1143000"/>
          </a:xfrm>
        </p:spPr>
        <p:txBody>
          <a:bodyPr/>
          <a:lstStyle/>
          <a:p>
            <a:r>
              <a:rPr lang="ru-RU" sz="4000" b="1" i="1" dirty="0">
                <a:solidFill>
                  <a:schemeClr val="hlink"/>
                </a:solidFill>
              </a:rPr>
              <a:t>Диаграммы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/>
              <a:t>Диаграммы </a:t>
            </a:r>
            <a:r>
              <a:rPr lang="ru-RU" dirty="0"/>
              <a:t>– это информационные объекты, имеющие иллюстративный, графический характер. Они способны управлять наглядностью, доступностью и выразительностью документа.</a:t>
            </a:r>
          </a:p>
          <a:p>
            <a:r>
              <a:rPr lang="ru-RU" dirty="0"/>
              <a:t>Диаграммы можно условно разделить на две категории: </a:t>
            </a:r>
            <a:r>
              <a:rPr lang="ru-RU" i="1" dirty="0"/>
              <a:t>числовые и структурные</a:t>
            </a:r>
            <a:r>
              <a:rPr lang="ru-RU" dirty="0"/>
              <a:t>.</a:t>
            </a:r>
          </a:p>
          <a:p>
            <a:r>
              <a:rPr lang="ru-RU" b="1" dirty="0"/>
              <a:t>Числовые диаграммы </a:t>
            </a:r>
            <a:r>
              <a:rPr lang="ru-RU" dirty="0"/>
              <a:t>– средство для наглядного представления и сопоставления числовых данных. 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solidFill>
                  <a:schemeClr val="hlink"/>
                </a:solidFill>
              </a:rPr>
              <a:t>Числовые диаграммы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7638"/>
            <a:ext cx="8229600" cy="5323730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В текстовом процессоре </a:t>
            </a:r>
            <a:r>
              <a:rPr lang="en-US" dirty="0"/>
              <a:t>Word</a:t>
            </a:r>
            <a:r>
              <a:rPr lang="ru-RU" dirty="0"/>
              <a:t> существует два средства создания числовых диаграмм: подключаемое приложение </a:t>
            </a:r>
            <a:r>
              <a:rPr lang="en-US" dirty="0"/>
              <a:t>MS Graph</a:t>
            </a:r>
            <a:r>
              <a:rPr lang="ru-RU" dirty="0"/>
              <a:t> и приложение-компаньон</a:t>
            </a:r>
            <a:r>
              <a:rPr lang="en-US" dirty="0"/>
              <a:t> MS Excel.</a:t>
            </a:r>
          </a:p>
          <a:p>
            <a:r>
              <a:rPr lang="ru-RU" dirty="0"/>
              <a:t>Основные понятия числовых диаграмм:</a:t>
            </a:r>
          </a:p>
          <a:p>
            <a:pPr lvl="1"/>
            <a:r>
              <a:rPr lang="ru-RU" b="1" dirty="0"/>
              <a:t>Источник данных.</a:t>
            </a:r>
            <a:r>
              <a:rPr lang="ru-RU" dirty="0"/>
              <a:t> Чтобы представить данные на диаграмме их нужно получить из источника данных. Это может быть числовая таблица или технический источник (датчик, контроллер и т.п.)</a:t>
            </a:r>
          </a:p>
          <a:p>
            <a:pPr lvl="1"/>
            <a:r>
              <a:rPr lang="ru-RU" b="1" dirty="0"/>
              <a:t>Базовая таблица. </a:t>
            </a:r>
            <a:r>
              <a:rPr lang="ru-RU" dirty="0"/>
              <a:t>В большинстве случаев диаграммы строятся на основе таблиц, связь между базовой таблицей и диаграммой динамическая.</a:t>
            </a:r>
          </a:p>
          <a:p>
            <a:pPr lvl="1"/>
            <a:r>
              <a:rPr lang="ru-RU" b="1" dirty="0"/>
              <a:t>Точки данных. </a:t>
            </a:r>
            <a:r>
              <a:rPr lang="ru-RU" dirty="0"/>
              <a:t>Графическое представление значений данных.</a:t>
            </a:r>
          </a:p>
          <a:p>
            <a:pPr lvl="1"/>
            <a:r>
              <a:rPr lang="ru-RU" b="1" dirty="0"/>
              <a:t>Элементы данных. </a:t>
            </a:r>
            <a:r>
              <a:rPr lang="ru-RU" dirty="0"/>
              <a:t>Точки данных графически представляются элементами данных. Обычно один элемент данных представляет одну точку данных, но в некоторых типах диаграмм он может представлять две, три и даже более точек данных.</a:t>
            </a:r>
          </a:p>
          <a:p>
            <a:pPr lvl="1"/>
            <a:r>
              <a:rPr lang="ru-RU" b="1" dirty="0"/>
              <a:t>Ряды данных. </a:t>
            </a:r>
            <a:r>
              <a:rPr lang="ru-RU" dirty="0"/>
              <a:t>Точки данных представляются группами, такие однородные группы называются рядами данных.</a:t>
            </a:r>
          </a:p>
          <a:p>
            <a:pPr lvl="1"/>
            <a:r>
              <a:rPr lang="ru-RU" b="1" dirty="0"/>
              <a:t>Категории данных. </a:t>
            </a:r>
            <a:r>
              <a:rPr lang="ru-RU" dirty="0"/>
              <a:t>Двумерные диаграммы имеют две оси. Одна из них ось значений, на которой откладываются числовые значения элементов данных. Вторая ось – </a:t>
            </a:r>
            <a:r>
              <a:rPr lang="ru-RU" dirty="0" err="1"/>
              <a:t>ось</a:t>
            </a:r>
            <a:r>
              <a:rPr lang="ru-RU" dirty="0"/>
              <a:t> категорий, вдоль нее располагается ряд данных.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solidFill>
                  <a:schemeClr val="hlink"/>
                </a:solidFill>
              </a:rPr>
              <a:t>Создание диаграммы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7504" y="1166018"/>
            <a:ext cx="4038600" cy="5691982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Вставка диаграмм Вставка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/>
              <a:t>Иллюстрации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/>
              <a:t>Диаграмма. Диаграмма по умолчанию вставляется как встроенный объект, если нужно освободить его, то работают, как с обычной иллюстрацией.</a:t>
            </a:r>
          </a:p>
          <a:p>
            <a:r>
              <a:rPr lang="ru-RU" dirty="0"/>
              <a:t>После нажатия кнопки </a:t>
            </a:r>
            <a:r>
              <a:rPr lang="ru-RU" dirty="0" err="1"/>
              <a:t>Ок</a:t>
            </a:r>
            <a:r>
              <a:rPr lang="ru-RU" dirty="0"/>
              <a:t>:</a:t>
            </a:r>
          </a:p>
          <a:p>
            <a:pPr lvl="1"/>
            <a:r>
              <a:rPr lang="ru-RU" dirty="0"/>
              <a:t>В документе появится заготовка будущей диаграммы;</a:t>
            </a:r>
          </a:p>
          <a:p>
            <a:pPr lvl="1"/>
            <a:r>
              <a:rPr lang="ru-RU" dirty="0"/>
              <a:t>На инструментальной ленте появятся три новые вкладки: Конструктор, Макет, Формат</a:t>
            </a:r>
          </a:p>
          <a:p>
            <a:pPr lvl="1"/>
            <a:r>
              <a:rPr lang="ru-RU" dirty="0"/>
              <a:t>Запустится </a:t>
            </a:r>
            <a:r>
              <a:rPr lang="en-US" dirty="0"/>
              <a:t>MS Excel</a:t>
            </a:r>
            <a:r>
              <a:rPr lang="ru-RU" dirty="0"/>
              <a:t>, где находится таблица-заготовка для диаграммы.</a:t>
            </a:r>
          </a:p>
        </p:txBody>
      </p:sp>
      <p:pic>
        <p:nvPicPr>
          <p:cNvPr id="5" name="Содержимое 4" descr="диаграмма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179633" y="2276872"/>
            <a:ext cx="4427688" cy="3024336"/>
          </a:xfr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solidFill>
                  <a:schemeClr val="hlink"/>
                </a:solidFill>
              </a:rPr>
              <a:t>Контекстная вкладка Макет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071810"/>
            <a:ext cx="8258204" cy="332594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 контекстную вкладку Макет включены элементы ручной настройки элементов диаграммы:</a:t>
            </a:r>
          </a:p>
          <a:p>
            <a:pPr lvl="1"/>
            <a:r>
              <a:rPr lang="ru-RU" dirty="0"/>
              <a:t>Названия;</a:t>
            </a:r>
          </a:p>
          <a:p>
            <a:pPr lvl="1"/>
            <a:r>
              <a:rPr lang="ru-RU" dirty="0"/>
              <a:t>Названия осей;</a:t>
            </a:r>
          </a:p>
          <a:p>
            <a:pPr lvl="1"/>
            <a:r>
              <a:rPr lang="ru-RU" dirty="0"/>
              <a:t>Легенды;</a:t>
            </a:r>
          </a:p>
          <a:p>
            <a:pPr lvl="1"/>
            <a:r>
              <a:rPr lang="ru-RU" dirty="0"/>
              <a:t>Подписи данных;</a:t>
            </a:r>
          </a:p>
          <a:p>
            <a:pPr lvl="1"/>
            <a:r>
              <a:rPr lang="ru-RU" dirty="0"/>
              <a:t>Таблицы данных;</a:t>
            </a:r>
          </a:p>
          <a:p>
            <a:pPr lvl="1"/>
            <a:r>
              <a:rPr lang="ru-RU" dirty="0"/>
              <a:t>Осей;</a:t>
            </a:r>
          </a:p>
          <a:p>
            <a:pPr lvl="1"/>
            <a:r>
              <a:rPr lang="ru-RU" dirty="0"/>
              <a:t>и т.д.</a:t>
            </a:r>
          </a:p>
        </p:txBody>
      </p:sp>
      <p:pic>
        <p:nvPicPr>
          <p:cNvPr id="5" name="Содержимое 4" descr="диаграмма-макет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0034" y="1785926"/>
            <a:ext cx="8215370" cy="1271425"/>
          </a:xfr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347" y="55293"/>
            <a:ext cx="8229600" cy="1143000"/>
          </a:xfrm>
        </p:spPr>
        <p:txBody>
          <a:bodyPr/>
          <a:lstStyle/>
          <a:p>
            <a:r>
              <a:rPr lang="ru-RU" sz="4000" b="1" i="1" dirty="0">
                <a:solidFill>
                  <a:schemeClr val="hlink"/>
                </a:solidFill>
              </a:rPr>
              <a:t>Контекстная вкладка Формат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000372"/>
            <a:ext cx="8115328" cy="3397380"/>
          </a:xfrm>
        </p:spPr>
        <p:txBody>
          <a:bodyPr/>
          <a:lstStyle/>
          <a:p>
            <a:r>
              <a:rPr lang="ru-RU" dirty="0"/>
              <a:t>Контекстная вкладка Формат содержит различные спецэффекты для графического оформления диаграммы, положение в тексте, геометрические размеры.</a:t>
            </a:r>
          </a:p>
        </p:txBody>
      </p:sp>
      <p:pic>
        <p:nvPicPr>
          <p:cNvPr id="5" name="Содержимое 4" descr="диаграмма-формат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8596" y="1785925"/>
            <a:ext cx="8143932" cy="1182183"/>
          </a:xfr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solidFill>
                  <a:schemeClr val="hlink"/>
                </a:solidFill>
              </a:rPr>
              <a:t>Структурные диаграммы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268760"/>
            <a:ext cx="4038600" cy="531460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Структурные диаграммы представляют отношения между объектами, выражают их соподчиненность и демонстрируют связи между ними.</a:t>
            </a:r>
          </a:p>
          <a:p>
            <a:r>
              <a:rPr lang="ru-RU" dirty="0"/>
              <a:t>Структурные диаграммы конструируют интерактивно из отдельных элементов.</a:t>
            </a:r>
          </a:p>
          <a:p>
            <a:r>
              <a:rPr lang="ru-RU" dirty="0"/>
              <a:t>Вставляются с помощью команды Вставка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>
                <a:sym typeface="Wingdings" pitchFamily="2" charset="2"/>
              </a:rPr>
              <a:t>Иллюстрации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>
                <a:sym typeface="Wingdings" pitchFamily="2" charset="2"/>
              </a:rPr>
              <a:t>Рисунок </a:t>
            </a:r>
            <a:r>
              <a:rPr lang="en-US" dirty="0" err="1">
                <a:sym typeface="Wingdings" pitchFamily="2" charset="2"/>
              </a:rPr>
              <a:t>SmartArt</a:t>
            </a:r>
            <a:endParaRPr lang="ru-RU" dirty="0"/>
          </a:p>
        </p:txBody>
      </p:sp>
      <p:pic>
        <p:nvPicPr>
          <p:cNvPr id="5" name="Содержимое 4" descr="SmartArt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29124" y="2714620"/>
            <a:ext cx="4299411" cy="2355278"/>
          </a:xfr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337"/>
            <a:ext cx="8229600" cy="1143000"/>
          </a:xfrm>
        </p:spPr>
        <p:txBody>
          <a:bodyPr/>
          <a:lstStyle/>
          <a:p>
            <a:r>
              <a:rPr lang="ru-RU" sz="4000" b="1" i="1" dirty="0">
                <a:solidFill>
                  <a:schemeClr val="hlink"/>
                </a:solidFill>
              </a:rPr>
              <a:t>Стилевое форматирование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В программе </a:t>
            </a:r>
            <a:r>
              <a:rPr lang="en-US" dirty="0"/>
              <a:t>Word</a:t>
            </a:r>
            <a:r>
              <a:rPr lang="ru-RU" dirty="0"/>
              <a:t> существует два подхода к форматированию: </a:t>
            </a:r>
          </a:p>
          <a:p>
            <a:pPr lvl="1"/>
            <a:r>
              <a:rPr lang="ru-RU" dirty="0"/>
              <a:t>технология прямого форматирования документов;</a:t>
            </a:r>
          </a:p>
          <a:p>
            <a:pPr lvl="1"/>
            <a:r>
              <a:rPr lang="ru-RU" dirty="0"/>
              <a:t>технология стилевого форматирования.</a:t>
            </a:r>
          </a:p>
          <a:p>
            <a:r>
              <a:rPr lang="ru-RU" i="1" dirty="0"/>
              <a:t>Основное назначение стилей </a:t>
            </a:r>
            <a:r>
              <a:rPr lang="ru-RU" dirty="0"/>
              <a:t>– повышение эффективности работы.</a:t>
            </a:r>
          </a:p>
          <a:p>
            <a:r>
              <a:rPr lang="ru-RU" b="1" dirty="0"/>
              <a:t>Стиль форматирования объекта </a:t>
            </a:r>
            <a:r>
              <a:rPr lang="ru-RU" dirty="0"/>
              <a:t>– это совокупность параметров форматирования данного объекта, имеющая собственное имя.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>
                <a:solidFill>
                  <a:schemeClr val="hlink"/>
                </a:solidFill>
              </a:rPr>
              <a:t>Объекты стилевого форматирования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7638"/>
            <a:ext cx="8640960" cy="5251722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Символы;</a:t>
            </a:r>
          </a:p>
          <a:p>
            <a:r>
              <a:rPr lang="ru-RU" dirty="0"/>
              <a:t>Абзацы;</a:t>
            </a:r>
          </a:p>
          <a:p>
            <a:r>
              <a:rPr lang="ru-RU" dirty="0"/>
              <a:t>Списки;</a:t>
            </a:r>
          </a:p>
          <a:p>
            <a:r>
              <a:rPr lang="ru-RU" dirty="0"/>
              <a:t>Таблицы.</a:t>
            </a:r>
          </a:p>
          <a:p>
            <a:endParaRPr lang="ru-RU" dirty="0"/>
          </a:p>
          <a:p>
            <a:r>
              <a:rPr lang="ru-RU" dirty="0"/>
              <a:t>Каждый следующий вид стилевого оформления включает в себя все параметры предшествующих видов, т.е. стили абзацев включают в себя все параметры символьных стилей, плюс некоторые параметры, присущие только абзацам и т.д. </a:t>
            </a:r>
            <a:endParaRPr lang="en-US" dirty="0"/>
          </a:p>
          <a:p>
            <a:endParaRPr lang="ru-RU" dirty="0"/>
          </a:p>
          <a:p>
            <a:r>
              <a:rPr lang="en-US" dirty="0"/>
              <a:t>C</a:t>
            </a:r>
            <a:r>
              <a:rPr lang="ru-RU" dirty="0"/>
              <a:t>тили различаются по именам, которые даются его создателем.</a:t>
            </a:r>
          </a:p>
          <a:p>
            <a:r>
              <a:rPr lang="ru-RU" dirty="0"/>
              <a:t>Стили можно создавать, используя уже отформатированный нужным образом текст, можно импортировать стили из любого документа с помощью инспектора стилей.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>
                <a:solidFill>
                  <a:schemeClr val="hlink"/>
                </a:solidFill>
              </a:rPr>
              <a:t>Средство работы со стилями</a:t>
            </a:r>
          </a:p>
        </p:txBody>
      </p:sp>
      <p:pic>
        <p:nvPicPr>
          <p:cNvPr id="1026" name="Picture 2" descr="C:\Users\Рита\Documents\информатика 1 курс\лекция №7\стил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71678"/>
            <a:ext cx="8229600" cy="8015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Рисунок 4" descr="стили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9520" y="3286124"/>
            <a:ext cx="1615447" cy="28484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 descr="стили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3786190"/>
            <a:ext cx="3217740" cy="254635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 descr="стили 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4500570"/>
            <a:ext cx="1790700" cy="1244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Штриховая стрелка вправо 8"/>
          <p:cNvSpPr/>
          <p:nvPr/>
        </p:nvSpPr>
        <p:spPr>
          <a:xfrm rot="5970657">
            <a:off x="8187977" y="3105734"/>
            <a:ext cx="585097" cy="10536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Штриховая стрелка вправо 9"/>
          <p:cNvSpPr/>
          <p:nvPr/>
        </p:nvSpPr>
        <p:spPr>
          <a:xfrm rot="8403724" flipV="1">
            <a:off x="5292764" y="3465765"/>
            <a:ext cx="3198708" cy="6934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триховая стрелка вправо 10"/>
          <p:cNvSpPr/>
          <p:nvPr/>
        </p:nvSpPr>
        <p:spPr>
          <a:xfrm rot="8980050" flipV="1">
            <a:off x="3091273" y="3732789"/>
            <a:ext cx="5182078" cy="6720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000100" y="3286124"/>
            <a:ext cx="1715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Галерея стилей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85854" y="6143644"/>
            <a:ext cx="165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Панель стилей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57620" y="5786454"/>
            <a:ext cx="32115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Коллекция стилевых наборов,</a:t>
            </a:r>
          </a:p>
          <a:p>
            <a:r>
              <a:rPr lang="ru-RU" dirty="0"/>
              <a:t>Шрифтовых и цветовых схем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solidFill>
                  <a:schemeClr val="hlink"/>
                </a:solidFill>
                <a:latin typeface="Arial" panose="020B0604020202020204" pitchFamily="34" charset="0"/>
              </a:rPr>
              <a:t>Информационная культура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/>
              <a:t>Основные составляющие информационной культуры: </a:t>
            </a:r>
            <a:endParaRPr lang="ru-RU" dirty="0"/>
          </a:p>
          <a:p>
            <a:pPr marL="342900" indent="-342900" fontAlgn="auto">
              <a:spcAft>
                <a:spcPts val="0"/>
              </a:spcAft>
              <a:buFont typeface="Symbol" panose="05050102010706020507" pitchFamily="18" charset="2"/>
              <a:buChar char="·"/>
              <a:defRPr/>
            </a:pPr>
            <a:r>
              <a:rPr lang="ru-RU" dirty="0"/>
              <a:t>понимание закономерностей протекания </a:t>
            </a:r>
            <a:r>
              <a:rPr lang="ru-RU" dirty="0" err="1"/>
              <a:t>информацион-ных</a:t>
            </a:r>
            <a:r>
              <a:rPr lang="ru-RU" dirty="0"/>
              <a:t> процессов</a:t>
            </a:r>
          </a:p>
          <a:p>
            <a:pPr marL="342900" indent="-342900" fontAlgn="auto">
              <a:spcAft>
                <a:spcPts val="0"/>
              </a:spcAft>
              <a:buFont typeface="Symbol" panose="05050102010706020507" pitchFamily="18" charset="2"/>
              <a:buChar char="·"/>
              <a:defRPr/>
            </a:pPr>
            <a:r>
              <a:rPr lang="ru-RU" dirty="0"/>
              <a:t>умение оценивать объективность, достоверность, полноту, актуальность, полезность поступающей информации</a:t>
            </a:r>
          </a:p>
          <a:p>
            <a:pPr marL="342900" indent="-342900" fontAlgn="auto">
              <a:spcAft>
                <a:spcPts val="0"/>
              </a:spcAft>
              <a:buFont typeface="Symbol" panose="05050102010706020507" pitchFamily="18" charset="2"/>
              <a:buChar char="·"/>
              <a:defRPr/>
            </a:pPr>
            <a:r>
              <a:rPr lang="ru-RU" dirty="0"/>
              <a:t>умение представлять информацию в разных формах</a:t>
            </a:r>
          </a:p>
          <a:p>
            <a:pPr marL="342900" indent="-342900" fontAlgn="auto">
              <a:spcAft>
                <a:spcPts val="0"/>
              </a:spcAft>
              <a:buFont typeface="Symbol" panose="05050102010706020507" pitchFamily="18" charset="2"/>
              <a:buChar char="·"/>
              <a:defRPr/>
            </a:pPr>
            <a:r>
              <a:rPr lang="ru-RU" dirty="0"/>
              <a:t>умение обрабатывать информацию с помощью подходящих информационных технологий</a:t>
            </a:r>
          </a:p>
          <a:p>
            <a:pPr marL="342900" indent="-342900" fontAlgn="auto">
              <a:spcAft>
                <a:spcPts val="0"/>
              </a:spcAft>
              <a:buFont typeface="Symbol" panose="05050102010706020507" pitchFamily="18" charset="2"/>
              <a:buChar char="·"/>
              <a:defRPr/>
            </a:pPr>
            <a:r>
              <a:rPr lang="ru-RU" dirty="0"/>
              <a:t>умение применять полученную информацию для принятия решений</a:t>
            </a:r>
          </a:p>
          <a:p>
            <a:pPr marL="342900" indent="-342900" fontAlgn="auto">
              <a:spcAft>
                <a:spcPts val="0"/>
              </a:spcAft>
              <a:buFont typeface="Symbol" panose="05050102010706020507" pitchFamily="18" charset="2"/>
              <a:buChar char="·"/>
              <a:defRPr/>
            </a:pPr>
            <a:r>
              <a:rPr lang="ru-RU" dirty="0"/>
              <a:t>соблюдение этических норм и правил при использовании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>
                <a:solidFill>
                  <a:schemeClr val="hlink"/>
                </a:solidFill>
              </a:rPr>
              <a:t>Панель стилей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Панель стилей – наиболее универсальное средство для работы со стилями. Она позволяет сделать со стилями все, что предусмотрено программой.</a:t>
            </a:r>
          </a:p>
        </p:txBody>
      </p:sp>
      <p:pic>
        <p:nvPicPr>
          <p:cNvPr id="2050" name="Picture 2" descr="C:\Users\Рита\Documents\информатика 1 курс\лекция №7\стили 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56186" y="1773238"/>
            <a:ext cx="2622627" cy="46243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>
                <a:solidFill>
                  <a:schemeClr val="hlink"/>
                </a:solidFill>
              </a:rPr>
              <a:t>Оглавление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Основные функции оглавления:</a:t>
            </a:r>
          </a:p>
          <a:p>
            <a:pPr lvl="1"/>
            <a:r>
              <a:rPr lang="ru-RU" dirty="0"/>
              <a:t>Оглавление позволяет получить общее представление о содержании и структуре документа.</a:t>
            </a:r>
          </a:p>
          <a:p>
            <a:pPr lvl="1"/>
            <a:r>
              <a:rPr lang="ru-RU" dirty="0"/>
              <a:t>Упрощает и ускоряет поиск составных частей документа: глав, параграфов, отдельных статей и других разделов</a:t>
            </a:r>
          </a:p>
          <a:p>
            <a:r>
              <a:rPr lang="ru-RU" dirty="0"/>
              <a:t>Вставляется кнопкой Оглавление  на вкладке Ссылки в группе Оглавление.</a:t>
            </a:r>
          </a:p>
        </p:txBody>
      </p:sp>
      <p:pic>
        <p:nvPicPr>
          <p:cNvPr id="7" name="Содержимое 6" descr="оглавление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67865" y="1773238"/>
            <a:ext cx="3399270" cy="4624387"/>
          </a:xfr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>
                <a:solidFill>
                  <a:schemeClr val="hlink"/>
                </a:solidFill>
              </a:rPr>
              <a:t>Создание оглавления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Оформляют Оглавление с помощью форматирования стилями. Каждому стилю заголовков документа соответствует определенный тип оглавления, например стилю Заголовок 1 соответствует стиль Оглавление 1 и т.д.</a:t>
            </a:r>
          </a:p>
          <a:p>
            <a:r>
              <a:rPr lang="ru-RU" dirty="0"/>
              <a:t>После изменения документа Оглавление нужно обновить. Обычно это делают с помощью контекстного меню или клавишей </a:t>
            </a:r>
            <a:r>
              <a:rPr lang="en-US" dirty="0"/>
              <a:t>F9</a:t>
            </a:r>
            <a:r>
              <a:rPr lang="ru-RU" dirty="0"/>
              <a:t>. </a:t>
            </a:r>
          </a:p>
        </p:txBody>
      </p:sp>
      <p:pic>
        <p:nvPicPr>
          <p:cNvPr id="5" name="Содержимое 4" descr="оглавление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360920"/>
            <a:ext cx="4038600" cy="3449023"/>
          </a:xfr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>
                <a:solidFill>
                  <a:schemeClr val="hlink"/>
                </a:solidFill>
              </a:rPr>
              <a:t>Структура подписи объектов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Выделите рисунок</a:t>
            </a:r>
          </a:p>
          <a:p>
            <a:r>
              <a:rPr lang="ru-RU" dirty="0"/>
              <a:t>Ссылки</a:t>
            </a:r>
            <a:r>
              <a:rPr lang="en-US" dirty="0">
                <a:sym typeface="Wingdings" pitchFamily="2" charset="2"/>
              </a:rPr>
              <a:t></a:t>
            </a:r>
            <a:r>
              <a:rPr lang="ru-RU" dirty="0">
                <a:sym typeface="Wingdings" pitchFamily="2" charset="2"/>
              </a:rPr>
              <a:t>Названия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ru-RU" dirty="0">
                <a:sym typeface="Wingdings" pitchFamily="2" charset="2"/>
              </a:rPr>
              <a:t>Вставить название</a:t>
            </a:r>
          </a:p>
          <a:p>
            <a:r>
              <a:rPr lang="ru-RU" dirty="0">
                <a:sym typeface="Wingdings" pitchFamily="2" charset="2"/>
              </a:rPr>
              <a:t>По умолчанию в качестве постоянного элемента названия предлагается три значения: Рисунок, Таблица и Формула. Можно создать свою. </a:t>
            </a:r>
            <a:endParaRPr lang="ru-RU" dirty="0"/>
          </a:p>
        </p:txBody>
      </p:sp>
      <p:pic>
        <p:nvPicPr>
          <p:cNvPr id="5" name="Содержимое 4" descr="название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54550" y="2497931"/>
            <a:ext cx="4025900" cy="3175000"/>
          </a:xfrm>
        </p:spPr>
      </p:pic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1714488"/>
            <a:ext cx="2616200" cy="11049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>
                <a:solidFill>
                  <a:schemeClr val="hlink"/>
                </a:solidFill>
              </a:rPr>
              <a:t>Создание перечня рисунков и других объектов</a:t>
            </a:r>
          </a:p>
        </p:txBody>
      </p:sp>
      <p:pic>
        <p:nvPicPr>
          <p:cNvPr id="5" name="Содержимое 4" descr="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976636" y="1988840"/>
            <a:ext cx="5190728" cy="4384125"/>
          </a:xfr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chemeClr val="hlink"/>
                </a:solidFill>
              </a:rPr>
              <a:t>Колонтитулы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71612"/>
            <a:ext cx="8186766" cy="464347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Наличие или отсутствие колонтитула – это свойство печатной страницы. </a:t>
            </a:r>
          </a:p>
          <a:p>
            <a:r>
              <a:rPr lang="ru-RU" dirty="0"/>
              <a:t>Задачи колонтитула:</a:t>
            </a:r>
          </a:p>
          <a:p>
            <a:pPr lvl="1"/>
            <a:r>
              <a:rPr lang="ru-RU" dirty="0"/>
              <a:t>Оформительская</a:t>
            </a:r>
          </a:p>
          <a:p>
            <a:pPr lvl="1"/>
            <a:r>
              <a:rPr lang="ru-RU" dirty="0"/>
              <a:t>Информационная</a:t>
            </a:r>
          </a:p>
          <a:p>
            <a:r>
              <a:rPr lang="ru-RU" dirty="0"/>
              <a:t>В колонтитулах принято размещать:</a:t>
            </a:r>
          </a:p>
          <a:p>
            <a:pPr lvl="1"/>
            <a:r>
              <a:rPr lang="ru-RU" dirty="0"/>
              <a:t>Номер печатной страницы</a:t>
            </a:r>
          </a:p>
          <a:p>
            <a:pPr lvl="1"/>
            <a:r>
              <a:rPr lang="ru-RU" dirty="0"/>
              <a:t>Общее количество печатных страниц</a:t>
            </a:r>
          </a:p>
          <a:p>
            <a:pPr lvl="1"/>
            <a:r>
              <a:rPr lang="ru-RU" dirty="0"/>
              <a:t>Название документа</a:t>
            </a:r>
          </a:p>
          <a:p>
            <a:pPr lvl="1"/>
            <a:r>
              <a:rPr lang="ru-RU" dirty="0"/>
              <a:t>Название текущего раздела</a:t>
            </a:r>
          </a:p>
          <a:p>
            <a:pPr lvl="1"/>
            <a:r>
              <a:rPr lang="ru-RU" dirty="0"/>
              <a:t>Сведения об авторе или предприятии</a:t>
            </a:r>
          </a:p>
          <a:p>
            <a:pPr lvl="1"/>
            <a:r>
              <a:rPr lang="ru-RU" dirty="0"/>
              <a:t>Дата и время создания</a:t>
            </a:r>
          </a:p>
          <a:p>
            <a:pPr lvl="1"/>
            <a:r>
              <a:rPr lang="ru-RU" dirty="0"/>
              <a:t>Имя файла и путь к нему</a:t>
            </a:r>
          </a:p>
          <a:p>
            <a:pPr lvl="1"/>
            <a:r>
              <a:rPr lang="ru-RU" dirty="0"/>
              <a:t>Любые другие текстовые или графические данные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hlink"/>
                </a:solidFill>
              </a:rPr>
              <a:t>Основные принципы работы с колонтитулами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Размещение колонтитула на странице рассматривается как операция вставки.</a:t>
            </a:r>
          </a:p>
        </p:txBody>
      </p:sp>
      <p:pic>
        <p:nvPicPr>
          <p:cNvPr id="7" name="Рисунок 6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8053" y="3140968"/>
            <a:ext cx="4167893" cy="172591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>
                <a:solidFill>
                  <a:schemeClr val="hlink"/>
                </a:solidFill>
              </a:rPr>
              <a:t>Контекстная вкладка для работы с колонтитулами</a:t>
            </a:r>
          </a:p>
        </p:txBody>
      </p:sp>
      <p:pic>
        <p:nvPicPr>
          <p:cNvPr id="5" name="Содержимое 4" descr="колонтитул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19" y="1857364"/>
            <a:ext cx="8191063" cy="1357322"/>
          </a:xfrm>
        </p:spPr>
      </p:pic>
      <p:pic>
        <p:nvPicPr>
          <p:cNvPr id="6" name="Рисунок 5" descr="колонтитул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571876"/>
            <a:ext cx="8207428" cy="1571636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>
                <a:solidFill>
                  <a:schemeClr val="hlink"/>
                </a:solidFill>
              </a:rPr>
              <a:t>Настройка параметров печатной страницы</a:t>
            </a:r>
          </a:p>
        </p:txBody>
      </p:sp>
      <p:pic>
        <p:nvPicPr>
          <p:cNvPr id="6" name="Содержимое 5" descr="параметры страницы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3709262"/>
            <a:ext cx="7699138" cy="1434250"/>
          </a:xfrm>
          <a:ln>
            <a:solidFill>
              <a:schemeClr val="tx1"/>
            </a:solidFill>
          </a:ln>
        </p:spPr>
      </p:pic>
      <p:pic>
        <p:nvPicPr>
          <p:cNvPr id="5" name="Содержимое 4" descr="параметры страницы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28596" y="1714488"/>
            <a:ext cx="8258175" cy="1682005"/>
          </a:xfr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i="1" dirty="0">
                <a:solidFill>
                  <a:schemeClr val="hlink"/>
                </a:solidFill>
              </a:rPr>
              <a:t>MS Excel</a:t>
            </a:r>
            <a:endParaRPr lang="ru-RU" sz="3600" b="1" i="1" dirty="0">
              <a:solidFill>
                <a:schemeClr val="hlink"/>
              </a:solidFill>
            </a:endParaRPr>
          </a:p>
        </p:txBody>
      </p:sp>
      <p:sp>
        <p:nvSpPr>
          <p:cNvPr id="9" name="Содержимое 2">
            <a:extLst>
              <a:ext uri="{FF2B5EF4-FFF2-40B4-BE49-F238E27FC236}">
                <a16:creationId xmlns:a16="http://schemas.microsoft.com/office/drawing/2014/main" id="{CD4267A0-AC0D-452C-B43C-731CAA17B5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17638"/>
            <a:ext cx="8892480" cy="5440362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Электронная таблица</a:t>
            </a:r>
            <a:r>
              <a:rPr lang="ru-RU" dirty="0"/>
              <a:t> – самая распространенная и мощная технология для профессиональной работы с числовыми данными.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Электронные таблицы(ЭТ)</a:t>
            </a:r>
            <a:r>
              <a:rPr lang="ru-RU" dirty="0"/>
              <a:t> применяются в основном для расчетов.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Основное </a:t>
            </a:r>
            <a:r>
              <a:rPr lang="ru-RU" b="1" dirty="0" err="1"/>
              <a:t>св-во</a:t>
            </a:r>
            <a:r>
              <a:rPr lang="ru-RU" b="1" dirty="0"/>
              <a:t> ЭТ</a:t>
            </a:r>
            <a:r>
              <a:rPr lang="ru-RU" dirty="0"/>
              <a:t> –повторять большой объем вычислений при изменении входных данных.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Роль документа</a:t>
            </a:r>
            <a:r>
              <a:rPr lang="ru-RU" dirty="0"/>
              <a:t> играет КНИГА, которая представляет собой файл с расширением *.</a:t>
            </a:r>
            <a:r>
              <a:rPr lang="en-US" dirty="0" err="1"/>
              <a:t>xls</a:t>
            </a:r>
            <a:r>
              <a:rPr lang="ru-RU" dirty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Книга</a:t>
            </a:r>
            <a:r>
              <a:rPr lang="ru-RU" dirty="0"/>
              <a:t> имеет от 1-255 листов, каждый лист имеет свое название, которое в любой момент можно изменить, щелкнув по ярлыку листа. Имя листа 1-31 символ, требования к имени листа такие же, как к имени файла.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Рабочее поле</a:t>
            </a:r>
            <a:r>
              <a:rPr lang="ru-RU" dirty="0"/>
              <a:t> </a:t>
            </a:r>
            <a:r>
              <a:rPr lang="en-US" dirty="0"/>
              <a:t>MS EXSEL</a:t>
            </a:r>
            <a:r>
              <a:rPr lang="ru-RU" dirty="0"/>
              <a:t> имеет 65536 строк(нумеруются 1,2,3) и 256 столбцов(нумеруются А,В,С).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На пересечении строк и столбцов находятся ячейки(нумеруются А1,В2).</a:t>
            </a:r>
          </a:p>
        </p:txBody>
      </p:sp>
    </p:spTree>
    <p:extLst>
      <p:ext uri="{BB962C8B-B14F-4D97-AF65-F5344CB8AC3E}">
        <p14:creationId xmlns:p14="http://schemas.microsoft.com/office/powerpoint/2010/main" val="3714787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 descr="C:\Documents and Settings\Администратор.HOME-FDD52612A3\Рабочий стол\Ирина_Раб стол\10-1 Картинки\080811a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025" y="3500438"/>
            <a:ext cx="1905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3725"/>
          </a:xfrm>
        </p:spPr>
        <p:txBody>
          <a:bodyPr/>
          <a:lstStyle/>
          <a:p>
            <a:r>
              <a:rPr lang="ru-RU" sz="4000" dirty="0">
                <a:solidFill>
                  <a:schemeClr val="hlink"/>
                </a:solidFill>
                <a:latin typeface="Arial" panose="020B0604020202020204" pitchFamily="34" charset="0"/>
              </a:rPr>
              <a:t>Информационная грамотность</a:t>
            </a:r>
          </a:p>
        </p:txBody>
      </p:sp>
      <p:sp>
        <p:nvSpPr>
          <p:cNvPr id="28675" name="Подзаголовок 5"/>
          <p:cNvSpPr txBox="1">
            <a:spLocks/>
          </p:cNvSpPr>
          <p:nvPr/>
        </p:nvSpPr>
        <p:spPr bwMode="auto">
          <a:xfrm>
            <a:off x="1428750" y="1071563"/>
            <a:ext cx="7358063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20000"/>
              </a:lnSpc>
            </a:pPr>
            <a:r>
              <a:rPr lang="ru-RU" sz="2200" b="1" dirty="0"/>
              <a:t>Информационная грамотность </a:t>
            </a:r>
            <a:r>
              <a:rPr lang="ru-RU" sz="2200" dirty="0"/>
              <a:t>– способность человека идентифицировать потребность в информации, умение её эффективно искать, оценивать и использовать.</a:t>
            </a:r>
          </a:p>
        </p:txBody>
      </p:sp>
      <p:sp>
        <p:nvSpPr>
          <p:cNvPr id="7" name="Овал 6"/>
          <p:cNvSpPr/>
          <p:nvPr/>
        </p:nvSpPr>
        <p:spPr>
          <a:xfrm>
            <a:off x="642938" y="1571625"/>
            <a:ext cx="714375" cy="71437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Arial Black" pitchFamily="34" charset="0"/>
                <a:cs typeface="Arial" pitchFamily="34" charset="0"/>
              </a:rPr>
              <a:t>!</a:t>
            </a:r>
          </a:p>
        </p:txBody>
      </p:sp>
      <p:grpSp>
        <p:nvGrpSpPr>
          <p:cNvPr id="28677" name="Группа 7"/>
          <p:cNvGrpSpPr>
            <a:grpSpLocks/>
          </p:cNvGrpSpPr>
          <p:nvPr/>
        </p:nvGrpSpPr>
        <p:grpSpPr bwMode="auto">
          <a:xfrm>
            <a:off x="642938" y="1071563"/>
            <a:ext cx="8072437" cy="1785937"/>
            <a:chOff x="428596" y="5072074"/>
            <a:chExt cx="5929354" cy="1785950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428596" y="5072074"/>
              <a:ext cx="5929354" cy="1270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428596" y="6845324"/>
              <a:ext cx="5929354" cy="1270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Объект 3"/>
          <p:cNvSpPr txBox="1">
            <a:spLocks/>
          </p:cNvSpPr>
          <p:nvPr/>
        </p:nvSpPr>
        <p:spPr>
          <a:xfrm>
            <a:off x="642938" y="2997200"/>
            <a:ext cx="6016625" cy="3860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358775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just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just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just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just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spcAft>
                <a:spcPts val="0"/>
              </a:spcAft>
              <a:defRPr/>
            </a:pPr>
            <a:r>
              <a:rPr lang="ru-RU" b="1" dirty="0"/>
              <a:t>Основные компоненты:</a:t>
            </a:r>
            <a:r>
              <a:rPr lang="ru-RU" dirty="0"/>
              <a:t> </a:t>
            </a:r>
          </a:p>
          <a:p>
            <a:pPr marL="342900" indent="-342900" fontAlgn="auto">
              <a:spcAft>
                <a:spcPts val="0"/>
              </a:spcAft>
              <a:buFont typeface="Symbol" panose="05050102010706020507" pitchFamily="18" charset="2"/>
              <a:buChar char="·"/>
              <a:defRPr/>
            </a:pPr>
            <a:r>
              <a:rPr lang="ru-RU" dirty="0"/>
              <a:t>идентификация информации</a:t>
            </a:r>
          </a:p>
          <a:p>
            <a:pPr marL="342900" indent="-342900" fontAlgn="auto">
              <a:spcAft>
                <a:spcPts val="0"/>
              </a:spcAft>
              <a:buFont typeface="Symbol" panose="05050102010706020507" pitchFamily="18" charset="2"/>
              <a:buChar char="·"/>
              <a:defRPr/>
            </a:pPr>
            <a:r>
              <a:rPr lang="ru-RU" dirty="0"/>
              <a:t>выработка стратегии эффективного поиска информации</a:t>
            </a:r>
          </a:p>
          <a:p>
            <a:pPr marL="342900" indent="-342900" fontAlgn="auto">
              <a:spcAft>
                <a:spcPts val="0"/>
              </a:spcAft>
              <a:buFont typeface="Symbol" panose="05050102010706020507" pitchFamily="18" charset="2"/>
              <a:buChar char="·"/>
              <a:defRPr/>
            </a:pPr>
            <a:r>
              <a:rPr lang="ru-RU" dirty="0"/>
              <a:t>организация информации</a:t>
            </a:r>
          </a:p>
          <a:p>
            <a:pPr marL="342900" indent="-342900" fontAlgn="auto">
              <a:spcAft>
                <a:spcPts val="0"/>
              </a:spcAft>
              <a:buFont typeface="Symbol" panose="05050102010706020507" pitchFamily="18" charset="2"/>
              <a:buChar char="·"/>
              <a:defRPr/>
            </a:pPr>
            <a:r>
              <a:rPr lang="ru-RU" dirty="0"/>
              <a:t>анализ информации</a:t>
            </a:r>
          </a:p>
          <a:p>
            <a:pPr marL="342900" indent="-342900" fontAlgn="auto">
              <a:spcAft>
                <a:spcPts val="0"/>
              </a:spcAft>
              <a:buFont typeface="Symbol" panose="05050102010706020507" pitchFamily="18" charset="2"/>
              <a:buChar char="·"/>
              <a:defRPr/>
            </a:pPr>
            <a:r>
              <a:rPr lang="ru-RU" dirty="0"/>
              <a:t>передача и интерпретация информации </a:t>
            </a:r>
          </a:p>
          <a:p>
            <a:pPr marL="342900" indent="-342900" fontAlgn="auto">
              <a:spcAft>
                <a:spcPts val="0"/>
              </a:spcAft>
              <a:buFont typeface="Symbol" panose="05050102010706020507" pitchFamily="18" charset="2"/>
              <a:buChar char="·"/>
              <a:defRPr/>
            </a:pPr>
            <a:r>
              <a:rPr lang="ru-RU" dirty="0"/>
              <a:t>применение информации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2307"/>
            <a:ext cx="8229600" cy="1143000"/>
          </a:xfrm>
        </p:spPr>
        <p:txBody>
          <a:bodyPr>
            <a:normAutofit/>
          </a:bodyPr>
          <a:lstStyle/>
          <a:p>
            <a:r>
              <a:rPr lang="ru-RU" altLang="ru-RU" sz="3600" b="1" i="1" dirty="0">
                <a:solidFill>
                  <a:schemeClr val="hlink"/>
                </a:solidFill>
              </a:rPr>
              <a:t>Интерфейс </a:t>
            </a:r>
            <a:r>
              <a:rPr lang="en-US" sz="3600" b="1" i="1" dirty="0">
                <a:solidFill>
                  <a:schemeClr val="hlink"/>
                </a:solidFill>
              </a:rPr>
              <a:t>MS Excel</a:t>
            </a:r>
            <a:endParaRPr lang="ru-RU" sz="3600" b="1" i="1" dirty="0">
              <a:solidFill>
                <a:schemeClr val="hlink"/>
              </a:solidFill>
            </a:endParaRPr>
          </a:p>
        </p:txBody>
      </p:sp>
      <p:sp>
        <p:nvSpPr>
          <p:cNvPr id="7" name="Rectangle 32">
            <a:extLst>
              <a:ext uri="{FF2B5EF4-FFF2-40B4-BE49-F238E27FC236}">
                <a16:creationId xmlns:a16="http://schemas.microsoft.com/office/drawing/2014/main" id="{79861E07-64F2-41D3-AF3C-D870F4391D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779" y="836712"/>
            <a:ext cx="77724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just" eaLnBrk="1" hangingPunct="1"/>
            <a:r>
              <a:rPr lang="ru-RU" altLang="ru-RU" dirty="0">
                <a:latin typeface="Times New Roman" panose="02020603050405020304" pitchFamily="18" charset="0"/>
              </a:rPr>
              <a:t>     В строке заголовка отображается название программы (</a:t>
            </a:r>
            <a:r>
              <a:rPr lang="ru-RU" altLang="ru-RU" dirty="0" err="1">
                <a:latin typeface="Times New Roman" panose="02020603050405020304" pitchFamily="18" charset="0"/>
              </a:rPr>
              <a:t>Microsoft</a:t>
            </a:r>
            <a:r>
              <a:rPr lang="ru-RU" altLang="ru-RU" dirty="0">
                <a:latin typeface="Times New Roman" panose="02020603050405020304" pitchFamily="18" charset="0"/>
              </a:rPr>
              <a:t> </a:t>
            </a:r>
            <a:r>
              <a:rPr lang="ru-RU" altLang="ru-RU" dirty="0" err="1">
                <a:latin typeface="Times New Roman" panose="02020603050405020304" pitchFamily="18" charset="0"/>
              </a:rPr>
              <a:t>Excel</a:t>
            </a:r>
            <a:r>
              <a:rPr lang="ru-RU" altLang="ru-RU" dirty="0">
                <a:latin typeface="Times New Roman" panose="02020603050405020304" pitchFamily="18" charset="0"/>
              </a:rPr>
              <a:t>) и имя документа. Документ </a:t>
            </a:r>
            <a:r>
              <a:rPr lang="ru-RU" altLang="ru-RU" dirty="0" err="1">
                <a:latin typeface="Times New Roman" panose="02020603050405020304" pitchFamily="18" charset="0"/>
              </a:rPr>
              <a:t>Excel</a:t>
            </a:r>
            <a:r>
              <a:rPr lang="ru-RU" altLang="ru-RU" dirty="0">
                <a:latin typeface="Times New Roman" panose="02020603050405020304" pitchFamily="18" charset="0"/>
              </a:rPr>
              <a:t> называется </a:t>
            </a:r>
            <a:r>
              <a:rPr lang="ru-RU" altLang="ru-RU" i="1" dirty="0">
                <a:latin typeface="Times New Roman" panose="02020603050405020304" pitchFamily="18" charset="0"/>
              </a:rPr>
              <a:t>Рабочей книгой.</a:t>
            </a:r>
            <a:r>
              <a:rPr lang="ru-RU" altLang="ru-RU" dirty="0">
                <a:latin typeface="Times New Roman" panose="02020603050405020304" pitchFamily="18" charset="0"/>
              </a:rPr>
              <a:t> При сохранении файлу по умолчанию присваивается имя </a:t>
            </a:r>
            <a:r>
              <a:rPr lang="ru-RU" altLang="ru-RU" b="1" dirty="0">
                <a:latin typeface="Times New Roman" panose="02020603050405020304" pitchFamily="18" charset="0"/>
              </a:rPr>
              <a:t>Книга1</a:t>
            </a:r>
            <a:r>
              <a:rPr lang="ru-RU" altLang="ru-RU" dirty="0">
                <a:latin typeface="Times New Roman" panose="02020603050405020304" pitchFamily="18" charset="0"/>
              </a:rPr>
              <a:t>, расширение – </a:t>
            </a:r>
            <a:r>
              <a:rPr lang="ru-RU" altLang="ru-RU" dirty="0" err="1">
                <a:latin typeface="Times New Roman" panose="02020603050405020304" pitchFamily="18" charset="0"/>
              </a:rPr>
              <a:t>xlsx</a:t>
            </a:r>
            <a:r>
              <a:rPr lang="ru-RU" altLang="ru-RU" dirty="0">
                <a:latin typeface="Times New Roman" panose="02020603050405020304" pitchFamily="18" charset="0"/>
              </a:rPr>
              <a:t>. На рисунке 1 показано рабочее окно программы </a:t>
            </a:r>
            <a:r>
              <a:rPr lang="ru-RU" altLang="ru-RU" dirty="0" err="1">
                <a:latin typeface="Times New Roman" panose="02020603050405020304" pitchFamily="18" charset="0"/>
              </a:rPr>
              <a:t>Microsoft</a:t>
            </a:r>
            <a:r>
              <a:rPr lang="ru-RU" altLang="ru-RU" dirty="0">
                <a:latin typeface="Times New Roman" panose="02020603050405020304" pitchFamily="18" charset="0"/>
              </a:rPr>
              <a:t> </a:t>
            </a:r>
            <a:r>
              <a:rPr lang="ru-RU" altLang="ru-RU" dirty="0" err="1">
                <a:latin typeface="Times New Roman" panose="02020603050405020304" pitchFamily="18" charset="0"/>
              </a:rPr>
              <a:t>Excel</a:t>
            </a:r>
            <a:r>
              <a:rPr lang="ru-RU" altLang="ru-RU" dirty="0">
                <a:latin typeface="Times New Roman" panose="02020603050405020304" pitchFamily="18" charset="0"/>
              </a:rPr>
              <a:t> 2007.</a:t>
            </a:r>
          </a:p>
        </p:txBody>
      </p:sp>
      <p:pic>
        <p:nvPicPr>
          <p:cNvPr id="8" name="Picture 33" descr="okno">
            <a:extLst>
              <a:ext uri="{FF2B5EF4-FFF2-40B4-BE49-F238E27FC236}">
                <a16:creationId xmlns:a16="http://schemas.microsoft.com/office/drawing/2014/main" id="{095624C9-29D6-404C-AE8B-52550348C8A7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79712"/>
            <a:ext cx="6825952" cy="470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363459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>
            <a:extLst>
              <a:ext uri="{FF2B5EF4-FFF2-40B4-BE49-F238E27FC236}">
                <a16:creationId xmlns:a16="http://schemas.microsoft.com/office/drawing/2014/main" id="{0EC3E1EC-A92D-4DF2-8B99-DF6D1B4535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 b="1" i="1" dirty="0">
                <a:solidFill>
                  <a:schemeClr val="hlink"/>
                </a:solidFill>
              </a:rPr>
              <a:t>Исключи лишнее слово: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60FDD316-EDAD-44C4-A6F3-384D3C1418E0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838200" y="2362200"/>
            <a:ext cx="3775075" cy="3724275"/>
          </a:xfrm>
        </p:spPr>
        <p:txBody>
          <a:bodyPr/>
          <a:lstStyle/>
          <a:p>
            <a:endParaRPr lang="ru-RU" altLang="ru-RU" sz="2400"/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AD8EF45F-1883-4770-9B51-E85999C28939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284663" y="2924175"/>
            <a:ext cx="4535487" cy="15843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ru-RU" altLang="ru-RU" sz="3200" b="1" i="1" dirty="0">
                <a:solidFill>
                  <a:srgbClr val="297132"/>
                </a:solidFill>
                <a:latin typeface="Courier New" panose="02070309020205020404" pitchFamily="49" charset="0"/>
              </a:rPr>
              <a:t>Основные информационные объекты</a:t>
            </a:r>
          </a:p>
        </p:txBody>
      </p:sp>
      <p:sp>
        <p:nvSpPr>
          <p:cNvPr id="31749" name="AutoShape 5">
            <a:extLst>
              <a:ext uri="{FF2B5EF4-FFF2-40B4-BE49-F238E27FC236}">
                <a16:creationId xmlns:a16="http://schemas.microsoft.com/office/drawing/2014/main" id="{9BED7A29-D5CD-453B-96CD-7AD53225B9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2276475"/>
            <a:ext cx="3024187" cy="3097213"/>
          </a:xfrm>
          <a:prstGeom prst="rightArrowCallout">
            <a:avLst>
              <a:gd name="adj1" fmla="val 25604"/>
              <a:gd name="adj2" fmla="val 25604"/>
              <a:gd name="adj3" fmla="val 16667"/>
              <a:gd name="adj4" fmla="val 66667"/>
            </a:avLst>
          </a:prstGeom>
          <a:solidFill>
            <a:srgbClr val="FFFF66"/>
          </a:solidFill>
          <a:ln w="381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>
              <a:solidFill>
                <a:srgbClr val="FFFF66"/>
              </a:solidFill>
              <a:cs typeface="Arial" panose="020B0604020202020204" pitchFamily="34" charset="0"/>
            </a:endParaRPr>
          </a:p>
        </p:txBody>
      </p:sp>
      <p:sp>
        <p:nvSpPr>
          <p:cNvPr id="31750" name="Text Box 6">
            <a:extLst>
              <a:ext uri="{FF2B5EF4-FFF2-40B4-BE49-F238E27FC236}">
                <a16:creationId xmlns:a16="http://schemas.microsoft.com/office/drawing/2014/main" id="{9846D6E4-7F06-46D1-BA1A-338400C868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2565400"/>
            <a:ext cx="1584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>
                <a:solidFill>
                  <a:srgbClr val="FF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текст</a:t>
            </a:r>
          </a:p>
        </p:txBody>
      </p:sp>
      <p:sp>
        <p:nvSpPr>
          <p:cNvPr id="31751" name="Text Box 7">
            <a:extLst>
              <a:ext uri="{FF2B5EF4-FFF2-40B4-BE49-F238E27FC236}">
                <a16:creationId xmlns:a16="http://schemas.microsoft.com/office/drawing/2014/main" id="{9D540FB5-7A1C-4428-9891-9D62AABE49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3213100"/>
            <a:ext cx="18002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 i="1">
                <a:solidFill>
                  <a:srgbClr val="FF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рисунок</a:t>
            </a:r>
          </a:p>
        </p:txBody>
      </p:sp>
      <p:sp>
        <p:nvSpPr>
          <p:cNvPr id="31752" name="Text Box 8">
            <a:extLst>
              <a:ext uri="{FF2B5EF4-FFF2-40B4-BE49-F238E27FC236}">
                <a16:creationId xmlns:a16="http://schemas.microsoft.com/office/drawing/2014/main" id="{6B4B59F7-8B39-474D-994A-5768C0ECF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3860800"/>
            <a:ext cx="12969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 i="1">
                <a:solidFill>
                  <a:srgbClr val="FF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число</a:t>
            </a:r>
          </a:p>
        </p:txBody>
      </p:sp>
      <p:sp>
        <p:nvSpPr>
          <p:cNvPr id="31753" name="Text Box 9">
            <a:extLst>
              <a:ext uri="{FF2B5EF4-FFF2-40B4-BE49-F238E27FC236}">
                <a16:creationId xmlns:a16="http://schemas.microsoft.com/office/drawing/2014/main" id="{52CBB8E5-131B-48C9-8014-731BA6122B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4437063"/>
            <a:ext cx="20161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 i="1">
                <a:solidFill>
                  <a:srgbClr val="FF0000"/>
                </a:solidFill>
                <a:latin typeface="Courier New" panose="02070309020205020404" pitchFamily="49" charset="0"/>
                <a:cs typeface="Arial" panose="020B0604020202020204" pitchFamily="34" charset="0"/>
              </a:rPr>
              <a:t>формула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8" grpId="0" build="p"/>
      <p:bldP spid="31749" grpId="0" animBg="1"/>
      <p:bldP spid="31750" grpId="0"/>
      <p:bldP spid="31751" grpId="0"/>
      <p:bldP spid="31751" grpId="1"/>
      <p:bldP spid="31752" grpId="0"/>
      <p:bldP spid="31753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600" b="1" i="1" dirty="0">
                <a:solidFill>
                  <a:schemeClr val="hlink"/>
                </a:solidFill>
              </a:rPr>
              <a:t>Основные параметры электронных таблиц</a:t>
            </a:r>
            <a:endParaRPr lang="ru-RU" sz="3600" b="1" i="1" dirty="0">
              <a:solidFill>
                <a:schemeClr val="hlink"/>
              </a:solidFill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2140AFAF-BC09-4150-BC5A-23544E9B3815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25487" y="1844824"/>
            <a:ext cx="7806953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1800" b="1"/>
              <a:t>Ячейка </a:t>
            </a:r>
            <a:r>
              <a:rPr lang="ru-RU" altLang="ru-RU" sz="1800"/>
              <a:t>– элементарный объект электронной таблицы, расположенный на пересечении столбца и строки. </a:t>
            </a:r>
          </a:p>
          <a:p>
            <a:r>
              <a:rPr lang="ru-RU" altLang="ru-RU" sz="1800" b="1"/>
              <a:t>Строка</a:t>
            </a:r>
            <a:r>
              <a:rPr lang="ru-RU" altLang="ru-RU" sz="1800"/>
              <a:t> – все ячейки, расположенные на одном горизонтальном уровне.</a:t>
            </a:r>
          </a:p>
          <a:p>
            <a:r>
              <a:rPr lang="ru-RU" altLang="ru-RU" sz="1800" b="1"/>
              <a:t>Столбец </a:t>
            </a:r>
            <a:r>
              <a:rPr lang="ru-RU" altLang="ru-RU" sz="1800"/>
              <a:t>– все ячейки, расположенные в одном вертикальном ряду таблицы.</a:t>
            </a:r>
          </a:p>
          <a:p>
            <a:r>
              <a:rPr lang="ru-RU" altLang="ru-RU" sz="1800" b="1"/>
              <a:t>Диапазон ячеек</a:t>
            </a:r>
            <a:r>
              <a:rPr lang="ru-RU" altLang="ru-RU" sz="1800"/>
              <a:t> – группа смежных ячеек, которая может состоять из одной ячейки, строки (или ее части), столбца (или его части), а также из совокупности ячеек, охватывающих прямоугольную область таблицы.</a:t>
            </a:r>
          </a:p>
          <a:p>
            <a:r>
              <a:rPr lang="ru-RU" altLang="ru-RU" sz="1800"/>
              <a:t> При работе на компьютере электронная таблица существует в форме </a:t>
            </a:r>
            <a:r>
              <a:rPr lang="ru-RU" altLang="ru-RU" sz="1800" b="1"/>
              <a:t>рабочего листа</a:t>
            </a:r>
            <a:r>
              <a:rPr lang="ru-RU" altLang="ru-RU" sz="1800"/>
              <a:t>, который имеет имя(например, </a:t>
            </a:r>
            <a:r>
              <a:rPr lang="ru-RU" altLang="ru-RU" sz="1800" i="1"/>
              <a:t>Лист1).     </a:t>
            </a:r>
            <a:r>
              <a:rPr lang="ru-RU" altLang="ru-RU" sz="1800"/>
              <a:t>Рабочие листы объединяются в книги.</a:t>
            </a:r>
            <a:endParaRPr lang="ru-RU" altLang="ru-RU" sz="1800" i="1"/>
          </a:p>
        </p:txBody>
      </p:sp>
    </p:spTree>
    <p:extLst>
      <p:ext uri="{BB962C8B-B14F-4D97-AF65-F5344CB8AC3E}">
        <p14:creationId xmlns:p14="http://schemas.microsoft.com/office/powerpoint/2010/main" val="118466478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3200" b="1" i="1" dirty="0">
                <a:solidFill>
                  <a:schemeClr val="hlink"/>
                </a:solidFill>
              </a:rPr>
              <a:t>Имена объектов электронной таблицы</a:t>
            </a:r>
            <a:endParaRPr lang="ru-RU" sz="3200" b="1" i="1" dirty="0">
              <a:solidFill>
                <a:schemeClr val="hlink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B43D1B4-AD5F-489F-A234-B62FA2353766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25487" y="1844824"/>
            <a:ext cx="7693025" cy="4526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2000" b="1"/>
              <a:t>Строка:</a:t>
            </a:r>
            <a:r>
              <a:rPr lang="ru-RU" altLang="ru-RU" sz="2000"/>
              <a:t> заголовки строк представлены в виде целых чисел, начиная с 1.</a:t>
            </a:r>
          </a:p>
          <a:p>
            <a:pPr>
              <a:lnSpc>
                <a:spcPct val="90000"/>
              </a:lnSpc>
            </a:pPr>
            <a:r>
              <a:rPr lang="ru-RU" altLang="ru-RU" sz="2000" b="1"/>
              <a:t>Столбец:</a:t>
            </a:r>
            <a:r>
              <a:rPr lang="ru-RU" altLang="ru-RU" sz="2000"/>
              <a:t> заголовки столбцов задаются буквами латинского алфавита сначала от </a:t>
            </a:r>
            <a:r>
              <a:rPr lang="en-US" altLang="ru-RU" sz="2000"/>
              <a:t>A </a:t>
            </a:r>
            <a:r>
              <a:rPr lang="ru-RU" altLang="ru-RU" sz="2000"/>
              <a:t>до </a:t>
            </a:r>
            <a:r>
              <a:rPr lang="en-US" altLang="ru-RU" sz="2000"/>
              <a:t>Z</a:t>
            </a:r>
            <a:r>
              <a:rPr lang="ru-RU" altLang="ru-RU" sz="2000"/>
              <a:t>, затем от АА до </a:t>
            </a:r>
            <a:r>
              <a:rPr lang="en-US" altLang="ru-RU" sz="2000"/>
              <a:t>AZ</a:t>
            </a:r>
            <a:r>
              <a:rPr lang="ru-RU" altLang="ru-RU" sz="2000"/>
              <a:t>, от ВА до В</a:t>
            </a:r>
            <a:r>
              <a:rPr lang="en-US" altLang="ru-RU" sz="2000"/>
              <a:t>Z</a:t>
            </a:r>
            <a:r>
              <a:rPr lang="ru-RU" altLang="ru-RU" sz="2000"/>
              <a:t> и т.д.</a:t>
            </a:r>
          </a:p>
          <a:p>
            <a:pPr>
              <a:lnSpc>
                <a:spcPct val="90000"/>
              </a:lnSpc>
            </a:pPr>
            <a:r>
              <a:rPr lang="ru-RU" altLang="ru-RU" sz="2000" b="1"/>
              <a:t>Ячейка:</a:t>
            </a:r>
            <a:r>
              <a:rPr lang="ru-RU" altLang="ru-RU" sz="2000"/>
              <a:t> адрес ячейки определяется ее местоположением в таблице, и образуется из заголовков столбца и строки, на пересечении которых она находится. Сначала записывается заголовок столбца, а затем номер строки. Например: А3, </a:t>
            </a:r>
            <a:r>
              <a:rPr lang="en-US" altLang="ru-RU" sz="2000"/>
              <a:t>D6</a:t>
            </a:r>
            <a:r>
              <a:rPr lang="ru-RU" altLang="ru-RU" sz="2000"/>
              <a:t>, АВ46 и т.д.</a:t>
            </a:r>
            <a:endParaRPr lang="en-US" altLang="ru-RU" sz="2000"/>
          </a:p>
          <a:p>
            <a:pPr>
              <a:lnSpc>
                <a:spcPct val="90000"/>
              </a:lnSpc>
            </a:pPr>
            <a:r>
              <a:rPr lang="ru-RU" altLang="ru-RU" sz="2000" b="1"/>
              <a:t>Диапазон ячеек:</a:t>
            </a:r>
            <a:r>
              <a:rPr lang="ru-RU" altLang="ru-RU" sz="2000"/>
              <a:t> задается указанием адресов первой и последней его ячеек, разделенных двоеточием. Например: адрес диапазона, образованного частью строки 3 – </a:t>
            </a:r>
            <a:r>
              <a:rPr lang="ru-RU" altLang="ru-RU" sz="2000" b="1"/>
              <a:t>Е3:</a:t>
            </a:r>
            <a:r>
              <a:rPr lang="en-US" altLang="ru-RU" sz="2000" b="1"/>
              <a:t>G3</a:t>
            </a:r>
            <a:r>
              <a:rPr lang="ru-RU" altLang="ru-RU" sz="2000"/>
              <a:t>; адрес диапазона, имеющего вид прямоугольника с начальной ячейкой </a:t>
            </a:r>
            <a:br>
              <a:rPr lang="ru-RU" altLang="ru-RU" sz="2000"/>
            </a:br>
            <a:r>
              <a:rPr lang="en-US" altLang="ru-RU" sz="2000"/>
              <a:t>F5</a:t>
            </a:r>
            <a:r>
              <a:rPr lang="ru-RU" altLang="ru-RU" sz="2000"/>
              <a:t> и конечной ячейкой </a:t>
            </a:r>
            <a:r>
              <a:rPr lang="en-US" altLang="ru-RU" sz="2000"/>
              <a:t>G8 – </a:t>
            </a:r>
            <a:r>
              <a:rPr lang="en-US" altLang="ru-RU" sz="2000" b="1"/>
              <a:t>F5:G8</a:t>
            </a:r>
            <a:r>
              <a:rPr lang="en-US" altLang="ru-RU" sz="2000"/>
              <a:t>.</a:t>
            </a:r>
          </a:p>
          <a:p>
            <a:pPr>
              <a:lnSpc>
                <a:spcPct val="90000"/>
              </a:lnSpc>
            </a:pPr>
            <a:endParaRPr lang="ru-RU" altLang="ru-RU" sz="2000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altLang="ru-RU" sz="2000"/>
          </a:p>
        </p:txBody>
      </p:sp>
    </p:spTree>
    <p:extLst>
      <p:ext uri="{BB962C8B-B14F-4D97-AF65-F5344CB8AC3E}">
        <p14:creationId xmlns:p14="http://schemas.microsoft.com/office/powerpoint/2010/main" val="125072508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636"/>
            <a:ext cx="8229600" cy="1143000"/>
          </a:xfrm>
        </p:spPr>
        <p:txBody>
          <a:bodyPr>
            <a:normAutofit/>
          </a:bodyPr>
          <a:lstStyle/>
          <a:p>
            <a:r>
              <a:rPr lang="ru-RU" altLang="ru-RU" sz="3200" b="1" i="1" dirty="0">
                <a:solidFill>
                  <a:schemeClr val="hlink"/>
                </a:solidFill>
              </a:rPr>
              <a:t>Типы данных</a:t>
            </a:r>
            <a:endParaRPr lang="ru-RU" sz="3200" b="1" i="1" dirty="0">
              <a:solidFill>
                <a:schemeClr val="hlink"/>
              </a:solidFill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CFE5299-2BA3-4ABF-B028-1CF5BF5742F8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25487" y="1988840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b="1" dirty="0"/>
              <a:t>Текстовый тип данных</a:t>
            </a:r>
          </a:p>
          <a:p>
            <a:pPr>
              <a:lnSpc>
                <a:spcPct val="90000"/>
              </a:lnSpc>
            </a:pPr>
            <a:r>
              <a:rPr lang="ru-RU" altLang="ru-RU" sz="2000" dirty="0"/>
              <a:t>Текстовые данные представляют собой некоторый набор символов. Если первый из них является буквой, кавычкой, апострофом или пробелом, либо цифры чередуются с буквами, то такая запись воспринимается как текст.</a:t>
            </a:r>
          </a:p>
          <a:p>
            <a:pPr>
              <a:lnSpc>
                <a:spcPct val="90000"/>
              </a:lnSpc>
            </a:pPr>
            <a:r>
              <a:rPr lang="ru-RU" altLang="ru-RU" sz="2000" dirty="0"/>
              <a:t>Действия над текстовыми данными производятся аналогично действиям над объектами в текстовом процессоре.</a:t>
            </a:r>
          </a:p>
          <a:p>
            <a:pPr>
              <a:lnSpc>
                <a:spcPct val="90000"/>
              </a:lnSpc>
            </a:pPr>
            <a:r>
              <a:rPr lang="ru-RU" altLang="ru-RU" sz="2000" b="1" i="1" dirty="0"/>
              <a:t>Пример текстовых данных</a:t>
            </a:r>
            <a:r>
              <a:rPr lang="ru-RU" altLang="ru-RU" sz="2000" dirty="0"/>
              <a:t>: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000" dirty="0"/>
              <a:t>Расписание занятий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000" dirty="0"/>
              <a:t>8 «А» класс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ru-RU" sz="2000" dirty="0"/>
              <a:t>‘’236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ru-RU" sz="2000" dirty="0"/>
              <a:t>001 </a:t>
            </a:r>
            <a:r>
              <a:rPr lang="ru-RU" altLang="ru-RU" sz="2000" dirty="0"/>
              <a:t>счет</a:t>
            </a:r>
          </a:p>
        </p:txBody>
      </p:sp>
    </p:spTree>
    <p:extLst>
      <p:ext uri="{BB962C8B-B14F-4D97-AF65-F5344CB8AC3E}">
        <p14:creationId xmlns:p14="http://schemas.microsoft.com/office/powerpoint/2010/main" val="137569539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636"/>
            <a:ext cx="8229600" cy="1143000"/>
          </a:xfrm>
        </p:spPr>
        <p:txBody>
          <a:bodyPr>
            <a:normAutofit/>
          </a:bodyPr>
          <a:lstStyle/>
          <a:p>
            <a:r>
              <a:rPr lang="ru-RU" altLang="ru-RU" sz="3200" b="1" i="1" dirty="0">
                <a:solidFill>
                  <a:schemeClr val="hlink"/>
                </a:solidFill>
              </a:rPr>
              <a:t>Типы данных</a:t>
            </a:r>
            <a:endParaRPr lang="ru-RU" sz="3200" b="1" i="1" dirty="0">
              <a:solidFill>
                <a:schemeClr val="hlink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08CF12-8466-47FD-A597-B0B0F9812E5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25487" y="1844824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 algn="ctr">
              <a:buFont typeface="Wingdings" panose="05000000000000000000" pitchFamily="2" charset="2"/>
              <a:buNone/>
            </a:pPr>
            <a:r>
              <a:rPr lang="ru-RU" altLang="ru-RU" sz="2400" b="1"/>
              <a:t>Числовой тип данных</a:t>
            </a:r>
          </a:p>
          <a:p>
            <a:pPr marL="533400" indent="-533400"/>
            <a:r>
              <a:rPr lang="ru-RU" altLang="ru-RU" sz="2000"/>
              <a:t>Числовые данные представляют собой последовательность цифр, которые могут быть разделены десятичной запятой и начинаться с цифры, знака числа (+ или -), или десятичной запятой. </a:t>
            </a:r>
          </a:p>
          <a:p>
            <a:pPr marL="533400" indent="-533400"/>
            <a:r>
              <a:rPr lang="ru-RU" altLang="ru-RU" sz="2000"/>
              <a:t>Над числовыми данными в электронной таблице могут производиться различные математические операции.</a:t>
            </a:r>
          </a:p>
          <a:p>
            <a:pPr marL="533400" indent="-533400"/>
            <a:r>
              <a:rPr lang="ru-RU" altLang="ru-RU" sz="2000" b="1" i="1"/>
              <a:t>Пример числовых данных</a:t>
            </a:r>
            <a:r>
              <a:rPr lang="ru-RU" altLang="ru-RU" sz="2000"/>
              <a:t>:</a:t>
            </a:r>
          </a:p>
          <a:p>
            <a:pPr marL="533400" indent="-533400">
              <a:buFont typeface="Wingdings" panose="05000000000000000000" pitchFamily="2" charset="2"/>
              <a:buNone/>
            </a:pPr>
            <a:r>
              <a:rPr lang="ru-RU" altLang="ru-RU" sz="2000"/>
              <a:t>232,5</a:t>
            </a:r>
          </a:p>
          <a:p>
            <a:pPr marL="533400" indent="-533400">
              <a:buFont typeface="Wingdings" panose="05000000000000000000" pitchFamily="2" charset="2"/>
              <a:buNone/>
            </a:pPr>
            <a:r>
              <a:rPr lang="ru-RU" altLang="ru-RU" sz="2000"/>
              <a:t>-13,7</a:t>
            </a:r>
          </a:p>
          <a:p>
            <a:pPr marL="533400" indent="-533400">
              <a:buFont typeface="Wingdings" panose="05000000000000000000" pitchFamily="2" charset="2"/>
              <a:buNone/>
            </a:pPr>
            <a:r>
              <a:rPr lang="ru-RU" altLang="ru-RU" sz="2000"/>
              <a:t>+100</a:t>
            </a:r>
          </a:p>
          <a:p>
            <a:pPr marL="533400" indent="-533400">
              <a:buFont typeface="Wingdings" panose="05000000000000000000" pitchFamily="2" charset="2"/>
              <a:buNone/>
            </a:pPr>
            <a:r>
              <a:rPr lang="ru-RU" altLang="ru-RU" sz="2000"/>
              <a:t>,345</a:t>
            </a:r>
          </a:p>
          <a:p>
            <a:pPr marL="533400" indent="-533400">
              <a:buFont typeface="Wingdings" panose="05000000000000000000" pitchFamily="2" charset="2"/>
              <a:buNone/>
            </a:pPr>
            <a:endParaRPr lang="ru-RU" altLang="ru-RU" sz="2000"/>
          </a:p>
        </p:txBody>
      </p:sp>
    </p:spTree>
    <p:extLst>
      <p:ext uri="{BB962C8B-B14F-4D97-AF65-F5344CB8AC3E}">
        <p14:creationId xmlns:p14="http://schemas.microsoft.com/office/powerpoint/2010/main" val="88484781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636"/>
            <a:ext cx="8229600" cy="1143000"/>
          </a:xfrm>
        </p:spPr>
        <p:txBody>
          <a:bodyPr>
            <a:normAutofit/>
          </a:bodyPr>
          <a:lstStyle/>
          <a:p>
            <a:r>
              <a:rPr lang="ru-RU" altLang="ru-RU" sz="3200" b="1" i="1" dirty="0">
                <a:solidFill>
                  <a:schemeClr val="hlink"/>
                </a:solidFill>
              </a:rPr>
              <a:t>Типы данных</a:t>
            </a:r>
            <a:endParaRPr lang="ru-RU" sz="3200" b="1" i="1" dirty="0">
              <a:solidFill>
                <a:schemeClr val="hlink"/>
              </a:solidFill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922B187B-D97A-4C8C-BC38-0904E49CC266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25487" y="1916832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ru-RU" altLang="ru-RU" sz="2400" b="1"/>
              <a:t>Тип данных – даты</a:t>
            </a:r>
          </a:p>
          <a:p>
            <a:r>
              <a:rPr lang="ru-RU" altLang="ru-RU" sz="1800"/>
              <a:t>Этот тип данных используется при выполнении таких функций, как добавление к дате числа, получение разности двух дат, при пересчете даты. Например вперед или назад. Пересчет чисел в даты производится автоматически в зависимости от заданного формата. Табличный процессор позволяет представлять вводимые числа как даты несколькими способами.</a:t>
            </a:r>
          </a:p>
          <a:p>
            <a:r>
              <a:rPr lang="ru-RU" altLang="ru-RU" sz="1800" b="1" i="1"/>
              <a:t>Пример.</a:t>
            </a:r>
            <a:r>
              <a:rPr lang="ru-RU" altLang="ru-RU" sz="1800"/>
              <a:t> Представление дат в разных форматах: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1800"/>
              <a:t>4 июня 1989 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1800"/>
              <a:t>06.98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1800"/>
              <a:t>Июнь 2001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1800"/>
              <a:t>4 июня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1800"/>
              <a:t>04.06. 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1800"/>
              <a:t>Июнь</a:t>
            </a:r>
          </a:p>
        </p:txBody>
      </p:sp>
    </p:spTree>
    <p:extLst>
      <p:ext uri="{BB962C8B-B14F-4D97-AF65-F5344CB8AC3E}">
        <p14:creationId xmlns:p14="http://schemas.microsoft.com/office/powerpoint/2010/main" val="59983672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636"/>
            <a:ext cx="8229600" cy="1143000"/>
          </a:xfrm>
        </p:spPr>
        <p:txBody>
          <a:bodyPr>
            <a:normAutofit/>
          </a:bodyPr>
          <a:lstStyle/>
          <a:p>
            <a:r>
              <a:rPr lang="ru-RU" altLang="ru-RU" sz="3200" b="1" i="1" dirty="0">
                <a:solidFill>
                  <a:schemeClr val="hlink"/>
                </a:solidFill>
              </a:rPr>
              <a:t>Формат данных</a:t>
            </a:r>
            <a:endParaRPr lang="ru-RU" sz="3200" b="1" i="1" dirty="0">
              <a:solidFill>
                <a:schemeClr val="hlink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43D23E-A808-4CF5-959F-8D8393D40B29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25487" y="1844824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b="1"/>
              <a:t>Процентный формат данных</a:t>
            </a:r>
          </a:p>
          <a:p>
            <a:pPr eaLnBrk="0" hangingPunct="0">
              <a:lnSpc>
                <a:spcPct val="90000"/>
              </a:lnSpc>
              <a:spcBef>
                <a:spcPct val="0"/>
              </a:spcBef>
            </a:pPr>
            <a:r>
              <a:rPr lang="ru-RU" altLang="ru-RU" sz="2000"/>
              <a:t> Процентный формат обеспечивает представление числовых данных в форме процентов со знаком %.</a:t>
            </a:r>
          </a:p>
          <a:p>
            <a:pPr eaLnBrk="0" hangingPunct="0">
              <a:lnSpc>
                <a:spcPct val="90000"/>
              </a:lnSpc>
              <a:spcBef>
                <a:spcPct val="0"/>
              </a:spcBef>
            </a:pPr>
            <a:r>
              <a:rPr lang="ru-RU" altLang="ru-RU" sz="2000" b="1"/>
              <a:t>Например</a:t>
            </a:r>
            <a:r>
              <a:rPr lang="ru-RU" altLang="ru-RU" sz="2000"/>
              <a:t>, если установлена точность в один десятичный знак, то при вводе числа 0.257 на экране появится 25.7%, а при вводе числа 257 на экране появится 25700.0%.</a:t>
            </a:r>
          </a:p>
          <a:p>
            <a:pPr eaLnBrk="0" hangingPunct="0">
              <a:lnSpc>
                <a:spcPct val="90000"/>
              </a:lnSpc>
              <a:spcBef>
                <a:spcPct val="0"/>
              </a:spcBef>
            </a:pPr>
            <a:endParaRPr lang="ru-RU" altLang="ru-RU" sz="2000"/>
          </a:p>
          <a:p>
            <a:pPr algn="ctr" eaLnBrk="0" hangingPunct="0">
              <a:lnSpc>
                <a:spcPct val="9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b="1"/>
              <a:t>Денежный формат</a:t>
            </a:r>
          </a:p>
          <a:p>
            <a:pPr eaLnBrk="0" hangingPunct="0">
              <a:lnSpc>
                <a:spcPct val="90000"/>
              </a:lnSpc>
              <a:spcBef>
                <a:spcPct val="0"/>
              </a:spcBef>
            </a:pPr>
            <a:r>
              <a:rPr lang="ru-RU" altLang="ru-RU" sz="2000"/>
              <a:t> Денежный формат обеспечивает такое представление чисел, при котором каждые три разряда разделены пробелом, а следом за последним десятичным знаком указывается денежная единица размерности – «р» (рубли). </a:t>
            </a:r>
            <a:r>
              <a:rPr lang="ru-RU" altLang="ru-RU" sz="2000" b="1"/>
              <a:t>Например</a:t>
            </a:r>
            <a:r>
              <a:rPr lang="ru-RU" altLang="ru-RU" sz="2000"/>
              <a:t>, число 12345 будет записано в ячейке как 12345 р. </a:t>
            </a:r>
            <a:endParaRPr lang="ru-RU" altLang="ru-RU" sz="2000" b="1"/>
          </a:p>
        </p:txBody>
      </p:sp>
    </p:spTree>
    <p:extLst>
      <p:ext uri="{BB962C8B-B14F-4D97-AF65-F5344CB8AC3E}">
        <p14:creationId xmlns:p14="http://schemas.microsoft.com/office/powerpoint/2010/main" val="185854547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i="1" dirty="0">
                <a:solidFill>
                  <a:schemeClr val="hlink"/>
                </a:solidFill>
              </a:rPr>
              <a:t>MS Excel</a:t>
            </a:r>
            <a:endParaRPr lang="ru-RU" sz="3600" b="1" i="1" dirty="0">
              <a:solidFill>
                <a:schemeClr val="hlink"/>
              </a:solidFill>
            </a:endParaRPr>
          </a:p>
        </p:txBody>
      </p:sp>
      <p:sp>
        <p:nvSpPr>
          <p:cNvPr id="4" name="Содержимое 2">
            <a:extLst>
              <a:ext uri="{FF2B5EF4-FFF2-40B4-BE49-F238E27FC236}">
                <a16:creationId xmlns:a16="http://schemas.microsoft.com/office/drawing/2014/main" id="{04851EA8-D392-4953-B218-F0F3B824A6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199"/>
            <a:ext cx="4038600" cy="452596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/>
              <a:t>Для блока ячеек определены следующие операции: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Форматирование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Копирование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Перемещение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Вставка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Удаление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Заполнение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Очищение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Содержимое 3">
            <a:extLst>
              <a:ext uri="{FF2B5EF4-FFF2-40B4-BE49-F238E27FC236}">
                <a16:creationId xmlns:a16="http://schemas.microsoft.com/office/drawing/2014/main" id="{E9E2886F-4673-4DE7-86DE-3FEFC55F3E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dirty="0"/>
              <a:t>Ссылки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Различают относительные(С1), абсолютные($</a:t>
            </a:r>
            <a:r>
              <a:rPr lang="en-US" dirty="0"/>
              <a:t>C</a:t>
            </a:r>
            <a:r>
              <a:rPr lang="ru-RU" dirty="0"/>
              <a:t>$1) и смешанные ссылки($</a:t>
            </a:r>
            <a:r>
              <a:rPr lang="en-US" dirty="0"/>
              <a:t>C</a:t>
            </a:r>
            <a:r>
              <a:rPr lang="ru-RU" dirty="0"/>
              <a:t>1,</a:t>
            </a:r>
            <a:r>
              <a:rPr lang="en-US" dirty="0"/>
              <a:t>C</a:t>
            </a:r>
            <a:r>
              <a:rPr lang="ru-RU" dirty="0"/>
              <a:t>$1).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При копировании часть адреса со значком $ не меняется.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00392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>
                <a:solidFill>
                  <a:schemeClr val="hlink"/>
                </a:solidFill>
              </a:rPr>
              <a:t>Понятие формулы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8BC4E9E4-A9B9-4CB5-8391-7001A788B0C6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25487" y="1916832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b="1"/>
              <a:t>Ввод формулы начинается со знака равенства</a:t>
            </a:r>
            <a:r>
              <a:rPr lang="ru-RU" altLang="ru-RU"/>
              <a:t>. Если его пропустить, то вводимая формула будет воспринята как текст. В формулы могут включаться числовые данные, адреса объектов таблицы, а также различные функции.</a:t>
            </a:r>
          </a:p>
          <a:p>
            <a:r>
              <a:rPr lang="ru-RU" altLang="ru-RU"/>
              <a:t> Различают </a:t>
            </a:r>
            <a:r>
              <a:rPr lang="ru-RU" altLang="ru-RU" b="1"/>
              <a:t>арифметические </a:t>
            </a:r>
            <a:r>
              <a:rPr lang="ru-RU" altLang="ru-RU"/>
              <a:t>(алгебраические) и </a:t>
            </a:r>
            <a:r>
              <a:rPr lang="ru-RU" altLang="ru-RU" b="1"/>
              <a:t>логические</a:t>
            </a:r>
            <a:r>
              <a:rPr lang="ru-RU" altLang="ru-RU"/>
              <a:t> формулы.</a:t>
            </a:r>
          </a:p>
          <a:p>
            <a:endParaRPr lang="ru-RU" altLang="ru-RU"/>
          </a:p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9290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1384</TotalTime>
  <Words>8059</Words>
  <Application>Microsoft Office PowerPoint</Application>
  <PresentationFormat>Экран (4:3)</PresentationFormat>
  <Paragraphs>982</Paragraphs>
  <Slides>165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165</vt:i4>
      </vt:variant>
    </vt:vector>
  </HeadingPairs>
  <TitlesOfParts>
    <vt:vector size="182" baseType="lpstr">
      <vt:lpstr>宋体</vt:lpstr>
      <vt:lpstr>Arial</vt:lpstr>
      <vt:lpstr>Arial Black</vt:lpstr>
      <vt:lpstr>Bookman Old Style</vt:lpstr>
      <vt:lpstr>Calibri</vt:lpstr>
      <vt:lpstr>Courier New</vt:lpstr>
      <vt:lpstr>Roboto</vt:lpstr>
      <vt:lpstr>Symbol</vt:lpstr>
      <vt:lpstr>Tahoma</vt:lpstr>
      <vt:lpstr>Times New Roman</vt:lpstr>
      <vt:lpstr>Verdana</vt:lpstr>
      <vt:lpstr>Wingdings</vt:lpstr>
      <vt:lpstr>Wingdings 2</vt:lpstr>
      <vt:lpstr>Тема Office</vt:lpstr>
      <vt:lpstr>Специальное оформление</vt:lpstr>
      <vt:lpstr>Точечный рисунок</vt:lpstr>
      <vt:lpstr>Диаграмма</vt:lpstr>
      <vt:lpstr>ФГБПОУ СПб МТК ФМБА России</vt:lpstr>
      <vt:lpstr>Презентация PowerPoint</vt:lpstr>
      <vt:lpstr>1. Представление информации</vt:lpstr>
      <vt:lpstr>Представление информации</vt:lpstr>
      <vt:lpstr>Представление информации</vt:lpstr>
      <vt:lpstr>Виды информации</vt:lpstr>
      <vt:lpstr>Информационная культура</vt:lpstr>
      <vt:lpstr>Информационная культура</vt:lpstr>
      <vt:lpstr>Информационная грамотность</vt:lpstr>
      <vt:lpstr>Этапы работы с информацией</vt:lpstr>
      <vt:lpstr>Самое главное</vt:lpstr>
      <vt:lpstr>Компьютерное представление текстовой информации</vt:lpstr>
      <vt:lpstr>Информатика -   информация + автоматика  обладает широчайшим диапазоном применения</vt:lpstr>
      <vt:lpstr>ИНФОРМАТИКА</vt:lpstr>
      <vt:lpstr>Основные понятия информатики</vt:lpstr>
      <vt:lpstr>Основные направления информатики:</vt:lpstr>
      <vt:lpstr>Структура информатики</vt:lpstr>
      <vt:lpstr>Составляющие информатики</vt:lpstr>
      <vt:lpstr>Информационная технология — совокупность методов и программно-технических средств, объединенных в технологическую цепочку, которая обеспечивает сбор, обработку, хранение, распространение и отображение информации, с целью уменьшения трудоемкости процессов использования информационных ресурсов, а также повышение их надежности и оперативности</vt:lpstr>
      <vt:lpstr>Задачи  информационных технологий</vt:lpstr>
      <vt:lpstr>Понятие информации</vt:lpstr>
      <vt:lpstr>Свойства информации</vt:lpstr>
      <vt:lpstr>Две формы информации</vt:lpstr>
      <vt:lpstr>Единица измерения информации</vt:lpstr>
      <vt:lpstr>Представление информации.  Файловая структура хранения информации</vt:lpstr>
      <vt:lpstr>Презентация PowerPoint</vt:lpstr>
      <vt:lpstr>Презентация PowerPoint</vt:lpstr>
      <vt:lpstr>2. Программные и аппаратные средства</vt:lpstr>
      <vt:lpstr>Основные средства информатики:</vt:lpstr>
      <vt:lpstr>Программы,  программное обеспечение</vt:lpstr>
      <vt:lpstr>Презентация PowerPoint</vt:lpstr>
      <vt:lpstr>Презентация PowerPoint</vt:lpstr>
      <vt:lpstr>Презентация PowerPoint</vt:lpstr>
      <vt:lpstr>Аппаратные средства</vt:lpstr>
      <vt:lpstr>Системный блок</vt:lpstr>
      <vt:lpstr>Материнская плата</vt:lpstr>
      <vt:lpstr>Дисплей (монитор)</vt:lpstr>
      <vt:lpstr>Презентация PowerPoint</vt:lpstr>
      <vt:lpstr>Клавиатура</vt:lpstr>
      <vt:lpstr>Презентация PowerPoint</vt:lpstr>
      <vt:lpstr>Презентация PowerPoint</vt:lpstr>
      <vt:lpstr>Пользовательский интерфейс</vt:lpstr>
      <vt:lpstr>Презентация PowerPoint</vt:lpstr>
      <vt:lpstr>Презентация PowerPoint</vt:lpstr>
      <vt:lpstr>Самое главное</vt:lpstr>
      <vt:lpstr>3. Пакет прикладных программ Microsoft Office</vt:lpstr>
      <vt:lpstr>Microsoft Office</vt:lpstr>
      <vt:lpstr>Типы файлов</vt:lpstr>
      <vt:lpstr>Основные форматы файлов  Word </vt:lpstr>
      <vt:lpstr>Интерфейс программы</vt:lpstr>
      <vt:lpstr>Инструментальная лента</vt:lpstr>
      <vt:lpstr>Виды вкладок</vt:lpstr>
      <vt:lpstr>Ввод произвольных символов</vt:lpstr>
      <vt:lpstr>Графический иллюстративный материал</vt:lpstr>
      <vt:lpstr>Группа Иллюстрации</vt:lpstr>
      <vt:lpstr>Взаимодействие изображения с текстом</vt:lpstr>
      <vt:lpstr>Позиционирование изображений относительно страницы</vt:lpstr>
      <vt:lpstr>Рисование средствами Word</vt:lpstr>
      <vt:lpstr>Фигуры и их элементы</vt:lpstr>
      <vt:lpstr>Типы заливки</vt:lpstr>
      <vt:lpstr>Свойства расположения объектов</vt:lpstr>
      <vt:lpstr>Группировка объектов</vt:lpstr>
      <vt:lpstr>Рисование фигур</vt:lpstr>
      <vt:lpstr>Создание формул</vt:lpstr>
      <vt:lpstr>Создание таблиц</vt:lpstr>
      <vt:lpstr>Создание таблиц прямой командой ВставкаТаблица</vt:lpstr>
      <vt:lpstr>Графический прием создания таблицы</vt:lpstr>
      <vt:lpstr>Экспресс-технология создания таблиц</vt:lpstr>
      <vt:lpstr>Создание таблиц рисованием</vt:lpstr>
      <vt:lpstr>Структурное форматирование таблиц</vt:lpstr>
      <vt:lpstr>Диаграммы</vt:lpstr>
      <vt:lpstr>Числовые диаграммы</vt:lpstr>
      <vt:lpstr>Создание диаграммы</vt:lpstr>
      <vt:lpstr>Контекстная вкладка Макет</vt:lpstr>
      <vt:lpstr>Контекстная вкладка Формат</vt:lpstr>
      <vt:lpstr>Структурные диаграммы</vt:lpstr>
      <vt:lpstr>Стилевое форматирование</vt:lpstr>
      <vt:lpstr>Объекты стилевого форматирования</vt:lpstr>
      <vt:lpstr>Средство работы со стилями</vt:lpstr>
      <vt:lpstr>Панель стилей</vt:lpstr>
      <vt:lpstr>Оглавление</vt:lpstr>
      <vt:lpstr>Создание оглавления</vt:lpstr>
      <vt:lpstr>Структура подписи объектов</vt:lpstr>
      <vt:lpstr>Создание перечня рисунков и других объектов</vt:lpstr>
      <vt:lpstr>Колонтитулы</vt:lpstr>
      <vt:lpstr>Основные принципы работы с колонтитулами</vt:lpstr>
      <vt:lpstr>Контекстная вкладка для работы с колонтитулами</vt:lpstr>
      <vt:lpstr>Настройка параметров печатной страницы</vt:lpstr>
      <vt:lpstr>MS Excel</vt:lpstr>
      <vt:lpstr>Интерфейс MS Excel</vt:lpstr>
      <vt:lpstr>Исключи лишнее слово:</vt:lpstr>
      <vt:lpstr>Основные параметры электронных таблиц</vt:lpstr>
      <vt:lpstr>Имена объектов электронной таблицы</vt:lpstr>
      <vt:lpstr>Типы данных</vt:lpstr>
      <vt:lpstr>Типы данных</vt:lpstr>
      <vt:lpstr>Типы данных</vt:lpstr>
      <vt:lpstr>Формат данных</vt:lpstr>
      <vt:lpstr>MS Excel</vt:lpstr>
      <vt:lpstr>Понятие формулы</vt:lpstr>
      <vt:lpstr>MS Excel</vt:lpstr>
      <vt:lpstr>Арифметические формулы</vt:lpstr>
      <vt:lpstr>Пример вычисления по арифметическим формулам</vt:lpstr>
      <vt:lpstr>Какой вид будет иметь в ячейке С2 формула для нахождения расстояния?</vt:lpstr>
      <vt:lpstr>Относительная ссылка</vt:lpstr>
      <vt:lpstr>Относительные ссылки</vt:lpstr>
      <vt:lpstr>Абсолютная ссылка Записывается с символом $ перед буквенной и числовой частью.</vt:lpstr>
      <vt:lpstr>Абсолютные ссылки</vt:lpstr>
      <vt:lpstr>Смешанные ссылки </vt:lpstr>
      <vt:lpstr>Смешанные ссылки</vt:lpstr>
      <vt:lpstr>Встроенные функции</vt:lpstr>
      <vt:lpstr>Математические функции</vt:lpstr>
      <vt:lpstr>Логические функции</vt:lpstr>
      <vt:lpstr>Диаграммы и графики</vt:lpstr>
      <vt:lpstr>Диаграммы и графики</vt:lpstr>
      <vt:lpstr>Разработка электронных публикаций средствами  программы</vt:lpstr>
      <vt:lpstr>Презентация PowerPoint</vt:lpstr>
      <vt:lpstr>Презентация PowerPoint</vt:lpstr>
      <vt:lpstr>Презентация PowerPoint</vt:lpstr>
      <vt:lpstr>лента</vt:lpstr>
      <vt:lpstr>вкладки: файл-создать</vt:lpstr>
      <vt:lpstr>вкладки:  файл-сохранить как</vt:lpstr>
      <vt:lpstr>Форматы  сохранения файлов</vt:lpstr>
      <vt:lpstr>вкладки: главная</vt:lpstr>
      <vt:lpstr>кнопки</vt:lpstr>
      <vt:lpstr>Кнопки  с меню</vt:lpstr>
      <vt:lpstr>вкладки: вставка</vt:lpstr>
      <vt:lpstr>вкладки:  макет страницы</vt:lpstr>
      <vt:lpstr>Выбор шаблона</vt:lpstr>
      <vt:lpstr>Установка параметров</vt:lpstr>
      <vt:lpstr>Создание буклета в программе Microsoft Publisher</vt:lpstr>
      <vt:lpstr>Создание буклета в программе Microsoft Publisher</vt:lpstr>
      <vt:lpstr>Создание буклета в программе Microsoft Publisher</vt:lpstr>
      <vt:lpstr>Создание буклета в программе Microsoft Publisher</vt:lpstr>
      <vt:lpstr>Создание буклета в программе Microsoft Publisher</vt:lpstr>
      <vt:lpstr>4. Теоретические основы построения web-сайтов</vt:lpstr>
      <vt:lpstr>ЯЗЫК HTML</vt:lpstr>
      <vt:lpstr>ЯЗЫК HTML</vt:lpstr>
      <vt:lpstr>Браузер</vt:lpstr>
      <vt:lpstr>Специальные термины</vt:lpstr>
      <vt:lpstr>Специальные термины</vt:lpstr>
      <vt:lpstr>Специальные термины</vt:lpstr>
      <vt:lpstr>Специальные термины</vt:lpstr>
      <vt:lpstr>Специальные термины</vt:lpstr>
      <vt:lpstr>HTML-файл или HTML-страница</vt:lpstr>
      <vt:lpstr>Особенности гипертекста</vt:lpstr>
      <vt:lpstr>Язык HTML представляет собой набор специальных правил</vt:lpstr>
      <vt:lpstr>Язык HTML представляет собой набор специальных правил</vt:lpstr>
      <vt:lpstr>Язык HTML представляет собой набор специальных правил</vt:lpstr>
      <vt:lpstr>Раздел HTML</vt:lpstr>
      <vt:lpstr>&lt;HTML&gt; &lt;/html&gt;</vt:lpstr>
      <vt:lpstr>&lt;HEAD&gt; &lt;/head&gt; </vt:lpstr>
      <vt:lpstr>Название документа &lt;TITLE&gt;</vt:lpstr>
      <vt:lpstr>&lt;STYLE&gt; &lt;/style&gt;</vt:lpstr>
      <vt:lpstr>&lt;МЕТА&gt; </vt:lpstr>
      <vt:lpstr>&lt;BODY&gt; &lt;/body&gt; </vt:lpstr>
      <vt:lpstr>&lt;BODY&gt; &lt;/body&gt; </vt:lpstr>
      <vt:lpstr>Параметры фона</vt:lpstr>
      <vt:lpstr>Параметры текста</vt:lpstr>
      <vt:lpstr>Параметры гиперссылок</vt:lpstr>
      <vt:lpstr>&lt;HR&gt;</vt:lpstr>
      <vt:lpstr>Первый HTML-документ (пример)</vt:lpstr>
      <vt:lpstr>Вот что получилось:</vt:lpstr>
      <vt:lpstr>Изменим цвета фона и шрифта:</vt:lpstr>
      <vt:lpstr>Вот что получилось:</vt:lpstr>
      <vt:lpstr>Спасибо за внимание!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Логотип</dc:title>
  <dc:creator>Admin</dc:creator>
  <cp:lastModifiedBy>Красненкова М.И.</cp:lastModifiedBy>
  <cp:revision>146</cp:revision>
  <dcterms:created xsi:type="dcterms:W3CDTF">2011-12-13T19:04:59Z</dcterms:created>
  <dcterms:modified xsi:type="dcterms:W3CDTF">2022-10-11T15:00:22Z</dcterms:modified>
</cp:coreProperties>
</file>