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4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9" r:id="rId13"/>
    <p:sldId id="267" r:id="rId14"/>
    <p:sldId id="268" r:id="rId15"/>
    <p:sldId id="270" r:id="rId16"/>
    <p:sldId id="271" r:id="rId17"/>
    <p:sldId id="272" r:id="rId18"/>
    <p:sldId id="273" r:id="rId19"/>
    <p:sldId id="275" r:id="rId20"/>
    <p:sldId id="276" r:id="rId21"/>
    <p:sldId id="25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2552700" y="2043952"/>
            <a:ext cx="7086600" cy="277009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209800" y="1677548"/>
            <a:ext cx="7769942" cy="346472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06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9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5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02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37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97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51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02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3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45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B83C8-3FE6-4C5A-951C-DB864078C900}" type="datetimeFigureOut">
              <a:rPr lang="en-US" smtClean="0"/>
              <a:t>10/11/2022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08333-3354-4778-9DAD-F6DBBD2A916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17986" y="93263"/>
            <a:ext cx="11985523" cy="662821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242119" y="195487"/>
            <a:ext cx="11753235" cy="643145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78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59523"/>
            <a:ext cx="9144000" cy="2387600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В рыцарском замке</a:t>
            </a:r>
            <a:endParaRPr lang="en-US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6799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9250" y="3324225"/>
            <a:ext cx="28575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95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dirty="0"/>
              <a:t>Полный доспех состоял из 160 деталей, соединенных на петлях, шарнирах и ремешках. В нем рыцарь мог не только сражаться на коне, но и двигаться по земле и даже танцевать. Вес доспеха не превышал 25 килограммов, но сесть самостоятельно на лошадь рыцарь не мог. Ему помогали оруженосцы. Поэтому в бою нужно было лишь выбить рыцаря из седла и, оглушенного, взять в плен или добить специальным мечом или кинжалом.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47624" y="249382"/>
            <a:ext cx="4569412" cy="632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4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973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Воспитание рыцаря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862446"/>
            <a:ext cx="10515600" cy="5314517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 Только родовой дворянин по отцу и матери, достигший 21 года, мог быть посвящен в рыцари. Однако и это считалось недостаточным для приема молодого человека в рыцарское звание. Желавший получить его должен был сначала на низших степенях воинского звания доказать свое мужество, великодушие, честность и доблесть.</a:t>
            </a:r>
          </a:p>
          <a:p>
            <a:r>
              <a:rPr lang="ru-RU" dirty="0"/>
              <a:t>    Воспитание будущего рыцаря начиналось с самого детства. Для развития в ребенке воинского духа даже его игры и забавы носили воинственный характер: башни и укрепления из снега, которые нужно было осаждать или оборонять, упражнения с колом, изображавшим копье и т.д. Когда ребенок достигал семилетнего возраста, он переходил из женских рук в мужские и первоначальные уроки получал дома, под родительским кровом, но в десять лет его отсылали на воспитание к главнейшим рыцарям, с которыми родители ребенка были в родстве или дружбе. Советы и пример таких рыцарей составляли окончательное воспитание. Рыцарь не только воспитывал юношу, когда тот находился у него в доме, но и впоследствии, когда он уже был посвящен в рыцари, воспитатель следил за своим бывшим питомцем. </a:t>
            </a:r>
          </a:p>
          <a:p>
            <a:endParaRPr lang="ru-RU" dirty="0"/>
          </a:p>
          <a:p>
            <a:r>
              <a:rPr lang="ru-RU" dirty="0"/>
              <a:t>    По прибытии в замок своего патрона юноша получал звание пажа или валета. Несмотря на то, что тогдашний паж исполнял обязанности слуги, в этом никто не видел ничего уничижительного. Каждый рыцарь начинал с пажа, следовательно, каждый из них сопровождал своего патрона и его супругу на охоту, в путешествиях, в гости к знакомым, служил за столом, учась в то же время повелевать. Он постоянно хранил глубокое молчание, заговаривая только тогда, когда к нему обращались с вопросом. Паж обязан был помогать камергеру, устилать комнату своего патрона зимой соломой, а летом тростником, содержать в порядке его кольчуги, вооружение и конское убранство и приготовлять омовение странствующим рыцарям. </a:t>
            </a:r>
          </a:p>
        </p:txBody>
      </p:sp>
    </p:spTree>
    <p:extLst>
      <p:ext uri="{BB962C8B-B14F-4D97-AF65-F5344CB8AC3E}">
        <p14:creationId xmlns:p14="http://schemas.microsoft.com/office/powerpoint/2010/main" val="2438946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336" y="249382"/>
            <a:ext cx="5739246" cy="4738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491" y="1766455"/>
            <a:ext cx="4291445" cy="496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276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26027"/>
            <a:ext cx="10515600" cy="575093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Предметом первых уроков пажа была религия, догматы которой он должен был не только соблюдать, как и подобает всякому христианину, но и охранять их, чтобы и другие относились к ним с надлежащим благоговением. Но более всего в пажах старались развить уважение собственно к характеру рыцарства и благоговение перед теми подвигами, посредством которых можно было достигнуть этого звания. Даже игры и тренировки пажей способствовали их образованию в этом плане: их приучали к турнирам, к различным рыцарским обязанностям. Так, например, они занимались усмирением коней, бегали в тяжелых латах, приучались владеть копьем. Также паж учился шахматной игре, потому что она заставляла его думать и рассуждать; его обучали петь под аккомпанемент бандуры песни любви или военной славы. </a:t>
            </a:r>
          </a:p>
          <a:p>
            <a:endParaRPr lang="ru-RU" dirty="0"/>
          </a:p>
          <a:p>
            <a:r>
              <a:rPr lang="ru-RU" dirty="0"/>
              <a:t>    Если рыцарь-патрон находил, что юноша, отданный к нему для воспитания, достиг определенных успехов в военном искусстве, отличился хорошим поведением и благонравием, то он повышал его в оруженосцы. Оруженосцу впервые давали в руки меч, и по этому поводу совершался соответствующий религиозный обряд.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1561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3682"/>
            <a:ext cx="10515600" cy="581328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 Оруженосцы разделялись на несколько классов: были оруженосцы, состоявшие при особе рыцаря или его супруги, затем следовали комнатные оруженосцы, или камергеры, конюшие, или шталмейстеры, кравчие, или </a:t>
            </a:r>
            <a:r>
              <a:rPr lang="ru-RU" dirty="0" err="1"/>
              <a:t>форшнейдеры</a:t>
            </a:r>
            <a:r>
              <a:rPr lang="ru-RU" dirty="0"/>
              <a:t>, </a:t>
            </a:r>
            <a:r>
              <a:rPr lang="ru-RU" dirty="0" err="1"/>
              <a:t>мундшенки</a:t>
            </a:r>
            <a:r>
              <a:rPr lang="ru-RU" dirty="0"/>
              <a:t> и </a:t>
            </a:r>
            <a:r>
              <a:rPr lang="ru-RU" dirty="0" err="1"/>
              <a:t>мундхоки.Самым</a:t>
            </a:r>
            <a:r>
              <a:rPr lang="ru-RU" dirty="0"/>
              <a:t> почетным считалось состоять при особе рыцаря.</a:t>
            </a:r>
          </a:p>
          <a:p>
            <a:r>
              <a:rPr lang="ru-RU" dirty="0"/>
              <a:t>    Уже четырнадцатилетний паж мог достигнуть звания оруженосца; их допускали ближе к сеньорам, и молодые люди свободнее участвовали в разговорах и беседах рыцарей. Они старались услужить патрону и его благородным гостям, были скромны в разговорах, не спорили со старшими, проявляли снисходительность к низшим.</a:t>
            </a:r>
          </a:p>
          <a:p>
            <a:r>
              <a:rPr lang="ru-RU" dirty="0"/>
              <a:t>    </a:t>
            </a:r>
            <a:r>
              <a:rPr lang="ru-RU" dirty="0" err="1"/>
              <a:t>Форшнейдерами</a:t>
            </a:r>
            <a:r>
              <a:rPr lang="ru-RU" dirty="0"/>
              <a:t> называли тех юношей, которые обязаны были прислуживать на пирах; шталмейстеры заботились о лошадях, обучаясь и обучая ратным приемам в седле. Обыкновенно все эти занятия чередовались у оруженосцев и с домашней службой. Они же были и внутренней стражей замка. В полночь дежурный оруженосец обязан был обойти все комнаты и дворы замка и осмотреть, все ли благополучно.</a:t>
            </a:r>
          </a:p>
        </p:txBody>
      </p:sp>
    </p:spTree>
    <p:extLst>
      <p:ext uri="{BB962C8B-B14F-4D97-AF65-F5344CB8AC3E}">
        <p14:creationId xmlns:p14="http://schemas.microsoft.com/office/powerpoint/2010/main" val="1780635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Развлечения рыцарей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7364" y="1340427"/>
            <a:ext cx="6816436" cy="4966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1337" y="3592657"/>
            <a:ext cx="3810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6151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5245"/>
            <a:ext cx="10515600" cy="577171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Когда весть о предстоящем турнире разносилась по всей округе, во всех замках начинались спешные приготовления: отпирались сундуки, откуда извлекались самые дорогие наряды, готовились лучшие доспехи, </a:t>
            </a:r>
            <a:r>
              <a:rPr lang="ru-RU" dirty="0" smtClean="0"/>
              <a:t>готовились  </a:t>
            </a:r>
            <a:r>
              <a:rPr lang="ru-RU" dirty="0"/>
              <a:t>самые крепкие и выносливые кони. Каждый из рыцарей, намереваясь принять участие в турнире, хотел перещеголять всех роскошью нарядов и вооружения, многочисленностью и пышностью свиты. Каждый с нетерпением ждал предстоящего празднества, потому что у каждого были свои определенные цели. </a:t>
            </a:r>
          </a:p>
          <a:p>
            <a:endParaRPr lang="ru-RU" dirty="0"/>
          </a:p>
          <a:p>
            <a:r>
              <a:rPr lang="ru-RU" dirty="0"/>
              <a:t>    Вечером того дня, что предшествовал турниру, обычно состязания проводили юные оруженосцы -на том же, заранее приготовленном турнирном поле, которое называлось ристалищем, но с еще более безопасным оружием, чем рыцарские турнирные копья и мечи. Случалось, иные из отличившихся оруженосцев удостаивались особой чести — их прямо на ристалище посвящали в рыцари, и они получали позволение принять участие в самом турнире. </a:t>
            </a:r>
          </a:p>
          <a:p>
            <a:r>
              <a:rPr lang="ru-RU" dirty="0"/>
              <a:t>    В ночь перед турниром почти никто не спал. Повсюду в окрестностях пылали костры,  на городских улицах мелькали огоньки факелов.  Все были на ногах задолго до того, как трубил со стены замка рог, возвещающий о наступлении утра. После церковной службы все устремлялись к арене, обсуждая на ходу доблести бойцов, собирающихся принять участие в турнире, и гадая, кто еще из окрестных рыцарей прибудет к месту состязания в самый последний момент.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720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Рыцарский герб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899" y="1330037"/>
            <a:ext cx="5309755" cy="5309754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172200" y="365125"/>
            <a:ext cx="5181600" cy="581183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</a:t>
            </a:r>
            <a:r>
              <a:rPr lang="ru-RU" b="1" dirty="0"/>
              <a:t>Рыцари считали себя людьми «благородными», гордились древностью родов и знаменитыми предками. </a:t>
            </a:r>
          </a:p>
          <a:p>
            <a:endParaRPr lang="ru-RU" b="1" dirty="0"/>
          </a:p>
          <a:p>
            <a:r>
              <a:rPr lang="ru-RU" b="1" dirty="0"/>
              <a:t>    Рыцарь имел свой герб-отличительный знак рода</a:t>
            </a:r>
          </a:p>
          <a:p>
            <a:endParaRPr lang="ru-RU" b="1" dirty="0"/>
          </a:p>
          <a:p>
            <a:r>
              <a:rPr lang="ru-RU" b="1" dirty="0"/>
              <a:t>    Гербы имели несколько установленных форм.</a:t>
            </a:r>
          </a:p>
          <a:p>
            <a:endParaRPr lang="ru-RU" b="1" dirty="0"/>
          </a:p>
          <a:p>
            <a:r>
              <a:rPr lang="ru-RU" b="1" dirty="0"/>
              <a:t>    Гербы составлялись по определённым правилам.</a:t>
            </a:r>
          </a:p>
          <a:p>
            <a:endParaRPr lang="ru-RU" b="1" dirty="0"/>
          </a:p>
          <a:p>
            <a:r>
              <a:rPr lang="ru-RU" b="1" dirty="0"/>
              <a:t>    На гербах бывали изображения животных.</a:t>
            </a:r>
          </a:p>
          <a:p>
            <a:endParaRPr lang="ru-RU" b="1" dirty="0"/>
          </a:p>
          <a:p>
            <a:r>
              <a:rPr lang="ru-RU" b="1" dirty="0"/>
              <a:t>    На гербах помещали девиз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3559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Кодекс рыцарской чести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 В день своего посвящения, обратившись к Богу, рыцарь поклялся уважать рыцарский кодекс(свод религиозных и светских неписаных правил).</a:t>
            </a:r>
          </a:p>
          <a:p>
            <a:r>
              <a:rPr lang="ru-RU" dirty="0"/>
              <a:t>Никогда рыцарский кодекс не был сформулирован, поэтому любой человек, изучавший рыцарство, формулирует его заповеди по своему усмотрению.</a:t>
            </a:r>
          </a:p>
          <a:p>
            <a:r>
              <a:rPr lang="ru-RU" dirty="0"/>
              <a:t>    Согласно Большой хронике Бельгии (XV век) во время коронования Вильгельма графа Голландского, ставшего Римским королем (главой     Священной Римской империи) в </a:t>
            </a:r>
            <a:r>
              <a:rPr lang="ru-RU" dirty="0" err="1"/>
              <a:t>Ахене</a:t>
            </a:r>
            <a:r>
              <a:rPr lang="ru-RU" dirty="0"/>
              <a:t> в 1247 году, этот кодекс включал в себя четыре положения:</a:t>
            </a:r>
          </a:p>
          <a:p>
            <a:r>
              <a:rPr lang="ru-RU" dirty="0"/>
              <a:t>ежедневная месса; </a:t>
            </a:r>
          </a:p>
          <a:p>
            <a:r>
              <a:rPr lang="ru-RU" dirty="0"/>
              <a:t>возможная жертва своей жизнью во имя веры; </a:t>
            </a:r>
          </a:p>
          <a:p>
            <a:r>
              <a:rPr lang="ru-RU" dirty="0"/>
              <a:t>защита Церкви; </a:t>
            </a:r>
          </a:p>
          <a:p>
            <a:r>
              <a:rPr lang="ru-RU" dirty="0"/>
              <a:t>защита вдов, сирот и немощных.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234362" y="249381"/>
            <a:ext cx="3642447" cy="641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578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80555" y="332509"/>
            <a:ext cx="11720945" cy="6380018"/>
          </a:xfrm>
        </p:spPr>
        <p:txBody>
          <a:bodyPr>
            <a:normAutofit fontScale="55000" lnSpcReduction="20000"/>
          </a:bodyPr>
          <a:lstStyle/>
          <a:p>
            <a:r>
              <a:rPr lang="ru-RU" b="1" u="sng" dirty="0"/>
              <a:t>Религиозные обязательства</a:t>
            </a:r>
          </a:p>
          <a:p>
            <a:endParaRPr lang="ru-RU" dirty="0"/>
          </a:p>
          <a:p>
            <a:r>
              <a:rPr lang="ru-RU" dirty="0"/>
              <a:t>Нет нужды долго распространяться о религиозных обязательствах рыцаря.</a:t>
            </a:r>
          </a:p>
          <a:p>
            <a:r>
              <a:rPr lang="ru-RU" dirty="0"/>
              <a:t>Он должен подчиняться всему, чему учит и что предписывает </a:t>
            </a:r>
            <a:r>
              <a:rPr lang="ru-RU" dirty="0" err="1"/>
              <a:t>Церков</a:t>
            </a:r>
            <a:r>
              <a:rPr lang="ru-RU" dirty="0"/>
              <a:t>.</a:t>
            </a:r>
          </a:p>
          <a:p>
            <a:r>
              <a:rPr lang="ru-RU" dirty="0"/>
              <a:t>Будучи человеком военным, рыцарь должен, в частности, обеспечивать каждый раз, когда это потребуется, защиту ее служителей и имущества.</a:t>
            </a:r>
          </a:p>
          <a:p>
            <a:r>
              <a:rPr lang="ru-RU" dirty="0"/>
              <a:t>Человеку физически сильному, ему также следовало оказывать немощным и беднякам ту нравственную и материальную помощь, которую требует Церковь.</a:t>
            </a:r>
          </a:p>
          <a:p>
            <a:r>
              <a:rPr lang="ru-RU" b="1" u="sng" dirty="0"/>
              <a:t>Мирские обязательства</a:t>
            </a:r>
          </a:p>
          <a:p>
            <a:endParaRPr lang="ru-RU" dirty="0"/>
          </a:p>
          <a:p>
            <a:r>
              <a:rPr lang="ru-RU" dirty="0"/>
              <a:t>Мирские обязательства рыцаря проистекали из занимаемого им в средневековом мире положения.</a:t>
            </a:r>
          </a:p>
          <a:p>
            <a:r>
              <a:rPr lang="ru-RU" dirty="0"/>
              <a:t>Воину, не имевшему фьефа, следовало сохранять верность своему военачальнику.</a:t>
            </a:r>
          </a:p>
          <a:p>
            <a:r>
              <a:rPr lang="ru-RU" dirty="0"/>
              <a:t>Вассалу надлежало старательно выполнять свои феодальные обязанности.</a:t>
            </a:r>
          </a:p>
          <a:p>
            <a:r>
              <a:rPr lang="ru-RU" dirty="0"/>
              <a:t>Если же рыцарь являлся сюзереном, то должен был осуществлять свои права по отношению к вассалам со всей справедливостью и добротой. Человеку, принявшему рыцарское посвящение, следовало выполнять все свои сословные обязанности.</a:t>
            </a:r>
          </a:p>
          <a:p>
            <a:r>
              <a:rPr lang="ru-RU" b="1" u="sng" dirty="0"/>
              <a:t>Личные обязательства.</a:t>
            </a:r>
          </a:p>
          <a:p>
            <a:r>
              <a:rPr lang="ru-RU" dirty="0"/>
              <a:t>По отношению к самому себе у рыцаря имелось только одно, но, пожалуй, самое тяжелое, обязательство: всегда быть верным себе и добровольно данной им клятве.</a:t>
            </a:r>
          </a:p>
          <a:p>
            <a:r>
              <a:rPr lang="ru-RU" dirty="0"/>
              <a:t>‘Моя душа принадлежит Богу, жизнь — королю, а честь — мне’.</a:t>
            </a:r>
          </a:p>
          <a:p>
            <a:r>
              <a:rPr lang="ru-RU" dirty="0"/>
              <a:t>В этой краткой формуле находим три принципа основы рыцарства.</a:t>
            </a:r>
          </a:p>
          <a:p>
            <a:r>
              <a:rPr lang="ru-RU" dirty="0"/>
              <a:t>В день своего посвящения оруженосец публично клялся быть верным этим трем принципам рыцарского кодекса.</a:t>
            </a:r>
          </a:p>
          <a:p>
            <a:r>
              <a:rPr lang="ru-RU" dirty="0"/>
              <a:t>А именно при совершении самой церемонии, происходившей в мирное время и посреди торжественных и помпезных праздников согласно существовавшему ритуалу, будущий рыцарь клялся, положив руки на Евангелие, произнося условия этого торжественного обещания, сводившиеся, в конце концов, к одной фразе, которую находим в </a:t>
            </a:r>
            <a:r>
              <a:rPr lang="ru-RU" dirty="0" err="1"/>
              <a:t>понтификалии</a:t>
            </a:r>
            <a:r>
              <a:rPr lang="ru-RU" dirty="0"/>
              <a:t> </a:t>
            </a:r>
            <a:r>
              <a:rPr lang="ru-RU" dirty="0" err="1"/>
              <a:t>епископаГильома</a:t>
            </a:r>
            <a:r>
              <a:rPr lang="ru-RU" dirty="0"/>
              <a:t> </a:t>
            </a:r>
            <a:r>
              <a:rPr lang="ru-RU" dirty="0" err="1"/>
              <a:t>Дюрана</a:t>
            </a:r>
            <a:r>
              <a:rPr lang="ru-RU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7264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Замок феодала 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 </a:t>
            </a:r>
            <a:r>
              <a:rPr lang="en-US" dirty="0" smtClean="0"/>
              <a:t>VIII</a:t>
            </a:r>
            <a:r>
              <a:rPr lang="ru-RU" dirty="0" smtClean="0"/>
              <a:t>в. В Европе, сначала для защиты от норманнов, строились замки.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Замок- это жилище феодала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и  его крепость 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72872" y="176644"/>
            <a:ext cx="4807846" cy="64943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791" y="3200400"/>
            <a:ext cx="2514600" cy="347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98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09" y="353291"/>
            <a:ext cx="8146473" cy="582367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Юноша, выходец из воинского сословия, пройдя суровое обучение, в ходе великолепной церемонии, где присутствовал его государь, или в простом убранстве домашнего торжества, становился рыцарем.</a:t>
            </a:r>
          </a:p>
          <a:p>
            <a:r>
              <a:rPr lang="ru-RU" dirty="0"/>
              <a:t>Сопоставляя рыцарский идеал с самыми банальными повседневными требованиями жизни, этот молодой рыцарь очень быстро постигал, какая глубокая пропасть разделяет мечту и реальность.</a:t>
            </a:r>
          </a:p>
          <a:p>
            <a:r>
              <a:rPr lang="ru-RU" dirty="0"/>
              <a:t>Ему предстояло встретить на своем пути неудачи, перенести личные поражения, испытать разочарования.</a:t>
            </a:r>
          </a:p>
          <a:p>
            <a:r>
              <a:rPr lang="ru-RU" dirty="0"/>
              <a:t>Могло статься, что однажды он окончательно утрачивал свои юношеские мечты.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5464" y="353292"/>
            <a:ext cx="3532909" cy="567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444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7019"/>
          </a:xfrm>
        </p:spPr>
        <p:txBody>
          <a:bodyPr/>
          <a:lstStyle/>
          <a:p>
            <a:r>
              <a:rPr lang="ru-RU" dirty="0" smtClean="0"/>
              <a:t>Домашнее задание:</a:t>
            </a:r>
            <a:endParaRPr lang="en-US" dirty="0"/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3538539" y="1911097"/>
            <a:ext cx="5068887" cy="530225"/>
            <a:chOff x="1269" y="1296"/>
            <a:chExt cx="3193" cy="334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Прочитать параграф 12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0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13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3536951" y="2673097"/>
            <a:ext cx="5070475" cy="549275"/>
            <a:chOff x="1268" y="1776"/>
            <a:chExt cx="3194" cy="346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Выучить значение новых слов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20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23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3540125" y="3420809"/>
            <a:ext cx="5067300" cy="784224"/>
            <a:chOff x="1270" y="2247"/>
            <a:chExt cx="3192" cy="494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Подготовить устные ответы на вопросы ( стр.100)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34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30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3387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Чтобы проникнуть в </a:t>
            </a:r>
            <a:r>
              <a:rPr lang="ru-RU" dirty="0" err="1" smtClean="0"/>
              <a:t>замок,приходилось</a:t>
            </a:r>
            <a:r>
              <a:rPr lang="ru-RU" dirty="0" smtClean="0"/>
              <a:t> преодолевать много препятствий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199" y="135082"/>
            <a:ext cx="5766955" cy="633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64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62446" y="249381"/>
            <a:ext cx="10900064" cy="630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41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учебником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Стр. 95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365125"/>
            <a:ext cx="5829300" cy="631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33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406112"/>
            <a:ext cx="5181600" cy="373938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644236"/>
            <a:ext cx="5181600" cy="5532727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dirty="0"/>
              <a:t>В Европе XI - XII веков тяжеловооруженные всадники превратились в касту рыцарей - замкнутое военное сословие, которое состояло в основном из знатных землевладельцев. Заказать рыцарское вооружение могли только богатые, так как стоило оно очень дорого. Обедневшие рыцари были обязаны служить богатому феодалу, и за это им выдавалась земля с крестьянами и оружие. Каждый рыцарь приводил с собой "копье" - группу из оруженосцев, конных слуг, пеших лучников и копейщиков (7 - 10 человек).</a:t>
            </a:r>
          </a:p>
        </p:txBody>
      </p:sp>
    </p:spTree>
    <p:extLst>
      <p:ext uri="{BB962C8B-B14F-4D97-AF65-F5344CB8AC3E}">
        <p14:creationId xmlns:p14="http://schemas.microsoft.com/office/powerpoint/2010/main" val="40676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Снаряжение рыцаря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Военное дело стало занятием почти исключительно феодалов разного ранга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21978" y="207818"/>
            <a:ext cx="4600304" cy="64631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825" y="3169227"/>
            <a:ext cx="4688465" cy="328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851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446809"/>
            <a:ext cx="5181600" cy="573015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 меч - наступательное оружие с обоюдоострым прямым клинком, предназначенным для нанесения рубящих и колющих ударов. Известны мечи XII - XIII вв. длиной до 120 см и весом около 2 кг. В XIV в. появился так называемый </a:t>
            </a:r>
            <a:r>
              <a:rPr lang="ru-RU" dirty="0" err="1"/>
              <a:t>боршверт</a:t>
            </a:r>
            <a:r>
              <a:rPr lang="ru-RU" dirty="0"/>
              <a:t> - «меч-</a:t>
            </a:r>
            <a:r>
              <a:rPr lang="ru-RU" dirty="0" err="1"/>
              <a:t>протыкатель</a:t>
            </a:r>
            <a:r>
              <a:rPr lang="ru-RU" dirty="0"/>
              <a:t>». Это оружие было специально предназначено для нанесения колющих ударов в стыки между смежными пластинами доспехов. В XV в. в Западной Европе распространились огромные двуручные мечи в рост человека. Столетие спустя мечи утрачивают своё ведущее значение и постепенно уступают место шпагам и палашам.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6891" y="581892"/>
            <a:ext cx="5181600" cy="534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53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ru-RU" dirty="0"/>
              <a:t>Шлем с забралом на петлях из-за своей формы</a:t>
            </a:r>
          </a:p>
          <a:p>
            <a:pPr marL="0" indent="0" algn="ctr">
              <a:buNone/>
            </a:pPr>
            <a:r>
              <a:rPr lang="ru-RU" dirty="0"/>
              <a:t>получил название "собачья морда"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29991" y="301336"/>
            <a:ext cx="5226036" cy="587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60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1727</Words>
  <Application>Microsoft Office PowerPoint</Application>
  <PresentationFormat>Широкоэкранный</PresentationFormat>
  <Paragraphs>85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В рыцарском замке</vt:lpstr>
      <vt:lpstr>Замок феодала </vt:lpstr>
      <vt:lpstr>Презентация PowerPoint</vt:lpstr>
      <vt:lpstr>Презентация PowerPoint</vt:lpstr>
      <vt:lpstr>Работа с учебником</vt:lpstr>
      <vt:lpstr>Презентация PowerPoint</vt:lpstr>
      <vt:lpstr>Снаряжение рыцаря </vt:lpstr>
      <vt:lpstr>Презентация PowerPoint</vt:lpstr>
      <vt:lpstr>Презентация PowerPoint</vt:lpstr>
      <vt:lpstr>Презентация PowerPoint</vt:lpstr>
      <vt:lpstr>Воспитание рыцаря </vt:lpstr>
      <vt:lpstr>Презентация PowerPoint</vt:lpstr>
      <vt:lpstr>Презентация PowerPoint</vt:lpstr>
      <vt:lpstr>Презентация PowerPoint</vt:lpstr>
      <vt:lpstr>Развлечения рыцарей</vt:lpstr>
      <vt:lpstr>Презентация PowerPoint</vt:lpstr>
      <vt:lpstr>Рыцарский герб </vt:lpstr>
      <vt:lpstr>Кодекс рыцарской чести </vt:lpstr>
      <vt:lpstr>Презентация PowerPoint</vt:lpstr>
      <vt:lpstr>Презентация PowerPoint</vt:lpstr>
      <vt:lpstr>Домашнее задание: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on</cp:lastModifiedBy>
  <cp:revision>8</cp:revision>
  <dcterms:created xsi:type="dcterms:W3CDTF">2020-01-16T11:43:35Z</dcterms:created>
  <dcterms:modified xsi:type="dcterms:W3CDTF">2022-10-11T15:20:57Z</dcterms:modified>
</cp:coreProperties>
</file>