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79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623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793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0840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852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0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343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41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816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288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4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142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603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155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0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81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48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D3EF163-C365-422B-96BD-526AF956D60C}" type="datetimeFigureOut">
              <a:rPr lang="ru-RU" smtClean="0"/>
              <a:t>04.06.2022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79F21-9A12-4C2A-B29E-928D47D5CB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4617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DAAC0BD-E75C-3FB0-6BD3-4FBFB0AD5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316" y="678006"/>
            <a:ext cx="5047871" cy="1400530"/>
          </a:xfrm>
        </p:spPr>
        <p:txBody>
          <a:bodyPr/>
          <a:lstStyle/>
          <a:p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Относительная молекулярная массы </a:t>
            </a:r>
            <a:b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Массовые доли элементов  в  соединениях</a:t>
            </a:r>
            <a:endParaRPr lang="ru-RU" sz="5400" dirty="0"/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E0AFECF7-A456-756D-B035-6BFCCC68B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7" y="0"/>
            <a:ext cx="67548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318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232DA-3A20-CB61-AB25-38555711C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3200" b="1" dirty="0"/>
              <a:t>Относительная молекулярная масса вещества (</a:t>
            </a:r>
            <a:r>
              <a:rPr lang="en-US" sz="3200" b="1" dirty="0" err="1"/>
              <a:t>Mr</a:t>
            </a:r>
            <a:r>
              <a:rPr lang="en-US" sz="3200" b="1" dirty="0"/>
              <a:t>) </a:t>
            </a:r>
            <a:r>
              <a:rPr lang="en-US" sz="3200" dirty="0"/>
              <a:t>– </a:t>
            </a:r>
            <a:r>
              <a:rPr lang="ru-RU" sz="3200" dirty="0"/>
              <a:t>число, показывающее, во сколько раз масса молекулы этого вещества больше 1/12 массы атома углерода.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050D8A8-31BE-6833-4E1E-534368C9A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00" y="3149449"/>
            <a:ext cx="10207073" cy="306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89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9F82A-BC55-CCD9-05D3-F4205657F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chemeClr val="tx1"/>
                </a:solidFill>
              </a:rPr>
              <a:t>Найдите относительную молекулярную массу следующих молекул:</a:t>
            </a:r>
            <a:br>
              <a:rPr lang="ru-RU" dirty="0">
                <a:solidFill>
                  <a:schemeClr val="tx1"/>
                </a:solidFill>
              </a:rPr>
            </a:br>
            <a:br>
              <a:rPr lang="ru-RU" dirty="0">
                <a:solidFill>
                  <a:schemeClr val="tx1"/>
                </a:solidFill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en-US" sz="4000" i="0" dirty="0">
                <a:solidFill>
                  <a:schemeClr val="tx1"/>
                </a:solidFill>
                <a:effectLst/>
                <a:latin typeface="+mn-lt"/>
              </a:rPr>
              <a:t>H</a:t>
            </a:r>
            <a:r>
              <a:rPr lang="en-US" sz="4000" i="0" baseline="-25000" dirty="0">
                <a:solidFill>
                  <a:schemeClr val="tx1"/>
                </a:solidFill>
                <a:effectLst/>
                <a:latin typeface="+mn-lt"/>
              </a:rPr>
              <a:t>4</a:t>
            </a:r>
            <a:r>
              <a:rPr lang="en-US" sz="4000" i="0" dirty="0">
                <a:solidFill>
                  <a:schemeClr val="tx1"/>
                </a:solidFill>
                <a:effectLst/>
                <a:latin typeface="+mn-lt"/>
              </a:rPr>
              <a:t>P</a:t>
            </a:r>
            <a:r>
              <a:rPr lang="en-US" sz="4000" i="0" baseline="-25000" dirty="0">
                <a:solidFill>
                  <a:schemeClr val="tx1"/>
                </a:solidFill>
                <a:effectLst/>
                <a:latin typeface="+mn-lt"/>
              </a:rPr>
              <a:t>2</a:t>
            </a:r>
            <a:r>
              <a:rPr lang="en-US" sz="4000" i="0" dirty="0">
                <a:solidFill>
                  <a:schemeClr val="tx1"/>
                </a:solidFill>
                <a:effectLst/>
                <a:latin typeface="+mn-lt"/>
              </a:rPr>
              <a:t>O</a:t>
            </a:r>
            <a:r>
              <a:rPr lang="en-US" sz="4000" i="0" baseline="-25000" dirty="0">
                <a:solidFill>
                  <a:schemeClr val="tx1"/>
                </a:solidFill>
                <a:effectLst/>
                <a:latin typeface="+mn-lt"/>
              </a:rPr>
              <a:t>7</a:t>
            </a:r>
            <a:r>
              <a:rPr lang="ru-RU" sz="4000" i="0" dirty="0">
                <a:solidFill>
                  <a:schemeClr val="tx1"/>
                </a:solidFill>
                <a:effectLst/>
                <a:latin typeface="+mn-lt"/>
              </a:rPr>
              <a:t>)</a:t>
            </a:r>
            <a:r>
              <a:rPr lang="ru-RU" sz="4000" i="0" baseline="-25000" dirty="0">
                <a:solidFill>
                  <a:schemeClr val="tx1"/>
                </a:solidFill>
                <a:effectLst/>
                <a:latin typeface="+mn-lt"/>
              </a:rPr>
              <a:t> = </a:t>
            </a:r>
            <a:br>
              <a:rPr lang="ru-RU" sz="4000" i="0" baseline="-2500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en-US" sz="4000" i="0" dirty="0">
                <a:solidFill>
                  <a:schemeClr val="tx1"/>
                </a:solidFill>
                <a:effectLst/>
                <a:latin typeface="+mn-lt"/>
              </a:rPr>
              <a:t>HAlO</a:t>
            </a:r>
            <a:r>
              <a:rPr lang="en-US" sz="4000" i="0" baseline="-25000" dirty="0">
                <a:solidFill>
                  <a:schemeClr val="tx1"/>
                </a:solidFill>
                <a:effectLst/>
                <a:latin typeface="+mn-lt"/>
              </a:rPr>
              <a:t>2</a:t>
            </a:r>
            <a:r>
              <a:rPr lang="ru-RU" sz="4000" i="0" dirty="0">
                <a:solidFill>
                  <a:schemeClr val="tx1"/>
                </a:solidFill>
                <a:effectLst/>
                <a:latin typeface="+mn-lt"/>
              </a:rPr>
              <a:t>) = </a:t>
            </a:r>
            <a:br>
              <a:rPr lang="ru-RU" sz="4000" i="0" baseline="-2500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ru-RU" sz="4000" i="0" dirty="0">
                <a:solidFill>
                  <a:schemeClr val="tx1"/>
                </a:solidFill>
                <a:effectLst/>
                <a:latin typeface="+mn-lt"/>
              </a:rPr>
              <a:t>Са</a:t>
            </a:r>
            <a:r>
              <a:rPr lang="en-US" sz="4000" i="0" dirty="0">
                <a:solidFill>
                  <a:schemeClr val="tx1"/>
                </a:solidFill>
                <a:effectLst/>
                <a:latin typeface="+mn-lt"/>
              </a:rPr>
              <a:t>CO</a:t>
            </a:r>
            <a:r>
              <a:rPr lang="en-US" sz="4000" i="0" baseline="-25000" dirty="0">
                <a:solidFill>
                  <a:schemeClr val="tx1"/>
                </a:solidFill>
                <a:effectLst/>
                <a:latin typeface="+mn-lt"/>
              </a:rPr>
              <a:t>3</a:t>
            </a:r>
            <a:r>
              <a:rPr lang="ru-RU" sz="4000" i="0" dirty="0">
                <a:solidFill>
                  <a:schemeClr val="tx1"/>
                </a:solidFill>
                <a:effectLst/>
                <a:latin typeface="+mn-lt"/>
              </a:rPr>
              <a:t>) = </a:t>
            </a:r>
            <a:br>
              <a:rPr lang="ru-RU" sz="4000" i="0" baseline="-2500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ru-RU" sz="4000" i="0" dirty="0">
                <a:solidFill>
                  <a:schemeClr val="tx1"/>
                </a:solidFill>
                <a:effectLst/>
                <a:latin typeface="+mn-lt"/>
              </a:rPr>
              <a:t>КОН) = </a:t>
            </a:r>
            <a:br>
              <a:rPr lang="ru-RU" sz="4000" i="0" dirty="0">
                <a:solidFill>
                  <a:schemeClr val="tx1"/>
                </a:solidFill>
                <a:effectLst/>
                <a:latin typeface="+mn-lt"/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Mg(NO</a:t>
            </a:r>
            <a:r>
              <a:rPr lang="en-US" sz="4000" baseline="-25000" dirty="0">
                <a:effectLst/>
                <a:latin typeface="+mn-lt"/>
                <a:ea typeface="Times New Roman" panose="02020603050405020304" pitchFamily="18" charset="0"/>
              </a:rPr>
              <a:t>3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)</a:t>
            </a:r>
            <a:r>
              <a:rPr lang="en-US" sz="4000" baseline="-25000" dirty="0">
                <a:effectLst/>
                <a:latin typeface="+mn-lt"/>
                <a:ea typeface="Times New Roman" panose="02020603050405020304" pitchFamily="18" charset="0"/>
              </a:rPr>
              <a:t>2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4000" dirty="0">
                <a:effectLst/>
                <a:latin typeface="+mn-lt"/>
                <a:ea typeface="Times New Roman" panose="02020603050405020304" pitchFamily="18" charset="0"/>
              </a:rPr>
              <a:t>) = </a:t>
            </a:r>
            <a:br>
              <a:rPr lang="ru-RU" sz="4000" dirty="0">
                <a:effectLst/>
                <a:latin typeface="+mn-lt"/>
                <a:ea typeface="Times New Roman" panose="02020603050405020304" pitchFamily="18" charset="0"/>
              </a:rPr>
            </a:br>
            <a:r>
              <a:rPr lang="en-US" sz="4000" dirty="0" err="1"/>
              <a:t>Mr</a:t>
            </a:r>
            <a:r>
              <a:rPr lang="en-US" sz="4000" dirty="0"/>
              <a:t> </a:t>
            </a:r>
            <a:r>
              <a:rPr lang="ru-RU" sz="4000" dirty="0"/>
              <a:t>(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Ca</a:t>
            </a:r>
            <a:r>
              <a:rPr lang="en-US" sz="4000" baseline="-25000" dirty="0">
                <a:effectLst/>
                <a:latin typeface="+mn-lt"/>
                <a:ea typeface="Times New Roman" panose="02020603050405020304" pitchFamily="18" charset="0"/>
              </a:rPr>
              <a:t>3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(PO</a:t>
            </a:r>
            <a:r>
              <a:rPr lang="en-US" sz="4000" baseline="-25000" dirty="0">
                <a:effectLst/>
                <a:latin typeface="+mn-lt"/>
                <a:ea typeface="Times New Roman" panose="02020603050405020304" pitchFamily="18" charset="0"/>
              </a:rPr>
              <a:t>4</a:t>
            </a:r>
            <a:r>
              <a:rPr lang="en-US" sz="4000" dirty="0">
                <a:effectLst/>
                <a:latin typeface="+mn-lt"/>
                <a:ea typeface="Times New Roman" panose="02020603050405020304" pitchFamily="18" charset="0"/>
              </a:rPr>
              <a:t>)</a:t>
            </a:r>
            <a:r>
              <a:rPr lang="en-US" sz="4000" baseline="-25000" dirty="0">
                <a:effectLst/>
                <a:latin typeface="+mn-lt"/>
                <a:ea typeface="Times New Roman" panose="02020603050405020304" pitchFamily="18" charset="0"/>
              </a:rPr>
              <a:t>2</a:t>
            </a:r>
            <a:r>
              <a:rPr lang="ru-RU" sz="4000" dirty="0">
                <a:effectLst/>
                <a:latin typeface="+mn-lt"/>
                <a:ea typeface="Times New Roman" panose="02020603050405020304" pitchFamily="18" charset="0"/>
              </a:rPr>
              <a:t>)</a:t>
            </a:r>
            <a:r>
              <a:rPr lang="ru-RU" sz="4000" baseline="-250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4000" dirty="0">
                <a:effectLst/>
                <a:latin typeface="+mn-lt"/>
                <a:ea typeface="Times New Roman" panose="02020603050405020304" pitchFamily="18" charset="0"/>
              </a:rPr>
              <a:t>=</a:t>
            </a:r>
            <a:r>
              <a:rPr lang="ru-RU" sz="4000" baseline="-250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br>
              <a:rPr lang="ru-RU" sz="4000" b="0" i="0" dirty="0">
                <a:solidFill>
                  <a:srgbClr val="212529"/>
                </a:solidFill>
                <a:effectLst/>
                <a:latin typeface="OpenSans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34320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F524AA7-66EB-2AD4-9653-4A6C2C16F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89" y="3763617"/>
            <a:ext cx="11153621" cy="198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9B5C8-6F01-4065-76EB-D3C412944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89" y="409811"/>
            <a:ext cx="10061646" cy="1400530"/>
          </a:xfrm>
        </p:spPr>
        <p:txBody>
          <a:bodyPr/>
          <a:lstStyle/>
          <a:p>
            <a:r>
              <a:rPr lang="ru-RU" sz="3600" b="1" dirty="0"/>
              <a:t>Массовая доля элемента (</a:t>
            </a:r>
            <a:r>
              <a:rPr lang="en-US" sz="3600" b="1" dirty="0">
                <a:latin typeface="Monotype Corsiva" panose="03010101010201010101" pitchFamily="66" charset="0"/>
              </a:rPr>
              <a:t>w</a:t>
            </a:r>
            <a:r>
              <a:rPr lang="en-US" sz="3600" b="1" dirty="0"/>
              <a:t>)- </a:t>
            </a:r>
            <a:r>
              <a:rPr lang="ru-RU" sz="3600" dirty="0"/>
              <a:t>показывает, какую часть от относительной молекулярной массы вещества составляет масса элемента </a:t>
            </a:r>
          </a:p>
        </p:txBody>
      </p:sp>
    </p:spTree>
    <p:extLst>
      <p:ext uri="{BB962C8B-B14F-4D97-AF65-F5344CB8AC3E}">
        <p14:creationId xmlns:p14="http://schemas.microsoft.com/office/powerpoint/2010/main" val="1535820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9F82A-BC55-CCD9-05D3-F4205657F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059" y="0"/>
            <a:ext cx="11121819" cy="1400530"/>
          </a:xfrm>
        </p:spPr>
        <p:txBody>
          <a:bodyPr/>
          <a:lstStyle/>
          <a:p>
            <a:br>
              <a:rPr lang="ru-RU" sz="3600" dirty="0">
                <a:solidFill>
                  <a:schemeClr val="tx1"/>
                </a:solidFill>
              </a:rPr>
            </a:b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массовую долю азота в следующих веществах: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HNO</a:t>
            </a:r>
            <a:r>
              <a:rPr lang="en-US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HNO</a:t>
            </a:r>
            <a:r>
              <a:rPr lang="en-US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ru-RU" sz="4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3600" dirty="0">
                <a:solidFill>
                  <a:schemeClr val="tx1"/>
                </a:solidFill>
              </a:rPr>
            </a:br>
            <a:br>
              <a:rPr lang="ru-RU" sz="3600" dirty="0">
                <a:solidFill>
                  <a:schemeClr val="tx1"/>
                </a:solidFill>
              </a:rPr>
            </a:br>
            <a:r>
              <a:rPr lang="ru-RU" sz="4000" baseline="-250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br>
              <a:rPr lang="ru-RU" sz="4000" b="0" i="0" dirty="0">
                <a:solidFill>
                  <a:srgbClr val="212529"/>
                </a:solidFill>
                <a:effectLst/>
                <a:latin typeface="OpenSans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43525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C69819-E951-9AF1-FBFF-C6F3D7A3B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52718"/>
            <a:ext cx="9491802" cy="1400530"/>
          </a:xfrm>
        </p:spPr>
        <p:txBody>
          <a:bodyPr/>
          <a:lstStyle/>
          <a:p>
            <a:pPr algn="just"/>
            <a:r>
              <a:rPr lang="ru-RU" sz="6000" b="0" i="0" dirty="0">
                <a:solidFill>
                  <a:schemeClr val="tx1"/>
                </a:solidFill>
                <a:effectLst/>
                <a:latin typeface="YS Text"/>
              </a:rPr>
              <a:t>В молекуле сероводорода массовая доля водорода составляет 5,9%, а</a:t>
            </a:r>
            <a:br>
              <a:rPr lang="ru-RU" sz="6000" b="0" i="0" dirty="0">
                <a:solidFill>
                  <a:schemeClr val="tx1"/>
                </a:solidFill>
                <a:effectLst/>
                <a:latin typeface="YS Text"/>
              </a:rPr>
            </a:br>
            <a:r>
              <a:rPr lang="ru-RU" sz="6000" b="0" i="0" dirty="0">
                <a:solidFill>
                  <a:schemeClr val="tx1"/>
                </a:solidFill>
                <a:effectLst/>
                <a:latin typeface="YS Text"/>
              </a:rPr>
              <a:t>серы 94,1%. Как определить состав сероводорода?</a:t>
            </a:r>
            <a:br>
              <a:rPr lang="ru-RU" b="0" i="0" dirty="0">
                <a:solidFill>
                  <a:srgbClr val="000000"/>
                </a:solidFill>
                <a:effectLst/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349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C90A0C-F50E-50F2-3467-B624ABC91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Составьте формулу соединения магния, серы и кислорода, если массовые доли элементов</a:t>
            </a:r>
            <a:br>
              <a:rPr lang="ru-RU" dirty="0"/>
            </a:br>
            <a:r>
              <a:rPr lang="ru-RU" dirty="0"/>
              <a:t>в нём: ω(</a:t>
            </a:r>
            <a:r>
              <a:rPr lang="ru-RU" dirty="0" err="1"/>
              <a:t>Mg</a:t>
            </a:r>
            <a:r>
              <a:rPr lang="ru-RU" dirty="0"/>
              <a:t>) = 20%, ω(S) = 26,7%, ω(O) = 53,3%.</a:t>
            </a:r>
          </a:p>
        </p:txBody>
      </p:sp>
    </p:spTree>
    <p:extLst>
      <p:ext uri="{BB962C8B-B14F-4D97-AF65-F5344CB8AC3E}">
        <p14:creationId xmlns:p14="http://schemas.microsoft.com/office/powerpoint/2010/main" val="1165777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7EC4F-DA6E-F8CF-69D6-51D114AC1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086" y="518978"/>
            <a:ext cx="9404723" cy="1400530"/>
          </a:xfrm>
        </p:spPr>
        <p:txBody>
          <a:bodyPr/>
          <a:lstStyle/>
          <a:p>
            <a:r>
              <a:rPr lang="ru-RU" dirty="0"/>
              <a:t>ДОМАШНЕЕ ЗАДАНИЕ:</a:t>
            </a:r>
            <a:br>
              <a:rPr lang="ru-RU" dirty="0"/>
            </a:br>
            <a:r>
              <a:rPr lang="ru-RU" dirty="0"/>
              <a:t>1. Прочитать параграф 10</a:t>
            </a:r>
            <a:br>
              <a:rPr lang="ru-RU" dirty="0"/>
            </a:br>
            <a:r>
              <a:rPr lang="ru-RU" dirty="0"/>
              <a:t>2. Составьте формулу соединения калия, серы и кислорода, если массовые доли элементов в</a:t>
            </a:r>
            <a:br>
              <a:rPr lang="ru-RU" dirty="0"/>
            </a:br>
            <a:r>
              <a:rPr lang="ru-RU" dirty="0"/>
              <a:t>нём: ω(K) = 30,75%, ω(S) = 25,21%, ω(O) = 44,04%.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8B1C05A-98A6-2EEB-E09B-ECEB3C6AF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356" y="0"/>
            <a:ext cx="2788644" cy="296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9855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58</TotalTime>
  <Words>245</Words>
  <Application>Microsoft Office PowerPoint</Application>
  <PresentationFormat>Широкоэкранный</PresentationFormat>
  <Paragraphs>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Century Gothic</vt:lpstr>
      <vt:lpstr>Monotype Corsiva</vt:lpstr>
      <vt:lpstr>OpenSans</vt:lpstr>
      <vt:lpstr>Times New Roman</vt:lpstr>
      <vt:lpstr>Wingdings 3</vt:lpstr>
      <vt:lpstr>YS Text</vt:lpstr>
      <vt:lpstr>Ион</vt:lpstr>
      <vt:lpstr>Относительная молекулярная массы  Массовые доли элементов  в  соединениях</vt:lpstr>
      <vt:lpstr>Относительная молекулярная масса вещества (Mr) – число, показывающее, во сколько раз масса молекулы этого вещества больше 1/12 массы атома углерода.</vt:lpstr>
      <vt:lpstr>Найдите относительную молекулярную массу следующих молекул:  Mr (H4P2O7) =  Mr (HAlO2) =  Mr (СаCO3) =  Mr (КОН) =  Mr (Mg(NO3)2 ) =  Mr (Ca3(PO4)2) =  </vt:lpstr>
      <vt:lpstr>Массовая доля элемента (w)- показывает, какую часть от относительной молекулярной массы вещества составляет масса элемента </vt:lpstr>
      <vt:lpstr> Найдите массовую долю азота в следующих веществах: HNO3 HNO2 NO N2O NO2 N2O3 N2O5     </vt:lpstr>
      <vt:lpstr>В молекуле сероводорода массовая доля водорода составляет 5,9%, а серы 94,1%. Как определить состав сероводорода? </vt:lpstr>
      <vt:lpstr>Составьте формулу соединения магния, серы и кислорода, если массовые доли элементов в нём: ω(Mg) = 20%, ω(S) = 26,7%, ω(O) = 53,3%.</vt:lpstr>
      <vt:lpstr>ДОМАШНЕЕ ЗАДАНИЕ: 1. Прочитать параграф 10 2. Составьте формулу соединения калия, серы и кислорода, если массовые доли элементов в нём: ω(K) = 30,75%, ω(S) = 25,21%, ω(O) = 44,04%.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Относительная молекулярная массы  Массовые доли элементов  в  соединениях</dc:title>
  <dc:creator>Голубничая Мария Андреевна</dc:creator>
  <cp:lastModifiedBy>Голубничая Мария Андреевна</cp:lastModifiedBy>
  <cp:revision>1</cp:revision>
  <dcterms:created xsi:type="dcterms:W3CDTF">2022-06-04T18:35:00Z</dcterms:created>
  <dcterms:modified xsi:type="dcterms:W3CDTF">2022-06-04T19:33:50Z</dcterms:modified>
</cp:coreProperties>
</file>