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9" r:id="rId5"/>
    <p:sldId id="260" r:id="rId6"/>
    <p:sldId id="262" r:id="rId7"/>
    <p:sldId id="263" r:id="rId8"/>
    <p:sldId id="265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38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648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0824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03930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153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255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776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473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948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712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600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935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806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790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50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299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257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491E273-7E70-40EF-BCF4-A4D6BEC68E57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7975B-A56A-46F0-9AC3-8247972B2E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7519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62497E-DC28-C381-3F70-18AD7567BF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775" y="742122"/>
            <a:ext cx="12046225" cy="1901659"/>
          </a:xfrm>
        </p:spPr>
        <p:txBody>
          <a:bodyPr/>
          <a:lstStyle/>
          <a:p>
            <a: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Закон     сохранения  массы  и  энергии. </a:t>
            </a:r>
            <a:b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Уравнения  химических  реакций</a:t>
            </a:r>
            <a:r>
              <a:rPr lang="ru-RU" sz="6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6000" dirty="0"/>
          </a:p>
        </p:txBody>
      </p:sp>
      <p:pic>
        <p:nvPicPr>
          <p:cNvPr id="1036" name="Picture 12">
            <a:extLst>
              <a:ext uri="{FF2B5EF4-FFF2-40B4-BE49-F238E27FC236}">
                <a16:creationId xmlns:a16="http://schemas.microsoft.com/office/drawing/2014/main" id="{96E63D6C-E0B9-4706-BCC0-31FFB3F361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739" y="2643781"/>
            <a:ext cx="5944842" cy="396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507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D8B706-909A-64E2-FF5E-E5A162F84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942376" cy="1400530"/>
          </a:xfrm>
        </p:spPr>
        <p:txBody>
          <a:bodyPr/>
          <a:lstStyle/>
          <a:p>
            <a:r>
              <a:rPr lang="ru-RU" sz="4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Решите задачу.</a:t>
            </a:r>
            <a:br>
              <a:rPr lang="ru-RU" sz="4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48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Масса порции простого вещества, содержащей 1,806 • 10</a:t>
            </a:r>
            <a:r>
              <a:rPr lang="ru-RU" sz="4800" b="0" baseline="30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24</a:t>
            </a:r>
            <a:r>
              <a:rPr lang="ru-RU" sz="48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молекул, равна 6 г. Определите молярную массу данного вещества и назовите его.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7EF98122-58B9-DBC2-1156-1D8CB56D7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852" y="-106019"/>
            <a:ext cx="8096043" cy="703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329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65058D-03C8-2B7D-981B-338A8C8E1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Опыт, подтверждающий закон сохранения массы веществ">
            <a:hlinkClick r:id="" action="ppaction://media"/>
            <a:extLst>
              <a:ext uri="{FF2B5EF4-FFF2-40B4-BE49-F238E27FC236}">
                <a16:creationId xmlns:a16="http://schemas.microsoft.com/office/drawing/2014/main" id="{78219DAD-4F60-E267-DB45-E45543B77CE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4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431042"/>
              </p:ext>
            </p:extLst>
          </p:nvPr>
        </p:nvGraphicFramePr>
        <p:xfrm>
          <a:off x="631065" y="373488"/>
          <a:ext cx="11088710" cy="2820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88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20473">
                <a:tc>
                  <a:txBody>
                    <a:bodyPr/>
                    <a:lstStyle/>
                    <a:p>
                      <a:r>
                        <a:rPr lang="ru-RU" sz="4000" dirty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ЗАКОН СОХРАНЕНИЯ МАССЫ ВЕЩЕСТВА</a:t>
                      </a:r>
                    </a:p>
                    <a:p>
                      <a:r>
                        <a:rPr lang="ru-RU" sz="4000" dirty="0"/>
                        <a:t>Масса</a:t>
                      </a:r>
                      <a:r>
                        <a:rPr lang="ru-RU" sz="4000" baseline="0" dirty="0"/>
                        <a:t> веществ, вступивших в реакцию, равна массе веществ, образовавшихся в результате этой реакции </a:t>
                      </a:r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579" y="3368600"/>
            <a:ext cx="5368266" cy="339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114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408" y="834924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/>
              <a:t>2Н</a:t>
            </a:r>
            <a:r>
              <a:rPr lang="ru-RU" sz="5400" baseline="-25000" dirty="0"/>
              <a:t>2</a:t>
            </a:r>
            <a:r>
              <a:rPr lang="ru-RU" sz="5400" dirty="0"/>
              <a:t>О →  2Н</a:t>
            </a:r>
            <a:r>
              <a:rPr lang="ru-RU" sz="5400" baseline="-25000" dirty="0"/>
              <a:t>2</a:t>
            </a:r>
            <a:r>
              <a:rPr lang="ru-RU" sz="5400" dirty="0"/>
              <a:t> + О</a:t>
            </a:r>
            <a:r>
              <a:rPr lang="ru-RU" sz="5400" baseline="-25000" dirty="0"/>
              <a:t>2 </a:t>
            </a:r>
            <a:br>
              <a:rPr lang="ru-RU" sz="5400" baseline="-25000" dirty="0"/>
            </a:br>
            <a:r>
              <a:rPr lang="ru-RU" sz="5400" baseline="-25000" dirty="0"/>
              <a:t>    </a:t>
            </a:r>
            <a:r>
              <a:rPr lang="ru-RU" sz="5400" dirty="0"/>
              <a:t>(</a:t>
            </a:r>
            <a:r>
              <a:rPr lang="en-US" sz="5400" dirty="0"/>
              <a:t>m</a:t>
            </a:r>
            <a:r>
              <a:rPr lang="en-US" sz="5400" baseline="-25000" dirty="0"/>
              <a:t>1</a:t>
            </a:r>
            <a:r>
              <a:rPr lang="en-US" sz="5400" dirty="0"/>
              <a:t>)</a:t>
            </a:r>
            <a:r>
              <a:rPr lang="ru-RU" sz="5400" dirty="0"/>
              <a:t>    (</a:t>
            </a:r>
            <a:r>
              <a:rPr lang="en-US" sz="5400" dirty="0"/>
              <a:t>m</a:t>
            </a:r>
            <a:r>
              <a:rPr lang="en-US" sz="5400" baseline="-25000" dirty="0"/>
              <a:t>2</a:t>
            </a:r>
            <a:r>
              <a:rPr lang="en-US" sz="5400" dirty="0"/>
              <a:t>)</a:t>
            </a:r>
            <a:r>
              <a:rPr lang="ru-RU" sz="5400" dirty="0"/>
              <a:t>    (</a:t>
            </a:r>
            <a:r>
              <a:rPr lang="en-US" sz="5400" dirty="0"/>
              <a:t>m</a:t>
            </a:r>
            <a:r>
              <a:rPr lang="en-US" sz="5400" baseline="-25000" dirty="0"/>
              <a:t>3</a:t>
            </a:r>
            <a:r>
              <a:rPr lang="en-US" sz="5400" dirty="0"/>
              <a:t>)</a:t>
            </a:r>
            <a:br>
              <a:rPr lang="ru-RU" sz="5400" dirty="0"/>
            </a:br>
            <a:r>
              <a:rPr lang="ru-RU" sz="5400" dirty="0"/>
              <a:t>4 Н + 2О →</a:t>
            </a:r>
            <a:r>
              <a:rPr lang="en-US" sz="5400" dirty="0"/>
              <a:t> </a:t>
            </a:r>
            <a:r>
              <a:rPr lang="ru-RU" sz="5400" dirty="0"/>
              <a:t>4Н + 2О</a:t>
            </a:r>
            <a:br>
              <a:rPr lang="ru-RU" sz="5400" dirty="0"/>
            </a:br>
            <a:r>
              <a:rPr lang="en-US" sz="5400" dirty="0"/>
              <a:t>4*1 +2*16 = 4*1 + 2*16</a:t>
            </a:r>
            <a:br>
              <a:rPr lang="ru-RU" sz="5400" dirty="0"/>
            </a:br>
            <a:r>
              <a:rPr lang="en-US" sz="5400" dirty="0"/>
              <a:t>36 = 36</a:t>
            </a:r>
            <a:br>
              <a:rPr lang="ru-RU" sz="5400" dirty="0"/>
            </a:br>
            <a:r>
              <a:rPr lang="en-US" sz="5400" dirty="0">
                <a:solidFill>
                  <a:srgbClr val="C00000"/>
                </a:solidFill>
              </a:rPr>
              <a:t>m</a:t>
            </a:r>
            <a:r>
              <a:rPr lang="en-US" sz="5400" baseline="-25000" dirty="0">
                <a:solidFill>
                  <a:srgbClr val="C00000"/>
                </a:solidFill>
              </a:rPr>
              <a:t>1</a:t>
            </a:r>
            <a:r>
              <a:rPr lang="en-US" sz="5400" dirty="0">
                <a:solidFill>
                  <a:srgbClr val="C00000"/>
                </a:solidFill>
              </a:rPr>
              <a:t> = m</a:t>
            </a:r>
            <a:r>
              <a:rPr lang="en-US" sz="5400" baseline="-25000" dirty="0">
                <a:solidFill>
                  <a:srgbClr val="C00000"/>
                </a:solidFill>
              </a:rPr>
              <a:t>2 </a:t>
            </a:r>
            <a:r>
              <a:rPr lang="en-US" sz="5400" dirty="0">
                <a:solidFill>
                  <a:srgbClr val="C00000"/>
                </a:solidFill>
              </a:rPr>
              <a:t>+ m</a:t>
            </a:r>
            <a:r>
              <a:rPr lang="en-US" sz="5400" baseline="-25000" dirty="0">
                <a:solidFill>
                  <a:srgbClr val="C00000"/>
                </a:solidFill>
              </a:rPr>
              <a:t>3</a:t>
            </a:r>
            <a:r>
              <a:rPr lang="en-US" sz="5400" dirty="0">
                <a:solidFill>
                  <a:srgbClr val="C00000"/>
                </a:solidFill>
              </a:rPr>
              <a:t> </a:t>
            </a:r>
            <a:br>
              <a:rPr lang="ru-RU" sz="5400" dirty="0"/>
            </a:b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760204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7E2407-0FE9-C3A7-D764-C8C81E6CC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386863" cy="1400530"/>
          </a:xfrm>
        </p:spPr>
        <p:txBody>
          <a:bodyPr/>
          <a:lstStyle/>
          <a:p>
            <a:pPr marL="457200"/>
            <a:r>
              <a:rPr lang="ru-RU" sz="3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Алгоритм расстановки коэффициентов в уравнении химической реакции.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      Подсчитать количество атомов каждого элемента в правой и левой части.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      Определить, у какого элемента количество атомов меняется, найти Н.О.К.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      Разделить Н.О.К. на индексы – получить коэффициенты. Поставить коэффициенты перед формулами.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      Пересчитать количество атомов, при необходимости действия повторить.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      Начинать лучше с Ме с постоянной валентностью, потом Ме с переменной валентностью, затем </a:t>
            </a:r>
            <a:r>
              <a:rPr lang="ru-RU" sz="32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неМе</a:t>
            </a:r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водород и кислород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72464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5FA9EA-6973-E059-1525-510DE8C4B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7"/>
            <a:ext cx="9690585" cy="1786899"/>
          </a:xfrm>
        </p:spPr>
        <p:txBody>
          <a:bodyPr/>
          <a:lstStyle/>
          <a:p>
            <a:pPr indent="-685800" rtl="0"/>
            <a:r>
              <a:rPr lang="ru-RU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</a:t>
            </a: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  N</a:t>
            </a:r>
            <a:r>
              <a:rPr lang="pt-BR" sz="48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</a:t>
            </a: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+ H</a:t>
            </a:r>
            <a:r>
              <a:rPr lang="pt-BR" sz="48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</a:t>
            </a: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→ NH</a:t>
            </a:r>
            <a:r>
              <a:rPr lang="pt-BR" sz="48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</a:t>
            </a: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  </a:t>
            </a:r>
            <a:br>
              <a:rPr lang="ru-RU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         </a:t>
            </a:r>
            <a:br>
              <a:rPr lang="ru-RU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б)  Al(OH)</a:t>
            </a:r>
            <a:r>
              <a:rPr lang="pt-BR" sz="48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</a:t>
            </a: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→ Al</a:t>
            </a:r>
            <a:r>
              <a:rPr lang="pt-BR" sz="48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</a:t>
            </a: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</a:t>
            </a:r>
            <a:r>
              <a:rPr lang="pt-BR" sz="48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</a:t>
            </a: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+ H</a:t>
            </a:r>
            <a:r>
              <a:rPr lang="pt-BR" sz="48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</a:t>
            </a: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</a:t>
            </a:r>
            <a:br>
              <a:rPr lang="ru-RU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b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в) Mg + HCl → MgCl</a:t>
            </a:r>
            <a:r>
              <a:rPr lang="pt-BR" sz="48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</a:t>
            </a: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+ H</a:t>
            </a:r>
            <a:r>
              <a:rPr lang="pt-BR" sz="48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</a:t>
            </a: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    </a:t>
            </a:r>
            <a:br>
              <a:rPr lang="ru-RU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       </a:t>
            </a:r>
            <a:br>
              <a:rPr lang="ru-RU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г) СaO + HNO</a:t>
            </a:r>
            <a:r>
              <a:rPr lang="pt-BR" sz="48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</a:t>
            </a: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→ Ca(NO</a:t>
            </a:r>
            <a:r>
              <a:rPr lang="pt-BR" sz="48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</a:t>
            </a: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)</a:t>
            </a:r>
            <a:r>
              <a:rPr lang="pt-BR" sz="48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</a:t>
            </a: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+ H</a:t>
            </a:r>
            <a:r>
              <a:rPr lang="pt-BR" sz="4800" b="0" i="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</a:t>
            </a:r>
            <a:r>
              <a:rPr lang="pt-BR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</a:t>
            </a:r>
            <a:br>
              <a:rPr lang="pt-BR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1438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72FA5B-47A1-525E-61E7-A0DB1DA7E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102" y="1923708"/>
            <a:ext cx="4204185" cy="4318065"/>
          </a:xfrm>
        </p:spPr>
        <p:txBody>
          <a:bodyPr/>
          <a:lstStyle/>
          <a:p>
            <a:pPr algn="ctr"/>
            <a:r>
              <a:rPr lang="ru-RU" dirty="0"/>
              <a:t>ДОМАШНЕЕ ЗАДАНИЕ 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1A5248A-C3DC-588E-2380-049B021AE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714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BFB36E-8A13-2DF5-4754-34A1011DC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28600" marR="36195">
              <a:spcAft>
                <a:spcPts val="0"/>
              </a:spcAft>
            </a:pP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Прочитать параграф 18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Расставить коэффициенты в химических реакциях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Fe +   Cl</a:t>
            </a:r>
            <a:r>
              <a:rPr lang="ru-RU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→   FeCl</a:t>
            </a:r>
            <a:r>
              <a:rPr lang="ru-RU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CuOH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→   Cu</a:t>
            </a:r>
            <a:r>
              <a:rPr lang="ru-RU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 +   H</a:t>
            </a:r>
            <a:r>
              <a:rPr lang="ru-RU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O;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sz="36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NaOH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   H</a:t>
            </a:r>
            <a:r>
              <a:rPr lang="ru-RU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</a:t>
            </a:r>
            <a:r>
              <a:rPr lang="ru-RU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→   Na</a:t>
            </a:r>
            <a:r>
              <a:rPr lang="ru-RU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</a:t>
            </a:r>
            <a:r>
              <a:rPr lang="ru-RU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+   H</a:t>
            </a:r>
            <a:r>
              <a:rPr lang="ru-RU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O;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 +   H</a:t>
            </a:r>
            <a:r>
              <a:rPr lang="en-US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</a:t>
            </a:r>
            <a:r>
              <a:rPr lang="en-US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→   Al</a:t>
            </a:r>
            <a:r>
              <a:rPr lang="en-US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(SO</a:t>
            </a:r>
            <a:r>
              <a:rPr lang="en-US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en-US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+   H</a:t>
            </a:r>
            <a:r>
              <a:rPr lang="en-US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Mg(OH)</a:t>
            </a:r>
            <a:r>
              <a:rPr lang="en-US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+   HNO</a:t>
            </a:r>
            <a:r>
              <a:rPr lang="en-US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→    Mg(NO</a:t>
            </a:r>
            <a:r>
              <a:rPr lang="en-US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en-US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+   H</a:t>
            </a:r>
            <a:r>
              <a:rPr lang="en-US" sz="3600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O;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Вопрос 4 письменно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416205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83</TotalTime>
  <Words>330</Words>
  <Application>Microsoft Office PowerPoint</Application>
  <PresentationFormat>Широкоэкранный</PresentationFormat>
  <Paragraphs>9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Century Gothic</vt:lpstr>
      <vt:lpstr>Times New Roman</vt:lpstr>
      <vt:lpstr>Wingdings 3</vt:lpstr>
      <vt:lpstr>Ион</vt:lpstr>
      <vt:lpstr>Закон     сохранения  массы  и  энергии.  Уравнения  химических  реакций.</vt:lpstr>
      <vt:lpstr>Решите задачу.  Масса порции простого вещества, содержащей 1,806 • 1024 молекул, равна 6 г. Определите молярную массу данного вещества и назовите его. </vt:lpstr>
      <vt:lpstr>Презентация PowerPoint</vt:lpstr>
      <vt:lpstr>Презентация PowerPoint</vt:lpstr>
      <vt:lpstr>2Н2О →  2Н2 + О2      (m1)    (m2)    (m3) 4 Н + 2О → 4Н + 2О 4*1 +2*16 = 4*1 + 2*16 36 = 36 m1 = m2 + m3  </vt:lpstr>
      <vt:lpstr>Алгоритм расстановки коэффициентов в уравнении химической реакции. 1.      Подсчитать количество атомов каждого элемента в правой и левой части. 2.      Определить, у какого элемента количество атомов меняется, найти Н.О.К. 3.      Разделить Н.О.К. на индексы – получить коэффициенты. Поставить коэффициенты перед формулами. 4.      Пересчитать количество атомов, при необходимости действия повторить. 5.      Начинать лучше с Ме с постоянной валентностью, потом Ме с переменной валентностью, затем неМе, водород и кислород </vt:lpstr>
      <vt:lpstr>а)  N2 + H2 → NH3               б)  Al(OH)3 → Al2O3 + H2O  в) Mg + HCl → MgCl2 + H2               г) СaO + HNO3→ Ca(NO3)2 + H2O </vt:lpstr>
      <vt:lpstr>ДОМАШНЕЕ ЗАДАНИЕ </vt:lpstr>
      <vt:lpstr>1. Прочитать параграф 18 2. Расставить коэффициенты в химических реакциях 1. Fe +   Cl2 →   FeCl3; 2. CuOH →   Cu2O +   H2O; 3. NaOH +   H2SO4 →   Na2SO4 +   H2O; 4. Al +   H2SO4 →   Al2(SO4)3 +   H2; 5. Mg(OH)2 +   HNO3 →    Mg(NO3)2 +   H2O; 3. Вопрос 4 письменно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Закон     сохранения  массы  и  энергии.  Уравнения  химических  реакций.</dc:title>
  <dc:creator>Голубничая Мария Андреевна</dc:creator>
  <cp:lastModifiedBy>Голубничая Мария Андреевна</cp:lastModifiedBy>
  <cp:revision>1</cp:revision>
  <dcterms:created xsi:type="dcterms:W3CDTF">2022-08-12T09:26:26Z</dcterms:created>
  <dcterms:modified xsi:type="dcterms:W3CDTF">2022-08-12T10:49:36Z</dcterms:modified>
</cp:coreProperties>
</file>