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320" r:id="rId2"/>
    <p:sldId id="296" r:id="rId3"/>
    <p:sldId id="308" r:id="rId4"/>
    <p:sldId id="319" r:id="rId5"/>
    <p:sldId id="304" r:id="rId6"/>
    <p:sldId id="310" r:id="rId7"/>
    <p:sldId id="311" r:id="rId8"/>
    <p:sldId id="305" r:id="rId9"/>
    <p:sldId id="348" r:id="rId10"/>
    <p:sldId id="280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574DEE5-75A8-4794-8420-02D996A60F1B}">
          <p14:sldIdLst>
            <p14:sldId id="320"/>
            <p14:sldId id="296"/>
            <p14:sldId id="308"/>
            <p14:sldId id="319"/>
            <p14:sldId id="304"/>
            <p14:sldId id="310"/>
            <p14:sldId id="311"/>
            <p14:sldId id="305"/>
            <p14:sldId id="348"/>
            <p14:sldId id="28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AA0A"/>
    <a:srgbClr val="809C18"/>
    <a:srgbClr val="3C0888"/>
    <a:srgbClr val="FF0066"/>
    <a:srgbClr val="DA16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86428" autoAdjust="0"/>
  </p:normalViewPr>
  <p:slideViewPr>
    <p:cSldViewPr>
      <p:cViewPr varScale="1">
        <p:scale>
          <a:sx n="84" d="100"/>
          <a:sy n="84" d="100"/>
        </p:scale>
        <p:origin x="-94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36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1AC25D-D3ED-4511-A748-50FCBFDCE328}" type="doc">
      <dgm:prSet loTypeId="urn:microsoft.com/office/officeart/2005/8/layout/pyramid1" loCatId="pyramid" qsTypeId="urn:microsoft.com/office/officeart/2005/8/quickstyle/3d3" qsCatId="3D" csTypeId="urn:microsoft.com/office/officeart/2005/8/colors/accent1_2" csCatId="accent1" phldr="1"/>
      <dgm:spPr/>
    </dgm:pt>
    <dgm:pt modelId="{AAF46CA1-60D9-40B0-9DB7-F13574300185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 smtClean="0">
              <a:solidFill>
                <a:srgbClr val="DA16A7"/>
              </a:solidFill>
            </a:rPr>
            <a:t> </a:t>
          </a:r>
          <a:endParaRPr lang="ru-RU" dirty="0">
            <a:solidFill>
              <a:srgbClr val="DA16A7"/>
            </a:solidFill>
          </a:endParaRPr>
        </a:p>
      </dgm:t>
    </dgm:pt>
    <dgm:pt modelId="{E4DDE7BF-3442-4EFE-921B-743FF680BAF8}" type="parTrans" cxnId="{D525D025-2DA7-42FE-8805-45ECF42427E6}">
      <dgm:prSet/>
      <dgm:spPr/>
      <dgm:t>
        <a:bodyPr/>
        <a:lstStyle/>
        <a:p>
          <a:endParaRPr lang="ru-RU"/>
        </a:p>
      </dgm:t>
    </dgm:pt>
    <dgm:pt modelId="{49913F2C-AFDF-4E8D-9404-3070C25BC56D}" type="sibTrans" cxnId="{D525D025-2DA7-42FE-8805-45ECF42427E6}">
      <dgm:prSet/>
      <dgm:spPr/>
      <dgm:t>
        <a:bodyPr/>
        <a:lstStyle/>
        <a:p>
          <a:endParaRPr lang="ru-RU"/>
        </a:p>
      </dgm:t>
    </dgm:pt>
    <dgm:pt modelId="{83327528-BCA6-40D3-B868-32AA61D836FA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>
              <a:solidFill>
                <a:srgbClr val="FF0066"/>
              </a:solidFill>
            </a:rPr>
            <a:t> </a:t>
          </a:r>
          <a:endParaRPr lang="ru-RU" dirty="0">
            <a:solidFill>
              <a:srgbClr val="FF0066"/>
            </a:solidFill>
          </a:endParaRPr>
        </a:p>
      </dgm:t>
    </dgm:pt>
    <dgm:pt modelId="{C2034A0C-33F0-4D19-8118-5A4458A96ED0}" type="parTrans" cxnId="{704327D6-7B8B-47F7-9480-251D60BAFE65}">
      <dgm:prSet/>
      <dgm:spPr/>
      <dgm:t>
        <a:bodyPr/>
        <a:lstStyle/>
        <a:p>
          <a:endParaRPr lang="ru-RU"/>
        </a:p>
      </dgm:t>
    </dgm:pt>
    <dgm:pt modelId="{A6A8C20F-CE75-4A21-8A13-A7A1DBCF53E4}" type="sibTrans" cxnId="{704327D6-7B8B-47F7-9480-251D60BAFE65}">
      <dgm:prSet/>
      <dgm:spPr/>
      <dgm:t>
        <a:bodyPr/>
        <a:lstStyle/>
        <a:p>
          <a:endParaRPr lang="ru-RU"/>
        </a:p>
      </dgm:t>
    </dgm:pt>
    <dgm:pt modelId="{E9321076-0FA9-4F34-9A7A-ED231DFFE1BC}" type="pres">
      <dgm:prSet presAssocID="{B21AC25D-D3ED-4511-A748-50FCBFDCE328}" presName="Name0" presStyleCnt="0">
        <dgm:presLayoutVars>
          <dgm:dir/>
          <dgm:animLvl val="lvl"/>
          <dgm:resizeHandles val="exact"/>
        </dgm:presLayoutVars>
      </dgm:prSet>
      <dgm:spPr/>
    </dgm:pt>
    <dgm:pt modelId="{8236E99F-5847-45D7-B7A1-3A1B8A1F77A0}" type="pres">
      <dgm:prSet presAssocID="{AAF46CA1-60D9-40B0-9DB7-F13574300185}" presName="Name8" presStyleCnt="0"/>
      <dgm:spPr/>
    </dgm:pt>
    <dgm:pt modelId="{C9397A21-1D1F-4418-8824-3F75394494EB}" type="pres">
      <dgm:prSet presAssocID="{AAF46CA1-60D9-40B0-9DB7-F13574300185}" presName="level" presStyleLbl="node1" presStyleIdx="0" presStyleCnt="2" custScaleX="69726" custScaleY="33873" custLinFactNeighborX="15042" custLinFactNeighborY="-27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99AA6D-93DD-4D4D-8BAC-CC78A13C2336}" type="pres">
      <dgm:prSet presAssocID="{AAF46CA1-60D9-40B0-9DB7-F1357430018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1B87A-1FC9-4F6E-952A-A8E519687D4F}" type="pres">
      <dgm:prSet presAssocID="{83327528-BCA6-40D3-B868-32AA61D836FA}" presName="Name8" presStyleCnt="0"/>
      <dgm:spPr/>
    </dgm:pt>
    <dgm:pt modelId="{C5E3A0E5-D37C-4D3C-8329-EB2A05BB90E9}" type="pres">
      <dgm:prSet presAssocID="{83327528-BCA6-40D3-B868-32AA61D836FA}" presName="level" presStyleLbl="node1" presStyleIdx="1" presStyleCnt="2" custAng="0" custScaleX="89873" custScaleY="62566" custLinFactNeighborX="9513" custLinFactNeighborY="38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D5EED4-DB55-420D-971F-4080516C9204}" type="pres">
      <dgm:prSet presAssocID="{83327528-BCA6-40D3-B868-32AA61D836F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5A20C4-E8B2-4210-8E99-59F4B189E91A}" type="presOf" srcId="{83327528-BCA6-40D3-B868-32AA61D836FA}" destId="{C5E3A0E5-D37C-4D3C-8329-EB2A05BB90E9}" srcOrd="0" destOrd="0" presId="urn:microsoft.com/office/officeart/2005/8/layout/pyramid1"/>
    <dgm:cxn modelId="{D525D025-2DA7-42FE-8805-45ECF42427E6}" srcId="{B21AC25D-D3ED-4511-A748-50FCBFDCE328}" destId="{AAF46CA1-60D9-40B0-9DB7-F13574300185}" srcOrd="0" destOrd="0" parTransId="{E4DDE7BF-3442-4EFE-921B-743FF680BAF8}" sibTransId="{49913F2C-AFDF-4E8D-9404-3070C25BC56D}"/>
    <dgm:cxn modelId="{B088F122-C776-4941-AB48-43639C8F1A90}" type="presOf" srcId="{AAF46CA1-60D9-40B0-9DB7-F13574300185}" destId="{C9397A21-1D1F-4418-8824-3F75394494EB}" srcOrd="0" destOrd="0" presId="urn:microsoft.com/office/officeart/2005/8/layout/pyramid1"/>
    <dgm:cxn modelId="{558794E3-FD8B-44D8-ADAB-8C9A2430BE4D}" type="presOf" srcId="{B21AC25D-D3ED-4511-A748-50FCBFDCE328}" destId="{E9321076-0FA9-4F34-9A7A-ED231DFFE1BC}" srcOrd="0" destOrd="0" presId="urn:microsoft.com/office/officeart/2005/8/layout/pyramid1"/>
    <dgm:cxn modelId="{FC3B2438-6BC1-4F3D-B96E-A0E63BD87B25}" type="presOf" srcId="{83327528-BCA6-40D3-B868-32AA61D836FA}" destId="{A0D5EED4-DB55-420D-971F-4080516C9204}" srcOrd="1" destOrd="0" presId="urn:microsoft.com/office/officeart/2005/8/layout/pyramid1"/>
    <dgm:cxn modelId="{6F250432-1DEB-4143-87F0-A86AB8294162}" type="presOf" srcId="{AAF46CA1-60D9-40B0-9DB7-F13574300185}" destId="{5C99AA6D-93DD-4D4D-8BAC-CC78A13C2336}" srcOrd="1" destOrd="0" presId="urn:microsoft.com/office/officeart/2005/8/layout/pyramid1"/>
    <dgm:cxn modelId="{704327D6-7B8B-47F7-9480-251D60BAFE65}" srcId="{B21AC25D-D3ED-4511-A748-50FCBFDCE328}" destId="{83327528-BCA6-40D3-B868-32AA61D836FA}" srcOrd="1" destOrd="0" parTransId="{C2034A0C-33F0-4D19-8118-5A4458A96ED0}" sibTransId="{A6A8C20F-CE75-4A21-8A13-A7A1DBCF53E4}"/>
    <dgm:cxn modelId="{3E2AFC96-E1D0-4829-AE1E-B592D53592CB}" type="presParOf" srcId="{E9321076-0FA9-4F34-9A7A-ED231DFFE1BC}" destId="{8236E99F-5847-45D7-B7A1-3A1B8A1F77A0}" srcOrd="0" destOrd="0" presId="urn:microsoft.com/office/officeart/2005/8/layout/pyramid1"/>
    <dgm:cxn modelId="{67C65202-070B-4438-8A55-3EC0F2294F59}" type="presParOf" srcId="{8236E99F-5847-45D7-B7A1-3A1B8A1F77A0}" destId="{C9397A21-1D1F-4418-8824-3F75394494EB}" srcOrd="0" destOrd="0" presId="urn:microsoft.com/office/officeart/2005/8/layout/pyramid1"/>
    <dgm:cxn modelId="{9FF8A5B8-4534-463D-B70C-963E21DB4E3E}" type="presParOf" srcId="{8236E99F-5847-45D7-B7A1-3A1B8A1F77A0}" destId="{5C99AA6D-93DD-4D4D-8BAC-CC78A13C2336}" srcOrd="1" destOrd="0" presId="urn:microsoft.com/office/officeart/2005/8/layout/pyramid1"/>
    <dgm:cxn modelId="{BACD1C4C-0821-453A-8970-C41DA5713F00}" type="presParOf" srcId="{E9321076-0FA9-4F34-9A7A-ED231DFFE1BC}" destId="{5991B87A-1FC9-4F6E-952A-A8E519687D4F}" srcOrd="1" destOrd="0" presId="urn:microsoft.com/office/officeart/2005/8/layout/pyramid1"/>
    <dgm:cxn modelId="{FDA8A465-CEBD-463F-B0DA-3B26701D32FB}" type="presParOf" srcId="{5991B87A-1FC9-4F6E-952A-A8E519687D4F}" destId="{C5E3A0E5-D37C-4D3C-8329-EB2A05BB90E9}" srcOrd="0" destOrd="0" presId="urn:microsoft.com/office/officeart/2005/8/layout/pyramid1"/>
    <dgm:cxn modelId="{618959A6-5648-49C2-AE5C-6752113F1D74}" type="presParOf" srcId="{5991B87A-1FC9-4F6E-952A-A8E519687D4F}" destId="{A0D5EED4-DB55-420D-971F-4080516C920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97A21-1D1F-4418-8824-3F75394494EB}">
      <dsp:nvSpPr>
        <dsp:cNvPr id="0" name=""/>
        <dsp:cNvSpPr/>
      </dsp:nvSpPr>
      <dsp:spPr>
        <a:xfrm>
          <a:off x="2448280" y="0"/>
          <a:ext cx="1393168" cy="1325585"/>
        </a:xfrm>
        <a:prstGeom prst="trapezoid">
          <a:avLst>
            <a:gd name="adj" fmla="val 72681"/>
          </a:avLst>
        </a:prstGeom>
        <a:solidFill>
          <a:srgbClr val="C0000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rgbClr val="DA16A7"/>
              </a:solidFill>
            </a:rPr>
            <a:t> </a:t>
          </a:r>
          <a:endParaRPr lang="ru-RU" sz="6500" kern="1200" dirty="0">
            <a:solidFill>
              <a:srgbClr val="DA16A7"/>
            </a:solidFill>
          </a:endParaRPr>
        </a:p>
      </dsp:txBody>
      <dsp:txXfrm>
        <a:off x="2448280" y="0"/>
        <a:ext cx="1393168" cy="1325585"/>
      </dsp:txXfrm>
    </dsp:sp>
    <dsp:sp modelId="{C5E3A0E5-D37C-4D3C-8329-EB2A05BB90E9}">
      <dsp:nvSpPr>
        <dsp:cNvPr id="0" name=""/>
        <dsp:cNvSpPr/>
      </dsp:nvSpPr>
      <dsp:spPr>
        <a:xfrm>
          <a:off x="576087" y="1464942"/>
          <a:ext cx="5112544" cy="2448457"/>
        </a:xfrm>
        <a:prstGeom prst="trapezoid">
          <a:avLst>
            <a:gd name="adj" fmla="val 72681"/>
          </a:avLst>
        </a:prstGeom>
        <a:solidFill>
          <a:srgbClr val="00206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>
              <a:solidFill>
                <a:srgbClr val="FF0066"/>
              </a:solidFill>
            </a:rPr>
            <a:t> </a:t>
          </a:r>
          <a:endParaRPr lang="ru-RU" sz="6500" kern="1200" dirty="0">
            <a:solidFill>
              <a:srgbClr val="FF0066"/>
            </a:solidFill>
          </a:endParaRPr>
        </a:p>
      </dsp:txBody>
      <dsp:txXfrm>
        <a:off x="1470783" y="1464942"/>
        <a:ext cx="3323153" cy="2448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3.userapi.com/impg/y-EefqVzAPaB5oSjqSa5j5hf68_S8zo5dSiXKg/joj6U1nnOqA.jpg?size=340x205&amp;quality=96&amp;proxy=1&amp;sign=52abe9fa394130bdbeee84932c0aeef3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21000"/>
            <a:ext cx="6957162" cy="435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7704" y="116632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Решите ребус и назовите тему урока</a:t>
            </a:r>
            <a:endParaRPr lang="ru-RU" dirty="0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1115616" y="5085184"/>
            <a:ext cx="4464496" cy="1624933"/>
          </a:xfrm>
          <a:prstGeom prst="flowChartPunchedTap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Автор: Лобанова Татьяна Васильевна, учитель истории и обществознания,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МОУ «СОШ№6 г. Коряжма»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84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412776"/>
            <a:ext cx="87849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31 </a:t>
            </a:r>
            <a:r>
              <a:rPr lang="ru-RU" sz="1600" dirty="0"/>
              <a:t>декабря 2014 года Степан взял в банке 4004000 рублей в кредит под </a:t>
            </a:r>
            <a:r>
              <a:rPr lang="ru-RU" sz="1600" dirty="0" smtClean="0"/>
              <a:t>12 % (Сбербанк), 11% (Почта Банк) годовых, «Быстрые деньги» – 1% в день. </a:t>
            </a:r>
            <a:r>
              <a:rPr lang="ru-RU" sz="1600" dirty="0"/>
              <a:t>Схема выплат кредита следующая: 31 декабря каждого следующего </a:t>
            </a:r>
            <a:r>
              <a:rPr lang="ru-RU" sz="1600" dirty="0" smtClean="0"/>
              <a:t>года банк </a:t>
            </a:r>
            <a:r>
              <a:rPr lang="ru-RU" sz="1600" dirty="0"/>
              <a:t>начисляет проценты на оставшуюся сумму долга (то есть увеличивает </a:t>
            </a:r>
            <a:r>
              <a:rPr lang="ru-RU" sz="1600" dirty="0" smtClean="0"/>
              <a:t>долг  на </a:t>
            </a:r>
            <a:r>
              <a:rPr lang="ru-RU" sz="1600" b="1" dirty="0" smtClean="0"/>
              <a:t>24</a:t>
            </a:r>
            <a:r>
              <a:rPr lang="ru-RU" sz="1600" dirty="0" smtClean="0"/>
              <a:t>%</a:t>
            </a:r>
            <a:r>
              <a:rPr lang="ru-RU" sz="1600" dirty="0"/>
              <a:t> </a:t>
            </a:r>
            <a:r>
              <a:rPr lang="ru-RU" sz="1600" dirty="0" smtClean="0"/>
              <a:t>(Сбербанк)или </a:t>
            </a:r>
            <a:r>
              <a:rPr lang="ru-RU" sz="1600" b="1" dirty="0" smtClean="0"/>
              <a:t>22%</a:t>
            </a:r>
            <a:r>
              <a:rPr lang="ru-RU" sz="1600" dirty="0" smtClean="0"/>
              <a:t> (</a:t>
            </a:r>
            <a:r>
              <a:rPr lang="ru-RU" sz="1600" dirty="0"/>
              <a:t>Почта Банк</a:t>
            </a:r>
            <a:r>
              <a:rPr lang="ru-RU" sz="1600" dirty="0" smtClean="0"/>
              <a:t>), на </a:t>
            </a:r>
            <a:r>
              <a:rPr lang="ru-RU" sz="1600" b="1" dirty="0" smtClean="0"/>
              <a:t>2% в день </a:t>
            </a:r>
            <a:r>
              <a:rPr lang="ru-RU" sz="1600" dirty="0" smtClean="0"/>
              <a:t>(Быстрые деньги), затем </a:t>
            </a:r>
            <a:r>
              <a:rPr lang="ru-RU" sz="1600" dirty="0"/>
              <a:t>Степан переводит в банк платеж. Весь долг Степан выплатил за </a:t>
            </a:r>
            <a:r>
              <a:rPr lang="ru-RU" sz="1600" dirty="0" smtClean="0"/>
              <a:t>3 равных </a:t>
            </a:r>
            <a:r>
              <a:rPr lang="ru-RU" sz="1600" dirty="0"/>
              <a:t>платежа. </a:t>
            </a:r>
            <a:endParaRPr lang="ru-RU" sz="1600" dirty="0" smtClean="0"/>
          </a:p>
          <a:p>
            <a:r>
              <a:rPr lang="ru-RU" sz="1600" b="1" dirty="0" smtClean="0"/>
              <a:t>На какую сумму меньше </a:t>
            </a:r>
            <a:r>
              <a:rPr lang="ru-RU" sz="1600" b="1" dirty="0"/>
              <a:t>он бы отдал банку, если бы </a:t>
            </a:r>
            <a:r>
              <a:rPr lang="ru-RU" sz="1600" b="1" dirty="0" smtClean="0"/>
              <a:t>смог выплатить </a:t>
            </a:r>
            <a:r>
              <a:rPr lang="ru-RU" sz="1600" b="1" dirty="0"/>
              <a:t>долг за 2 равных платежа</a:t>
            </a:r>
            <a:r>
              <a:rPr lang="ru-RU" sz="1600" b="1" dirty="0" smtClean="0"/>
              <a:t>?</a:t>
            </a:r>
          </a:p>
          <a:p>
            <a:endParaRPr lang="ru-RU" sz="1600" b="1" dirty="0"/>
          </a:p>
          <a:p>
            <a:endParaRPr lang="ru-RU" sz="1600" b="1" dirty="0" smtClean="0"/>
          </a:p>
          <a:p>
            <a:r>
              <a:rPr lang="ru-RU" sz="1600" dirty="0" smtClean="0"/>
              <a:t>15 </a:t>
            </a:r>
            <a:r>
              <a:rPr lang="ru-RU" sz="1600" dirty="0"/>
              <a:t>марта семьёй Петровых планируется взять кредит в банке на 9 месяцев. Условия его возврата</a:t>
            </a:r>
            <a:br>
              <a:rPr lang="ru-RU" sz="1600" dirty="0"/>
            </a:br>
            <a:r>
              <a:rPr lang="ru-RU" sz="1600" dirty="0"/>
              <a:t>таковы: - 1-го числа каждого месяца долг возрастает на 3% по сравнению с концом предыдущего месяца;</a:t>
            </a:r>
            <a:br>
              <a:rPr lang="ru-RU" sz="1600" dirty="0"/>
            </a:br>
            <a:r>
              <a:rPr lang="ru-RU" sz="1600" dirty="0"/>
              <a:t>- со 2-го по 14-е число каждого месяца необходимо выплатить часть долга;</a:t>
            </a:r>
            <a:br>
              <a:rPr lang="ru-RU" sz="1600" dirty="0"/>
            </a:br>
            <a:r>
              <a:rPr lang="ru-RU" sz="1600" dirty="0"/>
              <a:t>- 15-го числа каждого месяца долг должен быть на одну и ту же величину меньше долга на 15-е число предыдущего месяца.</a:t>
            </a:r>
            <a:br>
              <a:rPr lang="ru-RU" sz="1600" dirty="0"/>
            </a:br>
            <a:r>
              <a:rPr lang="ru-RU" sz="1600" dirty="0"/>
              <a:t>Известно, что на пятый месяц кредитования нужно выплатить 57,5 тыс. рублей.</a:t>
            </a:r>
            <a:br>
              <a:rPr lang="ru-RU" sz="1600" dirty="0"/>
            </a:br>
            <a:r>
              <a:rPr lang="ru-RU" sz="1600" b="1" dirty="0"/>
              <a:t>Какую сумму нужно вернуть банку в течение всего срока кредитования?</a:t>
            </a:r>
          </a:p>
          <a:p>
            <a:endParaRPr lang="ru-RU" sz="1600" b="1" dirty="0"/>
          </a:p>
        </p:txBody>
      </p:sp>
      <p:sp>
        <p:nvSpPr>
          <p:cNvPr id="3" name="Пятно 1 2"/>
          <p:cNvSpPr/>
          <p:nvPr/>
        </p:nvSpPr>
        <p:spPr>
          <a:xfrm>
            <a:off x="0" y="27828"/>
            <a:ext cx="2564656" cy="131754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!ЕГЭ!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04664"/>
            <a:ext cx="61206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Решение практических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задач (математика):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86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4" y="1484784"/>
            <a:ext cx="72008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План  урока:</a:t>
            </a:r>
          </a:p>
          <a:p>
            <a:r>
              <a:rPr lang="ru-RU" dirty="0" smtClean="0"/>
              <a:t>1.История возникновения банков, понятие, виды.</a:t>
            </a:r>
          </a:p>
          <a:p>
            <a:r>
              <a:rPr lang="ru-RU" dirty="0" smtClean="0"/>
              <a:t>2. Банковские услуги.</a:t>
            </a:r>
          </a:p>
          <a:p>
            <a:r>
              <a:rPr lang="ru-RU" dirty="0" smtClean="0"/>
              <a:t>3. Банковские операции.</a:t>
            </a:r>
          </a:p>
          <a:p>
            <a:r>
              <a:rPr lang="ru-RU" dirty="0"/>
              <a:t>4</a:t>
            </a:r>
            <a:r>
              <a:rPr lang="ru-RU" dirty="0" smtClean="0"/>
              <a:t>. Банковская система РФ. </a:t>
            </a:r>
          </a:p>
          <a:p>
            <a:r>
              <a:rPr lang="ru-RU" dirty="0"/>
              <a:t>5</a:t>
            </a:r>
            <a:r>
              <a:rPr lang="ru-RU" dirty="0" smtClean="0"/>
              <a:t>. Решение практических задач.</a:t>
            </a:r>
            <a:endParaRPr lang="ru-RU" dirty="0"/>
          </a:p>
        </p:txBody>
      </p:sp>
      <p:pic>
        <p:nvPicPr>
          <p:cNvPr id="1026" name="Picture 2" descr="C:\Users\user\Downloads\tmKbD6aqgv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68760"/>
            <a:ext cx="3024548" cy="238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649352"/>
            <a:ext cx="4768527" cy="297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4168" y="3625865"/>
            <a:ext cx="281649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Определения:</a:t>
            </a:r>
          </a:p>
          <a:p>
            <a:r>
              <a:rPr lang="ru-RU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Банк </a:t>
            </a: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-Вклад (депозит) </a:t>
            </a: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-Кредит </a:t>
            </a:r>
          </a:p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-Процент по кредиту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90" y="639488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Банки и их услуги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5595635"/>
            <a:ext cx="273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dirty="0" smtClean="0"/>
              <a:t>Ответы учащихся</a:t>
            </a:r>
            <a:endParaRPr lang="ru-RU" altLang="ru-RU" sz="1600" dirty="0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971600" y="188640"/>
            <a:ext cx="4320480" cy="450847"/>
          </a:xfrm>
          <a:prstGeom prst="flowChartPunchedTap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DAA0A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188640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C0888"/>
                </a:solidFill>
              </a:rPr>
              <a:t>Финансовая грамотность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C0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42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2682378" y="980729"/>
            <a:ext cx="6461621" cy="720080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8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Georgia" panose="02040502050405020303" pitchFamily="18" charset="0"/>
              </a:rPr>
              <a:t>Происхождение банков </a:t>
            </a:r>
          </a:p>
        </p:txBody>
      </p:sp>
      <p:pic>
        <p:nvPicPr>
          <p:cNvPr id="6147" name="Picture 1024" descr="320px-Matsys_the_moneylender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879" y="3933056"/>
            <a:ext cx="2296600" cy="2160240"/>
          </a:xfrm>
        </p:spPr>
      </p:pic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563888" y="1484785"/>
            <a:ext cx="46805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ru-RU" sz="2400" dirty="0"/>
              <a:t>    </a:t>
            </a:r>
            <a:r>
              <a:rPr lang="ru-RU" altLang="ru-RU" sz="2400" dirty="0" smtClean="0"/>
              <a:t>Сообщение учащихся</a:t>
            </a:r>
            <a:endParaRPr lang="ru-RU" altLang="ru-RU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819" y="432420"/>
            <a:ext cx="5958508" cy="1052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17" y="168436"/>
            <a:ext cx="2557462" cy="194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2239" y="1715616"/>
            <a:ext cx="6040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появления банков</a:t>
            </a:r>
            <a:endParaRPr lang="ru-RU" sz="2800" dirty="0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2238836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dirty="0"/>
              <a:t>Сообщение учащихся</a:t>
            </a:r>
            <a:endParaRPr lang="ru-RU" alt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4918" y="2608168"/>
            <a:ext cx="5599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Банковские услуги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068960"/>
            <a:ext cx="61206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u="sng" dirty="0">
                <a:latin typeface="Times New Roman" pitchFamily="18" charset="0"/>
              </a:rPr>
              <a:t>кредитование юридических и физических лиц</a:t>
            </a:r>
            <a:r>
              <a:rPr lang="ru-RU" altLang="ru-RU" dirty="0">
                <a:latin typeface="Times New Roman" pitchFamily="18" charset="0"/>
              </a:rPr>
              <a:t>;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u="sng" dirty="0">
                <a:latin typeface="Times New Roman" pitchFamily="18" charset="0"/>
              </a:rPr>
              <a:t>операции по вкладам (депозитам);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dirty="0">
                <a:latin typeface="Times New Roman" pitchFamily="18" charset="0"/>
              </a:rPr>
              <a:t>валютные операции; 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dirty="0">
                <a:latin typeface="Times New Roman" pitchFamily="18" charset="0"/>
              </a:rPr>
              <a:t>операции с драгоценными металлами; 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dirty="0">
                <a:latin typeface="Times New Roman" pitchFamily="18" charset="0"/>
              </a:rPr>
              <a:t>выход на фондовый рынок;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dirty="0">
                <a:latin typeface="Times New Roman" pitchFamily="18" charset="0"/>
              </a:rPr>
              <a:t>ведение расчётных счётов хозяйствующих экономических субъектов; 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dirty="0">
                <a:latin typeface="Times New Roman" pitchFamily="18" charset="0"/>
              </a:rPr>
              <a:t>обмен испорченных денежных знаков на неиспорченные; 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dirty="0">
                <a:latin typeface="Times New Roman" pitchFamily="18" charset="0"/>
              </a:rPr>
              <a:t>ипотека; </a:t>
            </a:r>
          </a:p>
          <a:p>
            <a:pPr marL="457200" indent="-457200" eaLnBrk="1" hangingPunct="1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dirty="0">
                <a:latin typeface="Times New Roman" pitchFamily="18" charset="0"/>
              </a:rPr>
              <a:t>обслуживание банковских карт и др. </a:t>
            </a: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563888" y="44624"/>
            <a:ext cx="3753418" cy="576064"/>
          </a:xfrm>
          <a:prstGeom prst="flowChartPunchedTap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C0888"/>
                </a:solidFill>
              </a:rPr>
              <a:t>       Финансовая </a:t>
            </a:r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C0888"/>
                </a:solidFill>
              </a:rPr>
              <a:t>грамотность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C0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15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950" y="1449388"/>
            <a:ext cx="4824090" cy="140335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>
              <a:spcBef>
                <a:spcPts val="0"/>
              </a:spcBef>
              <a:defRPr/>
            </a:pP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банковских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7950" y="3141663"/>
            <a:ext cx="4608066" cy="338296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Ссудные операции</a:t>
            </a:r>
          </a:p>
          <a:p>
            <a:pPr marL="0" indent="0" algn="just"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Кредитование</a:t>
            </a:r>
          </a:p>
          <a:p>
            <a:pPr marL="0" indent="0" algn="just"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Предпринимательская деятельность</a:t>
            </a:r>
          </a:p>
          <a:p>
            <a:pPr marL="0" indent="0" algn="just"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Инвестиционные операции</a:t>
            </a:r>
          </a:p>
          <a:p>
            <a:pPr marL="0" indent="0" algn="just"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Расчетно-кассовые операции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  <a:defRPr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charset="0"/>
              <a:buNone/>
              <a:defRPr/>
            </a:pPr>
            <a:endParaRPr lang="ru-RU" dirty="0" smtClean="0"/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3800" y="1449388"/>
            <a:ext cx="4041775" cy="140335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>
              <a:spcBef>
                <a:spcPts val="0"/>
              </a:spcBef>
              <a:defRPr/>
            </a:pP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Пассивные операции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</a:t>
            </a:r>
            <a:r>
              <a:rPr lang="ru-RU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8" name="Объект 5"/>
          <p:cNvSpPr>
            <a:spLocks noGrp="1"/>
          </p:cNvSpPr>
          <p:nvPr>
            <p:ph sz="quarter" idx="4"/>
          </p:nvPr>
        </p:nvSpPr>
        <p:spPr>
          <a:xfrm>
            <a:off x="4644008" y="3068638"/>
            <a:ext cx="4401567" cy="3673475"/>
          </a:xfrm>
        </p:spPr>
        <p:txBody>
          <a:bodyPr>
            <a:normAutofit/>
          </a:bodyPr>
          <a:lstStyle/>
          <a:p>
            <a:pPr marL="0" indent="0" algn="just"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500" u="sng" dirty="0" smtClean="0">
                <a:latin typeface="Times New Roman" pitchFamily="18" charset="0"/>
                <a:cs typeface="Times New Roman" pitchFamily="18" charset="0"/>
              </a:rPr>
              <a:t>Прием вкладов (депозитов)</a:t>
            </a:r>
          </a:p>
          <a:p>
            <a:pPr marL="0" indent="0" algn="just"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500" dirty="0" smtClean="0">
                <a:latin typeface="Times New Roman" pitchFamily="18" charset="0"/>
                <a:cs typeface="Times New Roman" pitchFamily="18" charset="0"/>
              </a:rPr>
              <a:t> Открытие и ведение счетов клиентов</a:t>
            </a:r>
          </a:p>
          <a:p>
            <a:pPr marL="0" indent="0" algn="just"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500" dirty="0" smtClean="0">
                <a:latin typeface="Times New Roman" pitchFamily="18" charset="0"/>
                <a:cs typeface="Times New Roman" pitchFamily="18" charset="0"/>
              </a:rPr>
              <a:t> Эмиссия(выпуск) ценных бумаг (облигаций, векселей и др.)</a:t>
            </a:r>
          </a:p>
          <a:p>
            <a:pPr marL="0" indent="0" algn="just">
              <a:spcBef>
                <a:spcPct val="0"/>
              </a:spcBef>
              <a:buFont typeface="Wingdings" pitchFamily="2" charset="2"/>
              <a:buChar char="q"/>
            </a:pPr>
            <a:r>
              <a:rPr lang="ru-RU" altLang="ru-RU" sz="2500" dirty="0" smtClean="0">
                <a:latin typeface="Times New Roman" pitchFamily="18" charset="0"/>
                <a:cs typeface="Times New Roman" pitchFamily="18" charset="0"/>
              </a:rPr>
              <a:t> Межбанковские займы на внутреннем и внешнем рынке</a:t>
            </a:r>
          </a:p>
          <a:p>
            <a:pPr marL="0" indent="0">
              <a:buFont typeface="Arial" charset="0"/>
              <a:buNone/>
            </a:pPr>
            <a:endParaRPr lang="ru-RU" altLang="ru-RU" dirty="0" smtClean="0"/>
          </a:p>
          <a:p>
            <a:pPr marL="0" indent="0">
              <a:buFont typeface="Arial" charset="0"/>
              <a:buNone/>
            </a:pPr>
            <a:endParaRPr lang="ru-RU" altLang="ru-RU" dirty="0" smtClean="0"/>
          </a:p>
        </p:txBody>
      </p:sp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389" y="188640"/>
            <a:ext cx="7128916" cy="792088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cs typeface="Times New Roman" pitchFamily="18" charset="0"/>
              </a:rPr>
              <a:t>Банковские операции</a:t>
            </a: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2268538" y="836613"/>
            <a:ext cx="0" cy="611187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6875463" y="836613"/>
            <a:ext cx="0" cy="612775"/>
          </a:xfrm>
          <a:prstGeom prst="line">
            <a:avLst/>
          </a:prstGeom>
          <a:noFill/>
          <a:ln w="1016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07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/>
      <p:bldP spid="5" grpId="0" build="p" animBg="1"/>
      <p:bldP spid="8198" grpId="0" build="p"/>
      <p:bldP spid="8194" grpId="0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53721" y="439235"/>
            <a:ext cx="6806222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90000"/>
                    <a:lumOff val="10000"/>
                  </a:schemeClr>
                </a:solidFill>
              </a:rPr>
              <a:t>Банковская система РФ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994516791"/>
              </p:ext>
            </p:extLst>
          </p:nvPr>
        </p:nvGraphicFramePr>
        <p:xfrm>
          <a:off x="2771800" y="1907127"/>
          <a:ext cx="5688632" cy="39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316" name="TextBox 6"/>
          <p:cNvSpPr>
            <a:spLocks/>
          </p:cNvSpPr>
          <p:nvPr/>
        </p:nvSpPr>
        <p:spPr bwMode="auto">
          <a:xfrm>
            <a:off x="1691680" y="2285397"/>
            <a:ext cx="2520280" cy="768350"/>
          </a:xfrm>
          <a:prstGeom prst="borderCallout2">
            <a:avLst>
              <a:gd name="adj1" fmla="val 53583"/>
              <a:gd name="adj2" fmla="val 102164"/>
              <a:gd name="adj3" fmla="val 6454"/>
              <a:gd name="adj4" fmla="val 132213"/>
              <a:gd name="adj5" fmla="val 80684"/>
              <a:gd name="adj6" fmla="val 17345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cs typeface="Arial" pitchFamily="34" charset="0"/>
              </a:rPr>
              <a:t>Центральный банк России</a:t>
            </a:r>
          </a:p>
        </p:txBody>
      </p:sp>
      <p:sp>
        <p:nvSpPr>
          <p:cNvPr id="13317" name="TextBox 7"/>
          <p:cNvSpPr>
            <a:spLocks/>
          </p:cNvSpPr>
          <p:nvPr/>
        </p:nvSpPr>
        <p:spPr bwMode="auto">
          <a:xfrm>
            <a:off x="6728922" y="3093889"/>
            <a:ext cx="2148496" cy="769938"/>
          </a:xfrm>
          <a:prstGeom prst="borderCallout2">
            <a:avLst>
              <a:gd name="adj1" fmla="val 117102"/>
              <a:gd name="adj2" fmla="val 50051"/>
              <a:gd name="adj3" fmla="val 174472"/>
              <a:gd name="adj4" fmla="val 53394"/>
              <a:gd name="adj5" fmla="val 229292"/>
              <a:gd name="adj6" fmla="val -517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>
                <a:cs typeface="Arial" pitchFamily="34" charset="0"/>
              </a:rPr>
              <a:t>Коммерческие банки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1124744"/>
            <a:ext cx="4684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 этап реформы банковской системы относится к 1988-1990гг. (подготовительный).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42922" y="131754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Главный итог I этапа - создание двухуровневой банковской системы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44274" y="6093296"/>
            <a:ext cx="3969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 этап реформы банковской системы начинается с 1991 г. </a:t>
            </a:r>
          </a:p>
        </p:txBody>
      </p:sp>
      <p:sp>
        <p:nvSpPr>
          <p:cNvPr id="7" name="Пятно 1 6"/>
          <p:cNvSpPr/>
          <p:nvPr/>
        </p:nvSpPr>
        <p:spPr>
          <a:xfrm>
            <a:off x="0" y="27828"/>
            <a:ext cx="2564656" cy="131754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!ЕГЭ!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" name="Picture 2" descr="C:\Users\user\Downloads\slide-4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49" y="4393767"/>
            <a:ext cx="3132062" cy="234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  <p:bldP spid="13316" grpId="0" animBg="1"/>
      <p:bldP spid="13317" grpId="0" animBg="1"/>
      <p:bldP spid="2" grpId="0"/>
      <p:bldP spid="3" grpId="0"/>
      <p:bldP spid="4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755650" y="3068961"/>
            <a:ext cx="784224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altLang="ru-RU" sz="2400" dirty="0"/>
              <a:t> </a:t>
            </a:r>
            <a:r>
              <a:rPr lang="ru-RU" altLang="ru-RU" sz="2400" b="1" dirty="0"/>
              <a:t>эмиссия национальной валюты, регулирование количества денег в стране; 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altLang="ru-RU" sz="2400" b="1" dirty="0" smtClean="0"/>
              <a:t> </a:t>
            </a:r>
            <a:r>
              <a:rPr lang="ru-RU" altLang="ru-RU" sz="2400" b="1" dirty="0"/>
              <a:t>поддержание стабильности национальной валюты; 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altLang="ru-RU" sz="2400" b="1" dirty="0" smtClean="0"/>
              <a:t> </a:t>
            </a:r>
            <a:r>
              <a:rPr lang="ru-RU" altLang="ru-RU" sz="2400" b="1" dirty="0"/>
              <a:t>общий надзор за деятельностью кредитно-финансовых учреждений страны и исполнением финансового законодательства; </a:t>
            </a:r>
            <a:endParaRPr lang="ru-RU" altLang="ru-RU" sz="2400" b="1" dirty="0" smtClean="0"/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altLang="ru-RU" sz="2400" b="1" dirty="0" smtClean="0"/>
              <a:t> </a:t>
            </a:r>
            <a:r>
              <a:rPr lang="ru-RU" altLang="ru-RU" sz="2400" b="1" dirty="0"/>
              <a:t>предоставление кредитов коммерческим банкам; 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altLang="ru-RU" sz="2400" b="1" dirty="0" smtClean="0"/>
              <a:t> </a:t>
            </a:r>
            <a:r>
              <a:rPr lang="ru-RU" altLang="ru-RU" sz="2400" b="1" dirty="0"/>
              <a:t>выпуск и погашение государственных ценных бумаг; 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ru-RU" altLang="ru-RU" sz="2400" b="1" dirty="0" smtClean="0"/>
              <a:t> </a:t>
            </a:r>
            <a:r>
              <a:rPr lang="ru-RU" altLang="ru-RU" sz="2400" b="1" dirty="0"/>
              <a:t>управление счетами правительства, выполнение зарубежных финансовых </a:t>
            </a:r>
            <a:r>
              <a:rPr lang="ru-RU" altLang="ru-RU" sz="2400" b="1" dirty="0" smtClean="0"/>
              <a:t>операций и др. </a:t>
            </a:r>
            <a:endParaRPr lang="ru-RU" alt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332656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chemeClr val="accent6">
                    <a:lumMod val="50000"/>
                  </a:schemeClr>
                </a:solidFill>
              </a:rPr>
              <a:t>Центральный банк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48087" y="2662566"/>
            <a:ext cx="2286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2800" b="1" dirty="0">
                <a:solidFill>
                  <a:srgbClr val="67787B">
                    <a:lumMod val="50000"/>
                  </a:srgbClr>
                </a:solidFill>
                <a:cs typeface="Shrikhand" panose="02000000000000000000" pitchFamily="2" charset="0"/>
              </a:rPr>
              <a:t>Функции ЦБ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6774" y="836712"/>
            <a:ext cx="421570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central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bank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банк страны, который</a:t>
            </a:r>
            <a:r>
              <a:rPr lang="en-US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исключительное право на эмиссию национальной</a:t>
            </a:r>
            <a:r>
              <a:rPr lang="en-US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валюты и контролирует  деятельность</a:t>
            </a:r>
            <a:r>
              <a:rPr lang="en-US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 банков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548" y="850327"/>
            <a:ext cx="2747379" cy="235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83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411413" y="404813"/>
            <a:ext cx="549541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40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Коммерческие банки</a:t>
            </a:r>
            <a:endParaRPr lang="ru-RU" altLang="ru-RU" sz="40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23850" y="1341438"/>
            <a:ext cx="8496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buFont typeface="Wingdings" pitchFamily="2" charset="2"/>
              <a:buNone/>
            </a:pPr>
            <a:r>
              <a:rPr lang="ru-RU" altLang="ru-RU" b="1" i="1" dirty="0"/>
              <a:t>(</a:t>
            </a:r>
            <a:r>
              <a:rPr lang="en-US" altLang="ru-RU" sz="2400" b="1" i="1" dirty="0"/>
              <a:t>commercial</a:t>
            </a:r>
            <a:r>
              <a:rPr lang="ru-RU" altLang="ru-RU" sz="2400" b="1" i="1" dirty="0"/>
              <a:t> </a:t>
            </a:r>
            <a:r>
              <a:rPr lang="en-US" altLang="ru-RU" sz="2400" b="1" i="1" dirty="0"/>
              <a:t>bank</a:t>
            </a:r>
            <a:r>
              <a:rPr lang="ru-RU" altLang="ru-RU" sz="2400" b="1" i="1" dirty="0"/>
              <a:t>) </a:t>
            </a:r>
            <a:r>
              <a:rPr lang="ru-RU" altLang="ru-RU" sz="2400" b="1" dirty="0"/>
              <a:t>— </a:t>
            </a:r>
            <a:r>
              <a:rPr lang="ru-RU" altLang="ru-RU" sz="2400" b="1" dirty="0" smtClean="0"/>
              <a:t>фирмы, </a:t>
            </a:r>
            <a:r>
              <a:rPr lang="ru-RU" altLang="ru-RU" sz="2400" b="1" dirty="0"/>
              <a:t>которая занимается </a:t>
            </a:r>
            <a:r>
              <a:rPr lang="ru-RU" altLang="ru-RU" sz="2400" b="1" dirty="0" smtClean="0"/>
              <a:t>привлечением </a:t>
            </a:r>
            <a:r>
              <a:rPr lang="ru-RU" altLang="ru-RU" sz="2400" b="1" dirty="0"/>
              <a:t>сбережений </a:t>
            </a:r>
            <a:r>
              <a:rPr lang="ru-RU" altLang="ru-RU" sz="2400" b="1" dirty="0" smtClean="0"/>
              <a:t>физических и юридических лиц на </a:t>
            </a:r>
            <a:r>
              <a:rPr lang="ru-RU" altLang="ru-RU" sz="2400" b="1" dirty="0"/>
              <a:t>депозиты и выдачей кредитов.</a:t>
            </a:r>
            <a:endParaRPr lang="en-US" altLang="ru-RU" sz="2400" b="1" dirty="0"/>
          </a:p>
        </p:txBody>
      </p:sp>
      <p:pic>
        <p:nvPicPr>
          <p:cNvPr id="13316" name="Picture 2" descr="C:\Users\РИМ\Desktop\i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708275"/>
            <a:ext cx="280828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" descr="C:\Users\РИМ\Desktop\i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708275"/>
            <a:ext cx="272573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4" descr="C:\Users\РИМ\Desktop\i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2708275"/>
            <a:ext cx="2436813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5" descr="C:\Users\РИМ\Desktop\i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941888"/>
            <a:ext cx="331311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43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388" y="285728"/>
            <a:ext cx="8447012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</a:rPr>
              <a:t>Виды коммерческих банков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6296" y="116572"/>
            <a:ext cx="179863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0" name="Прямоугольник 2"/>
          <p:cNvSpPr>
            <a:spLocks noChangeArrowheads="1"/>
          </p:cNvSpPr>
          <p:nvPr/>
        </p:nvSpPr>
        <p:spPr bwMode="auto">
          <a:xfrm>
            <a:off x="179388" y="872222"/>
            <a:ext cx="71993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/>
              <a:t>Сберегательные банки </a:t>
            </a:r>
            <a:r>
              <a:rPr lang="ru-RU" altLang="ru-RU" dirty="0"/>
              <a:t>- </a:t>
            </a:r>
            <a:r>
              <a:rPr lang="ru-RU" altLang="ru-RU" i="1" dirty="0"/>
              <a:t>это банки, с которыми взаимодей­ствуют потребители</a:t>
            </a:r>
            <a:endParaRPr lang="ru-RU" altLang="ru-RU" dirty="0"/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 cstate="print"/>
          <a:srcRect l="21727"/>
          <a:stretch>
            <a:fillRect/>
          </a:stretch>
        </p:blipFill>
        <p:spPr bwMode="auto">
          <a:xfrm>
            <a:off x="37059" y="1224458"/>
            <a:ext cx="1798638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/>
          <p:cNvPicPr>
            <a:picLocks noChangeAspect="1" noChangeArrowheads="1"/>
          </p:cNvPicPr>
          <p:nvPr/>
        </p:nvPicPr>
        <p:blipFill>
          <a:blip r:embed="rId4"/>
          <a:srcRect l="14011" b="16225"/>
          <a:stretch>
            <a:fillRect/>
          </a:stretch>
        </p:blipFill>
        <p:spPr bwMode="auto">
          <a:xfrm>
            <a:off x="6444208" y="3440906"/>
            <a:ext cx="2313018" cy="126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Box 3"/>
          <p:cNvSpPr txBox="1">
            <a:spLocks noChangeArrowheads="1"/>
          </p:cNvSpPr>
          <p:nvPr/>
        </p:nvSpPr>
        <p:spPr bwMode="auto">
          <a:xfrm>
            <a:off x="1835697" y="1627872"/>
            <a:ext cx="719923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/>
              <a:t>Инвестиционные банки </a:t>
            </a:r>
            <a:r>
              <a:rPr lang="ru-RU" altLang="ru-RU" i="1" dirty="0"/>
              <a:t>-это банки, которые выдают долгосрочные кредиты предприятиям на различные проекты</a:t>
            </a:r>
            <a:endParaRPr lang="ru-RU" altLang="ru-RU" dirty="0"/>
          </a:p>
        </p:txBody>
      </p:sp>
      <p:sp>
        <p:nvSpPr>
          <p:cNvPr id="14344" name="Прямоугольник 4"/>
          <p:cNvSpPr>
            <a:spLocks noChangeArrowheads="1"/>
          </p:cNvSpPr>
          <p:nvPr/>
        </p:nvSpPr>
        <p:spPr bwMode="auto">
          <a:xfrm>
            <a:off x="1979711" y="2420888"/>
            <a:ext cx="705522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/>
              <a:t>Инновационные банки </a:t>
            </a:r>
            <a:r>
              <a:rPr lang="ru-RU" altLang="ru-RU" dirty="0"/>
              <a:t>- </a:t>
            </a:r>
            <a:r>
              <a:rPr lang="ru-RU" altLang="ru-RU" i="1" dirty="0"/>
              <a:t>это банки, которые специализи­руются на выдаче кредитов для внедрения в производство научно-технических изобретений и нововведений.</a:t>
            </a:r>
            <a:endParaRPr lang="ru-RU" altLang="ru-RU" dirty="0"/>
          </a:p>
        </p:txBody>
      </p:sp>
      <p:sp>
        <p:nvSpPr>
          <p:cNvPr id="14345" name="TextBox 5"/>
          <p:cNvSpPr txBox="1">
            <a:spLocks noChangeArrowheads="1"/>
          </p:cNvSpPr>
          <p:nvPr/>
        </p:nvSpPr>
        <p:spPr bwMode="auto">
          <a:xfrm>
            <a:off x="8388350" y="52292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3501008"/>
            <a:ext cx="62648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Ипотечные банки - это банки, которые специализируют­ся на выдаче ссуд для приобретения недвижимого имущества (ипотеки).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" y="4424338"/>
            <a:ext cx="7378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/>
              <a:t>Сейф-банки </a:t>
            </a:r>
            <a:r>
              <a:rPr lang="ru-RU" altLang="ru-RU" dirty="0"/>
              <a:t>- </a:t>
            </a:r>
            <a:r>
              <a:rPr lang="ru-RU" altLang="ru-RU" i="1" dirty="0"/>
              <a:t>это банки, которые предоставляют своим клиентам возможность за плату хранить любые принадлежащие им ценности (деньги, вещи, товары для продажи) в защищаемых от грабителей местах.</a:t>
            </a:r>
            <a:endParaRPr lang="ru-RU" alt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059" y="5624666"/>
            <a:ext cx="89978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/>
              <a:t>Ломбарды </a:t>
            </a:r>
            <a:r>
              <a:rPr lang="ru-RU" altLang="ru-RU" dirty="0"/>
              <a:t>- </a:t>
            </a:r>
            <a:r>
              <a:rPr lang="ru-RU" altLang="ru-RU" i="1" dirty="0"/>
              <a:t>это разновидность банков (кредитная орга­низация). </a:t>
            </a:r>
            <a:r>
              <a:rPr lang="ru-RU" altLang="ru-RU" dirty="0"/>
              <a:t>В ломбард можно заложить имущество (ценные вещи), чтобы получить за них наличные деньги.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40" grpId="0"/>
      <p:bldP spid="14343" grpId="0"/>
      <p:bldP spid="143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14288" y="946150"/>
            <a:ext cx="89482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/>
              <a:t> </a:t>
            </a:r>
            <a:r>
              <a:rPr lang="ru-RU" sz="2400" dirty="0"/>
              <a:t>Установите соответствие между функциями и уровнями банковской системы, к которым они </a:t>
            </a:r>
            <a:r>
              <a:rPr lang="ru-RU" sz="2400" dirty="0" smtClean="0"/>
              <a:t>относятся</a:t>
            </a:r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8388350" y="52292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altLang="ru-RU"/>
          </a:p>
        </p:txBody>
      </p:sp>
      <p:pic>
        <p:nvPicPr>
          <p:cNvPr id="1536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193" y="5229225"/>
            <a:ext cx="2735858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266882"/>
              </p:ext>
            </p:extLst>
          </p:nvPr>
        </p:nvGraphicFramePr>
        <p:xfrm>
          <a:off x="179512" y="1988839"/>
          <a:ext cx="8712968" cy="2931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48"/>
                <a:gridCol w="2880320"/>
              </a:tblGrid>
              <a:tr h="44465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Функции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Уровни банковской системы </a:t>
                      </a:r>
                      <a:endParaRPr lang="ru-RU" dirty="0"/>
                    </a:p>
                  </a:txBody>
                  <a:tcPr/>
                </a:tc>
              </a:tr>
              <a:tr h="34743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А) кредитование предприятий 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800" dirty="0" smtClean="0"/>
                        <a:t>1) Центральный банк </a:t>
                      </a:r>
                      <a:endParaRPr lang="ru-RU" dirty="0"/>
                    </a:p>
                  </a:txBody>
                  <a:tcPr/>
                </a:tc>
              </a:tr>
              <a:tr h="26970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Б) денежная эмиссия 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599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В) рассчетно-кассовое обслуживание клиентов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2) коммерческие банки </a:t>
                      </a:r>
                      <a:endParaRPr lang="ru-RU" dirty="0"/>
                    </a:p>
                  </a:txBody>
                  <a:tcPr/>
                </a:tc>
              </a:tr>
              <a:tr h="546296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Г) мобилизация свободных денежных средств населения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5428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Д) хранение золотовалютных резервов страны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ятно 1 10"/>
          <p:cNvSpPr/>
          <p:nvPr/>
        </p:nvSpPr>
        <p:spPr>
          <a:xfrm>
            <a:off x="251520" y="0"/>
            <a:ext cx="2664296" cy="119675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!ЕГЭ!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76256" y="4064296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21221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332656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Решение практических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</a:rPr>
              <a:t>задач (обществознание)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33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Другая 2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00B050"/>
      </a:accent2>
      <a:accent3>
        <a:srgbClr val="00B0F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1225</TotalTime>
  <Words>676</Words>
  <Application>Microsoft Office PowerPoint</Application>
  <PresentationFormat>Экран (4:3)</PresentationFormat>
  <Paragraphs>93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Происхождение банков </vt:lpstr>
      <vt:lpstr>Банковские операции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Банковские услуги и отношения людей и в сфере</dc:title>
  <dc:creator>y8</dc:creator>
  <cp:lastModifiedBy>user</cp:lastModifiedBy>
  <cp:revision>121</cp:revision>
  <dcterms:created xsi:type="dcterms:W3CDTF">2018-10-17T11:47:10Z</dcterms:created>
  <dcterms:modified xsi:type="dcterms:W3CDTF">2021-10-12T09:40:30Z</dcterms:modified>
</cp:coreProperties>
</file>