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351" r:id="rId3"/>
    <p:sldId id="352" r:id="rId4"/>
    <p:sldId id="353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287" r:id="rId30"/>
    <p:sldId id="336" r:id="rId31"/>
    <p:sldId id="337" r:id="rId32"/>
    <p:sldId id="338" r:id="rId33"/>
    <p:sldId id="339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1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94660"/>
  </p:normalViewPr>
  <p:slideViewPr>
    <p:cSldViewPr>
      <p:cViewPr varScale="1">
        <p:scale>
          <a:sx n="68" d="100"/>
          <a:sy n="68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2508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129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7082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5215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06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474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0802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934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6964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5573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7853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0E059-C1A3-4CE8-AA17-4580EC827B76}" type="datetimeFigureOut">
              <a:rPr lang="ru-RU" smtClean="0"/>
              <a:pPr/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D8891-C75B-4AA1-9EE5-4438948909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2676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247" t="26941" r="21917" b="20091"/>
          <a:stretch>
            <a:fillRect/>
          </a:stretch>
        </p:blipFill>
        <p:spPr bwMode="auto">
          <a:xfrm>
            <a:off x="5143504" y="3533926"/>
            <a:ext cx="3357586" cy="304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БИОЛОГИЯ ОГЭ - 2023</a:t>
            </a:r>
            <a:endParaRPr lang="ru-RU" sz="6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628800"/>
            <a:ext cx="6912768" cy="1752600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Задание  2</a:t>
            </a:r>
            <a:endParaRPr lang="ru-RU" sz="3600" b="1" dirty="0" smtClean="0"/>
          </a:p>
          <a:p>
            <a:r>
              <a:rPr lang="ru-RU" sz="3600" b="1" dirty="0" smtClean="0"/>
              <a:t>Царства Бактерии, Грибы, Животные, Растения</a:t>
            </a:r>
            <a:endParaRPr lang="ru-RU" sz="3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sz="3600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701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/>
          <a:srcRect l="17578" t="28320" r="39209" b="31641"/>
          <a:stretch>
            <a:fillRect/>
          </a:stretch>
        </p:blipFill>
        <p:spPr bwMode="auto">
          <a:xfrm>
            <a:off x="714348" y="500042"/>
            <a:ext cx="359803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01" name="Picture 5" descr="https://michailvishnevsky.com/wp-content/uploads/2020/02/%D0%9C%D0%BE%D1%85%D0%BE%D0%B2%D0%B8%D0%BA_%D0%B7%D0%B5%D0%BB%D0%B5%D0%BD%D1%8B%D0%B9-1170x8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85728"/>
            <a:ext cx="3603553" cy="257176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5008" y="2928934"/>
            <a:ext cx="2618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Моховик зеленый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5305" name="AutoShape 9" descr="https://poleznii-site.ru/wp-content/uploads/2020/11/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6" name="Picture 10"/>
          <p:cNvPicPr>
            <a:picLocks noChangeAspect="1" noChangeArrowheads="1"/>
          </p:cNvPicPr>
          <p:nvPr/>
        </p:nvPicPr>
        <p:blipFill>
          <a:blip r:embed="rId4"/>
          <a:srcRect l="19970" t="29492" r="39746" b="29492"/>
          <a:stretch>
            <a:fillRect/>
          </a:stretch>
        </p:blipFill>
        <p:spPr bwMode="auto">
          <a:xfrm>
            <a:off x="714348" y="3357562"/>
            <a:ext cx="3571900" cy="272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85786" y="6143644"/>
            <a:ext cx="352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Трутовик обыкновенный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5307" name="Picture 11"/>
          <p:cNvPicPr>
            <a:picLocks noChangeAspect="1" noChangeArrowheads="1"/>
          </p:cNvPicPr>
          <p:nvPr/>
        </p:nvPicPr>
        <p:blipFill>
          <a:blip r:embed="rId5"/>
          <a:srcRect l="20703" t="33398" r="39746" b="31445"/>
          <a:stretch>
            <a:fillRect/>
          </a:stretch>
        </p:blipFill>
        <p:spPr bwMode="auto">
          <a:xfrm>
            <a:off x="4786314" y="3500438"/>
            <a:ext cx="385765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643570" y="6143644"/>
            <a:ext cx="2914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Мицена</a:t>
            </a:r>
            <a:r>
              <a:rPr lang="ru-RU" sz="2400" b="1" dirty="0" smtClean="0">
                <a:solidFill>
                  <a:srgbClr val="C00000"/>
                </a:solidFill>
              </a:rPr>
              <a:t> игловидная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214290"/>
            <a:ext cx="42505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БАКТЕРИИ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 l="21972" t="33203" r="39209" b="34570"/>
          <a:stretch>
            <a:fillRect/>
          </a:stretch>
        </p:blipFill>
        <p:spPr bwMode="auto">
          <a:xfrm>
            <a:off x="357158" y="928670"/>
            <a:ext cx="367148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42910" y="3143248"/>
            <a:ext cx="3007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Сине-зеленая водоросль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ЦИАНОБАКТЕРИИ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6324" name="Picture 4" descr="https://big-rostov.ru/wp-content/uploads/2022/05/vibr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000108"/>
            <a:ext cx="2551517" cy="19288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29256" y="2928934"/>
            <a:ext cx="2776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Холерный вибрион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6326" name="Picture 6" descr="https://www.thermofisher.com/blog/food/wp-content/uploads/sites/5/2014/06/salmonella_bacteri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000504"/>
            <a:ext cx="2286016" cy="22860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14414" y="6215082"/>
            <a:ext cx="1994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Сальмонелла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5"/>
          <a:srcRect l="18506" t="29492" r="41943" b="41211"/>
          <a:stretch>
            <a:fillRect/>
          </a:stretch>
        </p:blipFill>
        <p:spPr bwMode="auto">
          <a:xfrm>
            <a:off x="4357686" y="3643314"/>
            <a:ext cx="385765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786314" y="5786454"/>
            <a:ext cx="3313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Клостридия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ботолинум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2"/>
          <a:srcRect l="21240" t="31640" r="40674" b="40039"/>
          <a:stretch>
            <a:fillRect/>
          </a:stretch>
        </p:blipFill>
        <p:spPr bwMode="auto">
          <a:xfrm>
            <a:off x="571472" y="500042"/>
            <a:ext cx="371477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500166" y="2643182"/>
            <a:ext cx="1442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Листерия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7349" name="AutoShape 5" descr="https://kurology.ru/wp-content/uploads/2018/06/iStock-17157778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3"/>
          <a:srcRect l="18506" t="29492" r="43408" b="32422"/>
          <a:stretch>
            <a:fillRect/>
          </a:stretch>
        </p:blipFill>
        <p:spPr bwMode="auto">
          <a:xfrm>
            <a:off x="5429256" y="357166"/>
            <a:ext cx="295277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572132" y="2643182"/>
            <a:ext cx="2710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Кишечная палочка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7352" name="Picture 8" descr="https://i1.wp.com/diagnozlab.com/wp-content/uploads/2018/03/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286123"/>
            <a:ext cx="3643338" cy="255033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1472" y="5857892"/>
            <a:ext cx="3561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Стафилококк золотистый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7354" name="Picture 10" descr="https://cf2.ppt-online.org/files2/slide/h/H4JEVeBbgSNPRMlZK6qaTGC5tDkAcf9zU0ohys/slide-17.jpg"/>
          <p:cNvPicPr>
            <a:picLocks noChangeAspect="1" noChangeArrowheads="1"/>
          </p:cNvPicPr>
          <p:nvPr/>
        </p:nvPicPr>
        <p:blipFill>
          <a:blip r:embed="rId5"/>
          <a:srcRect t="9091"/>
          <a:stretch>
            <a:fillRect/>
          </a:stretch>
        </p:blipFill>
        <p:spPr bwMode="auto">
          <a:xfrm>
            <a:off x="4471578" y="3214686"/>
            <a:ext cx="4511231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xn--80ajgpcpbhkds4a4g.xn--p1ai/wp-content/uploads/2021/05/sinegnoynaya_paloc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023962" cy="233836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2786058"/>
            <a:ext cx="30966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Синегнойная палочка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/>
          <a:srcRect l="21973" t="34180" r="39941" b="32617"/>
          <a:stretch>
            <a:fillRect/>
          </a:stretch>
        </p:blipFill>
        <p:spPr bwMode="auto">
          <a:xfrm>
            <a:off x="5072066" y="285728"/>
            <a:ext cx="371477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572132" y="2714620"/>
            <a:ext cx="2856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Бледная трепонема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8373" name="Picture 5" descr="https://i.pinimg.com/originals/90/1d/89/901d894d4d3c6a652d144bd78b7bf5b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357562"/>
            <a:ext cx="3643306" cy="26459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57290" y="6000768"/>
            <a:ext cx="2027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Пневмококки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5"/>
          <a:srcRect l="28027" t="31445" r="47070" b="38281"/>
          <a:stretch>
            <a:fillRect/>
          </a:stretch>
        </p:blipFill>
        <p:spPr bwMode="auto">
          <a:xfrm>
            <a:off x="5357818" y="3500438"/>
            <a:ext cx="3286148" cy="299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714750" y="3200400"/>
          <a:ext cx="1714500" cy="457200"/>
        </p:xfrm>
        <a:graphic>
          <a:graphicData uri="http://schemas.openxmlformats.org/drawingml/2006/table">
            <a:tbl>
              <a:tblPr/>
              <a:tblGrid>
                <a:gridCol w="428625"/>
                <a:gridCol w="428625"/>
                <a:gridCol w="428625"/>
                <a:gridCol w="428625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428604"/>
            <a:ext cx="8358246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. Установите соответствие между организмами и царствами живой природы: к каждому элементу первого столбца подберите соответствующий элемент из второго столбца.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ОРГАНИЗМЫ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А) венерина мухоловка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Б) холерный вибрион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В) трутовик окаймленный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Г) актиния ковровая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ЦАРСТВА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Бактерии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Грибы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Животные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Растения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Запишите в ответ цифры, расположив их в порядке, соответствующем буквам: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857232"/>
            <a:ext cx="73581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2. </a:t>
            </a:r>
          </a:p>
          <a:p>
            <a:r>
              <a:rPr lang="ru-RU" sz="2800" dirty="0" smtClean="0"/>
              <a:t>ОРГАНИЗМЫ</a:t>
            </a:r>
          </a:p>
          <a:p>
            <a:pPr lvl="1"/>
            <a:r>
              <a:rPr lang="ru-RU" sz="2800" dirty="0" smtClean="0"/>
              <a:t>А) сине-зелёная водоросль</a:t>
            </a:r>
          </a:p>
          <a:p>
            <a:pPr lvl="1"/>
            <a:r>
              <a:rPr lang="ru-RU" sz="2800" dirty="0" smtClean="0"/>
              <a:t>Б) </a:t>
            </a:r>
            <a:r>
              <a:rPr lang="ru-RU" sz="2800" dirty="0" err="1" smtClean="0"/>
              <a:t>мукор</a:t>
            </a:r>
            <a:endParaRPr lang="ru-RU" sz="2800" dirty="0" smtClean="0"/>
          </a:p>
          <a:p>
            <a:pPr lvl="1"/>
            <a:r>
              <a:rPr lang="ru-RU" sz="2800" dirty="0" smtClean="0"/>
              <a:t>В) мятлик обыкновенный</a:t>
            </a:r>
          </a:p>
          <a:p>
            <a:pPr lvl="1"/>
            <a:r>
              <a:rPr lang="ru-RU" sz="2800" dirty="0" smtClean="0"/>
              <a:t>Г) аскарида лошадиная</a:t>
            </a:r>
          </a:p>
          <a:p>
            <a:r>
              <a:rPr lang="ru-RU" sz="2800" dirty="0" smtClean="0"/>
              <a:t>ЦАРСТВА</a:t>
            </a:r>
          </a:p>
          <a:p>
            <a:pPr lvl="1"/>
            <a:r>
              <a:rPr lang="ru-RU" sz="2800" dirty="0" smtClean="0"/>
              <a:t>1) Бактерии</a:t>
            </a:r>
          </a:p>
          <a:p>
            <a:pPr lvl="1"/>
            <a:r>
              <a:rPr lang="ru-RU" sz="2800" dirty="0" smtClean="0"/>
              <a:t>2) Грибы</a:t>
            </a:r>
          </a:p>
          <a:p>
            <a:pPr lvl="1"/>
            <a:r>
              <a:rPr lang="ru-RU" sz="2800" dirty="0" smtClean="0"/>
              <a:t>3) Животные</a:t>
            </a:r>
          </a:p>
          <a:p>
            <a:pPr lvl="1"/>
            <a:r>
              <a:rPr lang="ru-RU" sz="2800" dirty="0" smtClean="0"/>
              <a:t>4) Растения</a:t>
            </a:r>
            <a:endParaRPr lang="ru-RU" sz="2800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 l="21240" t="33203" r="39209" b="29688"/>
          <a:stretch>
            <a:fillRect/>
          </a:stretch>
        </p:blipFill>
        <p:spPr bwMode="auto">
          <a:xfrm>
            <a:off x="4714876" y="3614210"/>
            <a:ext cx="4000528" cy="2815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778674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3.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хвощ полевой</a:t>
            </a:r>
          </a:p>
          <a:p>
            <a:pPr lvl="1"/>
            <a:r>
              <a:rPr lang="ru-RU" sz="3200" dirty="0" smtClean="0"/>
              <a:t>Б) дождевик грушевидный</a:t>
            </a:r>
          </a:p>
          <a:p>
            <a:pPr lvl="1"/>
            <a:r>
              <a:rPr lang="ru-RU" sz="3200" dirty="0" smtClean="0"/>
              <a:t>В) туберкулёзная палочка</a:t>
            </a:r>
          </a:p>
          <a:p>
            <a:pPr lvl="1"/>
            <a:r>
              <a:rPr lang="ru-RU" sz="3200" dirty="0" smtClean="0"/>
              <a:t>Г) ланцетник европейский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Бактерии</a:t>
            </a:r>
          </a:p>
          <a:p>
            <a:pPr lvl="1"/>
            <a:r>
              <a:rPr lang="ru-RU" sz="3200" dirty="0" smtClean="0"/>
              <a:t>3) Растения</a:t>
            </a:r>
          </a:p>
          <a:p>
            <a:pPr lvl="1"/>
            <a:r>
              <a:rPr lang="ru-RU" sz="3200" dirty="0" smtClean="0"/>
              <a:t>4) Грибы</a:t>
            </a:r>
            <a:endParaRPr lang="ru-RU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792961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4.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рядовка фиолетовая</a:t>
            </a:r>
          </a:p>
          <a:p>
            <a:pPr lvl="1"/>
            <a:r>
              <a:rPr lang="ru-RU" sz="3200" dirty="0" smtClean="0"/>
              <a:t>Б) стафилококк золотистый</a:t>
            </a:r>
          </a:p>
          <a:p>
            <a:pPr lvl="1"/>
            <a:r>
              <a:rPr lang="ru-RU" sz="3200" dirty="0" smtClean="0"/>
              <a:t>В) химера европейская</a:t>
            </a:r>
          </a:p>
          <a:p>
            <a:pPr lvl="1"/>
            <a:r>
              <a:rPr lang="ru-RU" sz="3200" dirty="0" smtClean="0"/>
              <a:t>Г) </a:t>
            </a:r>
            <a:r>
              <a:rPr lang="ru-RU" sz="3200" dirty="0" err="1" smtClean="0"/>
              <a:t>улотрикс</a:t>
            </a:r>
            <a:r>
              <a:rPr lang="ru-RU" sz="3200" dirty="0" smtClean="0"/>
              <a:t> опоясанный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Бактерии</a:t>
            </a:r>
          </a:p>
          <a:p>
            <a:pPr lvl="1"/>
            <a:r>
              <a:rPr lang="ru-RU" sz="3200" dirty="0" smtClean="0"/>
              <a:t>3) Растения</a:t>
            </a:r>
          </a:p>
          <a:p>
            <a:pPr lvl="1"/>
            <a:r>
              <a:rPr lang="ru-RU" sz="3200" dirty="0" smtClean="0"/>
              <a:t>4) Грибы</a:t>
            </a:r>
            <a:endParaRPr lang="ru-RU"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2"/>
            <a:ext cx="72152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5.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</a:t>
            </a:r>
            <a:r>
              <a:rPr lang="ru-RU" sz="3200" dirty="0" err="1" smtClean="0"/>
              <a:t>гинкго</a:t>
            </a:r>
            <a:r>
              <a:rPr lang="ru-RU" sz="3200" dirty="0" smtClean="0"/>
              <a:t> двулопастный</a:t>
            </a:r>
          </a:p>
          <a:p>
            <a:pPr lvl="1"/>
            <a:r>
              <a:rPr lang="ru-RU" sz="3200" dirty="0" smtClean="0"/>
              <a:t>Б) чесночница обыкновенная</a:t>
            </a:r>
          </a:p>
          <a:p>
            <a:pPr lvl="1"/>
            <a:r>
              <a:rPr lang="ru-RU" sz="3200" dirty="0" smtClean="0"/>
              <a:t>В) стрептококк мытный</a:t>
            </a:r>
          </a:p>
          <a:p>
            <a:pPr lvl="1"/>
            <a:r>
              <a:rPr lang="ru-RU" sz="3200" dirty="0" smtClean="0"/>
              <a:t>Г) сморчок конический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Грибы</a:t>
            </a:r>
          </a:p>
          <a:p>
            <a:pPr lvl="1"/>
            <a:r>
              <a:rPr lang="ru-RU" sz="3200" dirty="0" smtClean="0"/>
              <a:t>3) Бактерии</a:t>
            </a:r>
          </a:p>
          <a:p>
            <a:pPr lvl="1"/>
            <a:r>
              <a:rPr lang="ru-RU" sz="3200" dirty="0" smtClean="0"/>
              <a:t>4) Растения</a:t>
            </a:r>
            <a:endParaRPr lang="ru-RU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642919"/>
            <a:ext cx="58579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6.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</a:t>
            </a:r>
            <a:r>
              <a:rPr lang="ru-RU" sz="3200" dirty="0" err="1" smtClean="0"/>
              <a:t>хеликобактер</a:t>
            </a:r>
            <a:r>
              <a:rPr lang="ru-RU" sz="3200" dirty="0" smtClean="0"/>
              <a:t> </a:t>
            </a:r>
            <a:r>
              <a:rPr lang="ru-RU" sz="3200" dirty="0" err="1" smtClean="0"/>
              <a:t>пилори</a:t>
            </a:r>
            <a:endParaRPr lang="ru-RU" sz="3200" dirty="0" smtClean="0"/>
          </a:p>
          <a:p>
            <a:pPr lvl="1"/>
            <a:r>
              <a:rPr lang="ru-RU" sz="3200" dirty="0" smtClean="0"/>
              <a:t>Б) василиск </a:t>
            </a:r>
            <a:r>
              <a:rPr lang="ru-RU" sz="3200" dirty="0" err="1" smtClean="0"/>
              <a:t>шлемоносный</a:t>
            </a:r>
            <a:endParaRPr lang="ru-RU" sz="3200" dirty="0" smtClean="0"/>
          </a:p>
          <a:p>
            <a:pPr lvl="1"/>
            <a:r>
              <a:rPr lang="ru-RU" sz="3200" dirty="0" smtClean="0"/>
              <a:t>В) лапчатка гусиная</a:t>
            </a:r>
          </a:p>
          <a:p>
            <a:pPr lvl="1"/>
            <a:r>
              <a:rPr lang="ru-RU" sz="3200" dirty="0" smtClean="0"/>
              <a:t>Г) груздь чёрный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Грибы</a:t>
            </a:r>
          </a:p>
          <a:p>
            <a:pPr lvl="1"/>
            <a:r>
              <a:rPr lang="ru-RU" sz="3200" dirty="0" smtClean="0"/>
              <a:t>3) Бактерии</a:t>
            </a:r>
          </a:p>
          <a:p>
            <a:pPr lvl="1"/>
            <a:r>
              <a:rPr lang="ru-RU" sz="3200" dirty="0" smtClean="0"/>
              <a:t>4) Растения</a:t>
            </a:r>
            <a:endParaRPr lang="ru-RU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d5a48a0a663383b830c15bcefe05ed32-7084676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3219442" cy="222030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3000372"/>
            <a:ext cx="3050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Гинкго</a:t>
            </a:r>
            <a:r>
              <a:rPr lang="ru-RU" sz="2400" b="1" dirty="0" smtClean="0">
                <a:solidFill>
                  <a:srgbClr val="C00000"/>
                </a:solidFill>
              </a:rPr>
              <a:t> двулопастный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https://pescetariano.ru/upload/iblock/e7d/e7d9190365888e10ad23ece413647486.jpg"/>
          <p:cNvPicPr>
            <a:picLocks noChangeAspect="1" noChangeArrowheads="1"/>
          </p:cNvPicPr>
          <p:nvPr/>
        </p:nvPicPr>
        <p:blipFill>
          <a:blip r:embed="rId3"/>
          <a:srcRect l="15075" t="6580"/>
          <a:stretch>
            <a:fillRect/>
          </a:stretch>
        </p:blipFill>
        <p:spPr bwMode="auto">
          <a:xfrm>
            <a:off x="5500694" y="642918"/>
            <a:ext cx="3336288" cy="220329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00694" y="2786058"/>
            <a:ext cx="30373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Ламинария японская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30" name="AutoShape 6" descr="https://xn--80aafnpgdf4bt1d.xn--p1ai/wp-content/uploads/2020/03/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xn--80aafnpgdf4bt1d.xn--p1ai/wp-content/uploads/2020/03/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/>
          <a:srcRect l="21240" t="33203" r="39941" b="31640"/>
          <a:stretch>
            <a:fillRect/>
          </a:stretch>
        </p:blipFill>
        <p:spPr bwMode="auto">
          <a:xfrm>
            <a:off x="357158" y="3623096"/>
            <a:ext cx="3500462" cy="237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28596" y="6072206"/>
            <a:ext cx="3201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Пижма обыкновенная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35" name="Picture 11" descr="https://distano.ru/wp-content/uploads/2/b/8/2b8207f8f97aa25fc195910efe5a50f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286124"/>
            <a:ext cx="2928958" cy="294489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00628" y="6143644"/>
            <a:ext cx="3685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Страусник</a:t>
            </a:r>
            <a:r>
              <a:rPr lang="ru-RU" sz="2400" b="1" dirty="0" smtClean="0">
                <a:solidFill>
                  <a:srgbClr val="C00000"/>
                </a:solidFill>
              </a:rPr>
              <a:t> обыкновенный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0"/>
            <a:ext cx="57864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РАСТЕНИЯ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71481"/>
            <a:ext cx="59293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7.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моховик зелёный</a:t>
            </a:r>
          </a:p>
          <a:p>
            <a:pPr lvl="1"/>
            <a:r>
              <a:rPr lang="ru-RU" sz="3200" dirty="0" smtClean="0"/>
              <a:t>Б) волчье лыко</a:t>
            </a:r>
          </a:p>
          <a:p>
            <a:pPr lvl="1"/>
            <a:r>
              <a:rPr lang="ru-RU" sz="3200" dirty="0" smtClean="0"/>
              <a:t>В) берёзовая пяденица</a:t>
            </a:r>
          </a:p>
          <a:p>
            <a:pPr lvl="1"/>
            <a:r>
              <a:rPr lang="ru-RU" sz="3200" dirty="0" smtClean="0"/>
              <a:t>Г) </a:t>
            </a:r>
            <a:r>
              <a:rPr lang="ru-RU" sz="3200" dirty="0" err="1" smtClean="0"/>
              <a:t>стрептомицет</a:t>
            </a:r>
            <a:endParaRPr lang="ru-RU" sz="3200" dirty="0" smtClean="0"/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Бактерии</a:t>
            </a:r>
          </a:p>
          <a:p>
            <a:pPr lvl="1"/>
            <a:r>
              <a:rPr lang="ru-RU" sz="3200" dirty="0" smtClean="0"/>
              <a:t>2) Растения</a:t>
            </a:r>
          </a:p>
          <a:p>
            <a:pPr lvl="1"/>
            <a:r>
              <a:rPr lang="ru-RU" sz="3200" dirty="0" smtClean="0"/>
              <a:t>3) Животные</a:t>
            </a:r>
          </a:p>
          <a:p>
            <a:pPr lvl="1"/>
            <a:r>
              <a:rPr lang="ru-RU" sz="3200" dirty="0" smtClean="0"/>
              <a:t>4) Грибы</a:t>
            </a:r>
            <a:endParaRPr lang="ru-RU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00042"/>
            <a:ext cx="7143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8.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синегнойная палочка</a:t>
            </a:r>
          </a:p>
          <a:p>
            <a:pPr lvl="1"/>
            <a:r>
              <a:rPr lang="ru-RU" sz="3200" dirty="0" smtClean="0"/>
              <a:t>Б) дубовик обыкновенный</a:t>
            </a:r>
          </a:p>
          <a:p>
            <a:pPr lvl="1"/>
            <a:r>
              <a:rPr lang="ru-RU" sz="3200" dirty="0" smtClean="0"/>
              <a:t>В) вьюнок полевой</a:t>
            </a:r>
          </a:p>
          <a:p>
            <a:pPr lvl="1"/>
            <a:r>
              <a:rPr lang="ru-RU" sz="3200" dirty="0" smtClean="0"/>
              <a:t>Г) конек полевой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Растения</a:t>
            </a:r>
          </a:p>
          <a:p>
            <a:pPr lvl="1"/>
            <a:r>
              <a:rPr lang="ru-RU" sz="3200" dirty="0" smtClean="0"/>
              <a:t>2) Животные</a:t>
            </a:r>
          </a:p>
          <a:p>
            <a:pPr lvl="1"/>
            <a:r>
              <a:rPr lang="ru-RU" sz="3200" dirty="0" smtClean="0"/>
              <a:t>3) Бактерии</a:t>
            </a:r>
          </a:p>
          <a:p>
            <a:pPr lvl="1"/>
            <a:r>
              <a:rPr lang="ru-RU" sz="3200" dirty="0" smtClean="0"/>
              <a:t>4) Грибы</a:t>
            </a:r>
            <a:endParaRPr lang="ru-RU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500042"/>
            <a:ext cx="67151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9.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спорынья обыкновенная</a:t>
            </a:r>
          </a:p>
          <a:p>
            <a:pPr lvl="1"/>
            <a:r>
              <a:rPr lang="ru-RU" sz="3200" dirty="0" smtClean="0"/>
              <a:t>Б) сальмонелла </a:t>
            </a:r>
            <a:r>
              <a:rPr lang="ru-RU" sz="3200" dirty="0" err="1" smtClean="0"/>
              <a:t>энтерика</a:t>
            </a:r>
            <a:endParaRPr lang="ru-RU" sz="3200" dirty="0" smtClean="0"/>
          </a:p>
          <a:p>
            <a:pPr lvl="1"/>
            <a:r>
              <a:rPr lang="ru-RU" sz="3200" dirty="0" smtClean="0"/>
              <a:t>В) вьюрок канареечный</a:t>
            </a:r>
          </a:p>
          <a:p>
            <a:pPr lvl="1"/>
            <a:r>
              <a:rPr lang="ru-RU" sz="3200" dirty="0" smtClean="0"/>
              <a:t>Г) хохлатка желтая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Растения</a:t>
            </a:r>
          </a:p>
          <a:p>
            <a:pPr lvl="1"/>
            <a:r>
              <a:rPr lang="ru-RU" sz="3200" dirty="0" smtClean="0"/>
              <a:t>2) Животные</a:t>
            </a:r>
          </a:p>
          <a:p>
            <a:pPr lvl="1"/>
            <a:r>
              <a:rPr lang="ru-RU" sz="3200" dirty="0" smtClean="0"/>
              <a:t>3) Бактерии</a:t>
            </a:r>
          </a:p>
          <a:p>
            <a:pPr lvl="1"/>
            <a:r>
              <a:rPr lang="ru-RU" sz="3200" dirty="0" smtClean="0"/>
              <a:t>4) Грибы</a:t>
            </a:r>
            <a:endParaRPr lang="ru-RU" dirty="0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 l="18310" t="36133" r="39209" b="29687"/>
          <a:stretch>
            <a:fillRect/>
          </a:stretch>
        </p:blipFill>
        <p:spPr bwMode="auto">
          <a:xfrm>
            <a:off x="4214810" y="3813287"/>
            <a:ext cx="4572032" cy="2758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7"/>
            <a:ext cx="62865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10.</a:t>
            </a:r>
          </a:p>
          <a:p>
            <a:r>
              <a:rPr lang="ru-RU" sz="2800" dirty="0" smtClean="0"/>
              <a:t>ОРГАНИЗМЫ</a:t>
            </a:r>
          </a:p>
          <a:p>
            <a:pPr lvl="1"/>
            <a:r>
              <a:rPr lang="ru-RU" sz="2800" dirty="0" smtClean="0"/>
              <a:t>А) </a:t>
            </a:r>
            <a:r>
              <a:rPr lang="ru-RU" sz="2800" dirty="0" err="1" smtClean="0"/>
              <a:t>ежовик</a:t>
            </a:r>
            <a:r>
              <a:rPr lang="ru-RU" sz="2800" dirty="0" smtClean="0"/>
              <a:t> жёлтый</a:t>
            </a:r>
          </a:p>
          <a:p>
            <a:pPr lvl="1"/>
            <a:r>
              <a:rPr lang="ru-RU" sz="2800" dirty="0" smtClean="0"/>
              <a:t>Б) плаун годичный</a:t>
            </a:r>
          </a:p>
          <a:p>
            <a:pPr lvl="1"/>
            <a:r>
              <a:rPr lang="ru-RU" sz="2800" dirty="0" smtClean="0"/>
              <a:t>В) португальский кораблик</a:t>
            </a:r>
          </a:p>
          <a:p>
            <a:pPr lvl="1"/>
            <a:r>
              <a:rPr lang="ru-RU" sz="2800" dirty="0" smtClean="0"/>
              <a:t>Г) </a:t>
            </a:r>
            <a:r>
              <a:rPr lang="ru-RU" sz="2800" dirty="0" err="1" smtClean="0"/>
              <a:t>хламидия</a:t>
            </a:r>
            <a:r>
              <a:rPr lang="ru-RU" sz="2800" dirty="0" smtClean="0"/>
              <a:t> пневмония</a:t>
            </a:r>
          </a:p>
          <a:p>
            <a:r>
              <a:rPr lang="ru-RU" sz="2800" dirty="0" smtClean="0"/>
              <a:t>ЦАРСТВА</a:t>
            </a:r>
          </a:p>
          <a:p>
            <a:pPr lvl="1"/>
            <a:r>
              <a:rPr lang="ru-RU" sz="2800" dirty="0" smtClean="0"/>
              <a:t>1) Растения</a:t>
            </a:r>
          </a:p>
          <a:p>
            <a:pPr lvl="1"/>
            <a:r>
              <a:rPr lang="ru-RU" sz="2800" dirty="0" smtClean="0"/>
              <a:t>2) Животные</a:t>
            </a:r>
          </a:p>
          <a:p>
            <a:pPr lvl="1"/>
            <a:r>
              <a:rPr lang="ru-RU" sz="2800" dirty="0" smtClean="0"/>
              <a:t>3) Бактерии</a:t>
            </a:r>
          </a:p>
          <a:p>
            <a:pPr lvl="1"/>
            <a:r>
              <a:rPr lang="ru-RU" sz="2800" dirty="0" smtClean="0"/>
              <a:t>4) Грибы</a:t>
            </a:r>
            <a:endParaRPr lang="ru-RU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85794"/>
            <a:ext cx="592935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11.</a:t>
            </a:r>
          </a:p>
          <a:p>
            <a:r>
              <a:rPr lang="ru-RU" sz="2800" dirty="0" smtClean="0"/>
              <a:t>ОРГАНИЗМЫ</a:t>
            </a:r>
          </a:p>
          <a:p>
            <a:pPr lvl="1"/>
            <a:r>
              <a:rPr lang="ru-RU" sz="2800" dirty="0" smtClean="0"/>
              <a:t>А) златоглазка обыкновенная</a:t>
            </a:r>
          </a:p>
          <a:p>
            <a:pPr lvl="1"/>
            <a:r>
              <a:rPr lang="ru-RU" sz="2800" dirty="0" smtClean="0"/>
              <a:t>Б) трюфель чёрный</a:t>
            </a:r>
          </a:p>
          <a:p>
            <a:pPr lvl="1"/>
            <a:r>
              <a:rPr lang="ru-RU" sz="2800" dirty="0" smtClean="0"/>
              <a:t>В) медуница неясная</a:t>
            </a:r>
          </a:p>
          <a:p>
            <a:pPr lvl="1"/>
            <a:r>
              <a:rPr lang="ru-RU" sz="2800" dirty="0" smtClean="0"/>
              <a:t>Г) чумная палочка</a:t>
            </a:r>
          </a:p>
          <a:p>
            <a:r>
              <a:rPr lang="ru-RU" sz="2800" dirty="0" smtClean="0"/>
              <a:t>ЦАРСТВА</a:t>
            </a:r>
          </a:p>
          <a:p>
            <a:pPr lvl="1"/>
            <a:r>
              <a:rPr lang="ru-RU" sz="2800" dirty="0" smtClean="0"/>
              <a:t>1) Грибы</a:t>
            </a:r>
          </a:p>
          <a:p>
            <a:pPr lvl="1"/>
            <a:r>
              <a:rPr lang="ru-RU" sz="2800" dirty="0" smtClean="0"/>
              <a:t>2) Бактерии</a:t>
            </a:r>
          </a:p>
          <a:p>
            <a:pPr lvl="1"/>
            <a:r>
              <a:rPr lang="ru-RU" sz="2800" dirty="0" smtClean="0"/>
              <a:t>3) Растения</a:t>
            </a:r>
          </a:p>
          <a:p>
            <a:pPr lvl="1"/>
            <a:r>
              <a:rPr lang="ru-RU" sz="2800" dirty="0" smtClean="0"/>
              <a:t>4) Животные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664373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12.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пижма обыкновенная</a:t>
            </a:r>
          </a:p>
          <a:p>
            <a:pPr lvl="1"/>
            <a:r>
              <a:rPr lang="ru-RU" sz="3200" dirty="0" smtClean="0"/>
              <a:t>Б) риккетсия </a:t>
            </a:r>
            <a:r>
              <a:rPr lang="ru-RU" sz="3200" dirty="0" err="1" smtClean="0"/>
              <a:t>Провачека</a:t>
            </a:r>
            <a:endParaRPr lang="ru-RU" sz="3200" dirty="0" smtClean="0"/>
          </a:p>
          <a:p>
            <a:pPr lvl="1"/>
            <a:r>
              <a:rPr lang="ru-RU" sz="3200" dirty="0" smtClean="0"/>
              <a:t>В) рядовка скученная</a:t>
            </a:r>
          </a:p>
          <a:p>
            <a:pPr lvl="1"/>
            <a:r>
              <a:rPr lang="ru-RU" sz="3200" dirty="0" smtClean="0"/>
              <a:t>Г) </a:t>
            </a:r>
            <a:r>
              <a:rPr lang="ru-RU" sz="3200" dirty="0" err="1" smtClean="0"/>
              <a:t>планария</a:t>
            </a:r>
            <a:r>
              <a:rPr lang="ru-RU" sz="3200" dirty="0" smtClean="0"/>
              <a:t> белая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Грибы</a:t>
            </a:r>
          </a:p>
          <a:p>
            <a:pPr lvl="1"/>
            <a:r>
              <a:rPr lang="ru-RU" sz="3200" dirty="0" smtClean="0"/>
              <a:t>2) Бактерии</a:t>
            </a:r>
          </a:p>
          <a:p>
            <a:pPr lvl="1"/>
            <a:r>
              <a:rPr lang="ru-RU" sz="3200" dirty="0" smtClean="0"/>
              <a:t>3) Растения</a:t>
            </a:r>
          </a:p>
          <a:p>
            <a:pPr lvl="1"/>
            <a:r>
              <a:rPr lang="ru-RU" sz="3200" dirty="0" smtClean="0"/>
              <a:t>4) Животные</a:t>
            </a:r>
            <a:endParaRPr lang="ru-RU" sz="3200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 l="19043" t="35156" r="39209" b="34570"/>
          <a:stretch>
            <a:fillRect/>
          </a:stretch>
        </p:blipFill>
        <p:spPr bwMode="auto">
          <a:xfrm>
            <a:off x="4000496" y="3579396"/>
            <a:ext cx="4714908" cy="256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5"/>
            <a:ext cx="59293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13.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</a:t>
            </a:r>
            <a:r>
              <a:rPr lang="ru-RU" sz="3200" dirty="0" err="1" smtClean="0"/>
              <a:t>бадяга</a:t>
            </a:r>
            <a:r>
              <a:rPr lang="ru-RU" sz="3200" dirty="0" smtClean="0"/>
              <a:t> обыкновенная</a:t>
            </a:r>
          </a:p>
          <a:p>
            <a:pPr lvl="1"/>
            <a:r>
              <a:rPr lang="ru-RU" sz="3200" dirty="0" smtClean="0"/>
              <a:t>Б) строчок обыкновенный</a:t>
            </a:r>
          </a:p>
          <a:p>
            <a:pPr lvl="1"/>
            <a:r>
              <a:rPr lang="ru-RU" sz="3200" dirty="0" smtClean="0"/>
              <a:t>В) дизентерийная палочка</a:t>
            </a:r>
          </a:p>
          <a:p>
            <a:pPr lvl="1"/>
            <a:r>
              <a:rPr lang="ru-RU" sz="3200" dirty="0" smtClean="0"/>
              <a:t>Г) </a:t>
            </a:r>
            <a:r>
              <a:rPr lang="ru-RU" sz="3200" dirty="0" err="1" smtClean="0"/>
              <a:t>страусник</a:t>
            </a:r>
            <a:r>
              <a:rPr lang="ru-RU" sz="3200" dirty="0" smtClean="0"/>
              <a:t> обыкновенный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Растения</a:t>
            </a:r>
          </a:p>
          <a:p>
            <a:pPr lvl="1"/>
            <a:r>
              <a:rPr lang="ru-RU" sz="3200" dirty="0" smtClean="0"/>
              <a:t>3) Грибы</a:t>
            </a:r>
          </a:p>
          <a:p>
            <a:pPr lvl="1"/>
            <a:r>
              <a:rPr lang="ru-RU" sz="3200" dirty="0" smtClean="0"/>
              <a:t>4) Бактерии</a:t>
            </a:r>
            <a:endParaRPr lang="ru-RU" sz="3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8"/>
            <a:ext cx="64294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14.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морской огурец</a:t>
            </a:r>
          </a:p>
          <a:p>
            <a:pPr lvl="1"/>
            <a:r>
              <a:rPr lang="ru-RU" sz="3200" dirty="0" smtClean="0"/>
              <a:t>Б) </a:t>
            </a:r>
            <a:r>
              <a:rPr lang="ru-RU" sz="3200" dirty="0" err="1" smtClean="0"/>
              <a:t>саркосцифа</a:t>
            </a:r>
            <a:r>
              <a:rPr lang="ru-RU" sz="3200" dirty="0" smtClean="0"/>
              <a:t> алая</a:t>
            </a:r>
          </a:p>
          <a:p>
            <a:pPr lvl="1"/>
            <a:r>
              <a:rPr lang="ru-RU" sz="3200" dirty="0" smtClean="0"/>
              <a:t>В) сине-зелёная водоросль</a:t>
            </a:r>
          </a:p>
          <a:p>
            <a:pPr lvl="1"/>
            <a:r>
              <a:rPr lang="ru-RU" sz="3200" dirty="0" smtClean="0"/>
              <a:t>Г) пихта сибирская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Растения</a:t>
            </a:r>
          </a:p>
          <a:p>
            <a:pPr lvl="1"/>
            <a:r>
              <a:rPr lang="ru-RU" sz="3200" dirty="0" smtClean="0"/>
              <a:t>3) Грибы</a:t>
            </a:r>
          </a:p>
          <a:p>
            <a:pPr lvl="1"/>
            <a:r>
              <a:rPr lang="ru-RU" sz="3200" dirty="0" smtClean="0"/>
              <a:t>4) Бактерии</a:t>
            </a:r>
            <a:endParaRPr lang="ru-RU" sz="32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000108"/>
            <a:ext cx="60722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15.</a:t>
            </a:r>
          </a:p>
          <a:p>
            <a:r>
              <a:rPr lang="ru-RU" sz="2800" dirty="0" smtClean="0"/>
              <a:t>ОРГАНИЗМЫ</a:t>
            </a:r>
          </a:p>
          <a:p>
            <a:pPr lvl="1"/>
            <a:r>
              <a:rPr lang="ru-RU" sz="2800" dirty="0" smtClean="0"/>
              <a:t>А) тритон гребенчатый</a:t>
            </a:r>
          </a:p>
          <a:p>
            <a:pPr lvl="1"/>
            <a:r>
              <a:rPr lang="ru-RU" sz="2800" dirty="0" smtClean="0"/>
              <a:t>Б) стафилококк золотистый</a:t>
            </a:r>
          </a:p>
          <a:p>
            <a:pPr lvl="1"/>
            <a:r>
              <a:rPr lang="ru-RU" sz="2800" dirty="0" smtClean="0"/>
              <a:t>В) ламинария японская</a:t>
            </a:r>
          </a:p>
          <a:p>
            <a:pPr lvl="1"/>
            <a:r>
              <a:rPr lang="ru-RU" sz="2800" dirty="0" smtClean="0"/>
              <a:t>Г) маслёнок летний</a:t>
            </a:r>
          </a:p>
          <a:p>
            <a:r>
              <a:rPr lang="ru-RU" sz="2800" dirty="0" smtClean="0"/>
              <a:t>ЦАРСТВА</a:t>
            </a:r>
          </a:p>
          <a:p>
            <a:pPr lvl="1"/>
            <a:r>
              <a:rPr lang="ru-RU" sz="2800" dirty="0" smtClean="0"/>
              <a:t>1) Животные</a:t>
            </a:r>
          </a:p>
          <a:p>
            <a:pPr lvl="1"/>
            <a:r>
              <a:rPr lang="ru-RU" sz="2800" dirty="0" smtClean="0"/>
              <a:t>2) Растения</a:t>
            </a:r>
          </a:p>
          <a:p>
            <a:pPr lvl="1"/>
            <a:r>
              <a:rPr lang="ru-RU" sz="2800" dirty="0" smtClean="0"/>
              <a:t>3) Грибы</a:t>
            </a:r>
          </a:p>
          <a:p>
            <a:pPr lvl="1"/>
            <a:r>
              <a:rPr lang="ru-RU" sz="2800" dirty="0" smtClean="0"/>
              <a:t>4) Бактерии</a:t>
            </a:r>
            <a:endParaRPr lang="ru-RU" sz="2800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 l="19775" t="40235" r="39941" b="32617"/>
          <a:stretch>
            <a:fillRect/>
          </a:stretch>
        </p:blipFill>
        <p:spPr bwMode="auto">
          <a:xfrm>
            <a:off x="4078101" y="4000504"/>
            <a:ext cx="4851617" cy="245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4788" y="100013"/>
            <a:ext cx="6194425" cy="666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3068960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Проверим?!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4019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 descr="https://dary-prirody.su/wp-content/uploads/2020/07/lungwort-3345265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/>
          <a:srcRect l="21972" t="34180" r="39209" b="31640"/>
          <a:stretch>
            <a:fillRect/>
          </a:stretch>
        </p:blipFill>
        <p:spPr bwMode="auto">
          <a:xfrm>
            <a:off x="357158" y="285728"/>
            <a:ext cx="378621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2786058"/>
            <a:ext cx="3642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Медуница лекарственная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8133" name="Picture 5" descr="https://pibig.info/uploads/posts/2022-03/1648200104_1-pibig-info-p-mkhi-plauni-khvoshchi-priroda-krasivo-foto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14290"/>
            <a:ext cx="3030281" cy="290948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86380" y="3071810"/>
            <a:ext cx="3062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Плаун булавовидный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8135" name="Picture 7" descr="https://mrfilin.com/wp-content/uploads/4/c/8/4c85b26fcd2ec826d217170046a57bc8.jp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357561"/>
            <a:ext cx="3500462" cy="262534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00100" y="6072206"/>
            <a:ext cx="2115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Хвощ полевой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8137" name="Picture 9" descr="https://www.podvorje.ru/img/work/nomencl/6936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500438"/>
            <a:ext cx="2820987" cy="282098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143504" y="6215082"/>
            <a:ext cx="2412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Хохлатка желтая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714750" y="3200400"/>
          <a:ext cx="1714500" cy="457200"/>
        </p:xfrm>
        <a:graphic>
          <a:graphicData uri="http://schemas.openxmlformats.org/drawingml/2006/table">
            <a:tbl>
              <a:tblPr/>
              <a:tblGrid>
                <a:gridCol w="428625"/>
                <a:gridCol w="428625"/>
                <a:gridCol w="428625"/>
                <a:gridCol w="428625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</a:rPr>
                        <a:t> 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428604"/>
            <a:ext cx="8358246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. Установите соответствие между организмами и царствами живой природы: к каждому элементу первого столбца подберите соответствующий элемент из второго столбца.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ОРГАНИЗМЫ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А) венерина мухоловка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Б) холерный вибрион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В) трутовик окаймленный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Г) актиния ковровая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ЦАРСТВА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1) Бактерии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2) Грибы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3) Животные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4) Растения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Запишите в ответ цифры, расположив их в порядке, соответствующем буквам: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</a:b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9190" y="5000636"/>
            <a:ext cx="14350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4123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857232"/>
            <a:ext cx="73581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2. </a:t>
            </a:r>
          </a:p>
          <a:p>
            <a:r>
              <a:rPr lang="ru-RU" sz="2800" dirty="0" smtClean="0"/>
              <a:t>ОРГАНИЗМЫ</a:t>
            </a:r>
          </a:p>
          <a:p>
            <a:pPr lvl="1"/>
            <a:r>
              <a:rPr lang="ru-RU" sz="2800" dirty="0" smtClean="0"/>
              <a:t>А) сине-зелёная водоросль</a:t>
            </a:r>
          </a:p>
          <a:p>
            <a:pPr lvl="1"/>
            <a:r>
              <a:rPr lang="ru-RU" sz="2800" dirty="0" smtClean="0"/>
              <a:t>Б) </a:t>
            </a:r>
            <a:r>
              <a:rPr lang="ru-RU" sz="2800" dirty="0" err="1" smtClean="0"/>
              <a:t>мукор</a:t>
            </a:r>
            <a:endParaRPr lang="ru-RU" sz="2800" dirty="0" smtClean="0"/>
          </a:p>
          <a:p>
            <a:pPr lvl="1"/>
            <a:r>
              <a:rPr lang="ru-RU" sz="2800" dirty="0" smtClean="0"/>
              <a:t>В) мятлик обыкновенный</a:t>
            </a:r>
          </a:p>
          <a:p>
            <a:pPr lvl="1"/>
            <a:r>
              <a:rPr lang="ru-RU" sz="2800" dirty="0" smtClean="0"/>
              <a:t>Г) аскарида лошадиная</a:t>
            </a:r>
          </a:p>
          <a:p>
            <a:r>
              <a:rPr lang="ru-RU" sz="2800" dirty="0" smtClean="0"/>
              <a:t>ЦАРСТВА</a:t>
            </a:r>
          </a:p>
          <a:p>
            <a:pPr lvl="1"/>
            <a:r>
              <a:rPr lang="ru-RU" sz="2800" dirty="0" smtClean="0"/>
              <a:t>1) Бактерии</a:t>
            </a:r>
          </a:p>
          <a:p>
            <a:pPr lvl="1"/>
            <a:r>
              <a:rPr lang="ru-RU" sz="2800" dirty="0" smtClean="0"/>
              <a:t>2) Грибы</a:t>
            </a:r>
          </a:p>
          <a:p>
            <a:pPr lvl="1"/>
            <a:r>
              <a:rPr lang="ru-RU" sz="2800" dirty="0" smtClean="0"/>
              <a:t>3) Животные</a:t>
            </a:r>
          </a:p>
          <a:p>
            <a:pPr lvl="1"/>
            <a:r>
              <a:rPr lang="ru-RU" sz="2800" dirty="0" smtClean="0"/>
              <a:t>4) Растения</a:t>
            </a:r>
            <a:endParaRPr lang="ru-RU" sz="2800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 l="21240" t="33203" r="39209" b="29688"/>
          <a:stretch>
            <a:fillRect/>
          </a:stretch>
        </p:blipFill>
        <p:spPr bwMode="auto">
          <a:xfrm>
            <a:off x="4714876" y="3614210"/>
            <a:ext cx="4000528" cy="2815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857884" y="1357298"/>
            <a:ext cx="20569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1243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71480"/>
            <a:ext cx="7143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3.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хвощ полевой</a:t>
            </a:r>
          </a:p>
          <a:p>
            <a:pPr lvl="1"/>
            <a:r>
              <a:rPr lang="ru-RU" sz="3200" dirty="0" smtClean="0"/>
              <a:t>Б) дождевик грушевидный </a:t>
            </a:r>
            <a:r>
              <a:rPr lang="ru-RU" sz="3200" dirty="0" smtClean="0">
                <a:solidFill>
                  <a:srgbClr val="FF0000"/>
                </a:solidFill>
              </a:rPr>
              <a:t>ГРИБ</a:t>
            </a:r>
            <a:endParaRPr lang="ru-RU" sz="3200" dirty="0" smtClean="0"/>
          </a:p>
          <a:p>
            <a:pPr lvl="1"/>
            <a:r>
              <a:rPr lang="ru-RU" sz="3200" dirty="0" smtClean="0"/>
              <a:t>В) туберкулёзная палочка</a:t>
            </a:r>
          </a:p>
          <a:p>
            <a:pPr lvl="1"/>
            <a:r>
              <a:rPr lang="ru-RU" sz="3200" dirty="0" smtClean="0"/>
              <a:t>Г) ланцетник европейский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Бактерии</a:t>
            </a:r>
          </a:p>
          <a:p>
            <a:pPr lvl="1"/>
            <a:r>
              <a:rPr lang="ru-RU" sz="3200" dirty="0" smtClean="0"/>
              <a:t>3) Растения</a:t>
            </a:r>
          </a:p>
          <a:p>
            <a:pPr lvl="1"/>
            <a:r>
              <a:rPr lang="ru-RU" sz="3200" dirty="0" smtClean="0"/>
              <a:t>4) Грибы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00826" y="5000636"/>
            <a:ext cx="17427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3421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792961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4.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рядовка фиолетовая </a:t>
            </a:r>
            <a:r>
              <a:rPr lang="ru-RU" sz="3200" dirty="0" smtClean="0">
                <a:solidFill>
                  <a:srgbClr val="FF0000"/>
                </a:solidFill>
              </a:rPr>
              <a:t>ГРИБ</a:t>
            </a:r>
            <a:endParaRPr lang="ru-RU" sz="3200" dirty="0" smtClean="0"/>
          </a:p>
          <a:p>
            <a:pPr lvl="1"/>
            <a:r>
              <a:rPr lang="ru-RU" sz="3200" dirty="0" smtClean="0"/>
              <a:t>Б) стафилококк золотистый</a:t>
            </a:r>
          </a:p>
          <a:p>
            <a:pPr lvl="1"/>
            <a:r>
              <a:rPr lang="ru-RU" sz="3200" dirty="0" smtClean="0"/>
              <a:t>В) химера европейская</a:t>
            </a:r>
          </a:p>
          <a:p>
            <a:pPr lvl="1"/>
            <a:r>
              <a:rPr lang="ru-RU" sz="3200" dirty="0" smtClean="0"/>
              <a:t>Г) </a:t>
            </a:r>
            <a:r>
              <a:rPr lang="ru-RU" sz="3200" dirty="0" err="1" smtClean="0"/>
              <a:t>улотрикс</a:t>
            </a:r>
            <a:r>
              <a:rPr lang="ru-RU" sz="3200" dirty="0" smtClean="0"/>
              <a:t> опоясанный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Бактерии</a:t>
            </a:r>
          </a:p>
          <a:p>
            <a:pPr lvl="1"/>
            <a:r>
              <a:rPr lang="ru-RU" sz="3200" dirty="0" smtClean="0"/>
              <a:t>3) Растения</a:t>
            </a:r>
          </a:p>
          <a:p>
            <a:pPr lvl="1"/>
            <a:r>
              <a:rPr lang="ru-RU" sz="3200" dirty="0" smtClean="0"/>
              <a:t>4) Грибы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72264" y="4929198"/>
            <a:ext cx="20569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4213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00042"/>
            <a:ext cx="87154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5.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</a:t>
            </a:r>
            <a:r>
              <a:rPr lang="ru-RU" sz="3200" dirty="0" err="1" smtClean="0"/>
              <a:t>гинкго</a:t>
            </a:r>
            <a:r>
              <a:rPr lang="ru-RU" sz="3200" dirty="0" smtClean="0"/>
              <a:t> двулопастный</a:t>
            </a:r>
          </a:p>
          <a:p>
            <a:pPr lvl="1"/>
            <a:r>
              <a:rPr lang="ru-RU" sz="3200" dirty="0" smtClean="0"/>
              <a:t>Б) чесночница обыкновенная </a:t>
            </a:r>
            <a:r>
              <a:rPr lang="ru-RU" sz="2000" dirty="0" smtClean="0">
                <a:solidFill>
                  <a:srgbClr val="FF0000"/>
                </a:solidFill>
              </a:rPr>
              <a:t>земноводное </a:t>
            </a:r>
            <a:r>
              <a:rPr lang="ru-RU" sz="2000" dirty="0" err="1" smtClean="0">
                <a:solidFill>
                  <a:srgbClr val="FF0000"/>
                </a:solidFill>
              </a:rPr>
              <a:t>жив-ое</a:t>
            </a:r>
            <a:endParaRPr lang="ru-RU" sz="3200" dirty="0" smtClean="0"/>
          </a:p>
          <a:p>
            <a:pPr lvl="1"/>
            <a:r>
              <a:rPr lang="ru-RU" sz="3200" dirty="0" smtClean="0"/>
              <a:t>В) стрептококк мытный</a:t>
            </a:r>
          </a:p>
          <a:p>
            <a:pPr lvl="1"/>
            <a:r>
              <a:rPr lang="ru-RU" sz="3200" dirty="0" smtClean="0"/>
              <a:t>Г) сморчок конический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Грибы</a:t>
            </a:r>
          </a:p>
          <a:p>
            <a:pPr lvl="1"/>
            <a:r>
              <a:rPr lang="ru-RU" sz="3200" dirty="0" smtClean="0"/>
              <a:t>3) Бактерии</a:t>
            </a:r>
          </a:p>
          <a:p>
            <a:pPr lvl="1"/>
            <a:r>
              <a:rPr lang="ru-RU" sz="3200" dirty="0" smtClean="0"/>
              <a:t>4) Растения</a:t>
            </a:r>
            <a:endParaRPr lang="ru-RU" sz="2800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 l="18310" t="42969" r="38477" b="43360"/>
          <a:stretch>
            <a:fillRect/>
          </a:stretch>
        </p:blipFill>
        <p:spPr bwMode="auto">
          <a:xfrm>
            <a:off x="3929058" y="285728"/>
            <a:ext cx="481696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858016" y="5000636"/>
            <a:ext cx="17427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4132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642919"/>
            <a:ext cx="62865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6.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</a:t>
            </a:r>
            <a:r>
              <a:rPr lang="ru-RU" sz="3200" dirty="0" err="1" smtClean="0"/>
              <a:t>хеликобактер</a:t>
            </a:r>
            <a:r>
              <a:rPr lang="ru-RU" sz="3200" dirty="0" smtClean="0"/>
              <a:t> </a:t>
            </a:r>
            <a:r>
              <a:rPr lang="ru-RU" sz="3200" dirty="0" err="1" smtClean="0"/>
              <a:t>пилори</a:t>
            </a:r>
            <a:endParaRPr lang="ru-RU" sz="3200" dirty="0" smtClean="0"/>
          </a:p>
          <a:p>
            <a:pPr lvl="1"/>
            <a:r>
              <a:rPr lang="ru-RU" sz="3200" dirty="0" smtClean="0"/>
              <a:t>Б) василиск </a:t>
            </a:r>
            <a:r>
              <a:rPr lang="ru-RU" sz="3200" dirty="0" err="1" smtClean="0"/>
              <a:t>шлемоносный</a:t>
            </a:r>
            <a:endParaRPr lang="ru-RU" sz="3200" dirty="0" smtClean="0"/>
          </a:p>
          <a:p>
            <a:pPr lvl="1"/>
            <a:r>
              <a:rPr lang="ru-RU" sz="3200" dirty="0" smtClean="0"/>
              <a:t>В) лапчатка гусиная </a:t>
            </a:r>
            <a:r>
              <a:rPr lang="ru-RU" sz="3200" dirty="0" smtClean="0">
                <a:solidFill>
                  <a:srgbClr val="FF0000"/>
                </a:solidFill>
              </a:rPr>
              <a:t>РАСТЕНИЕ</a:t>
            </a:r>
            <a:endParaRPr lang="ru-RU" sz="3200" dirty="0" smtClean="0"/>
          </a:p>
          <a:p>
            <a:pPr lvl="1"/>
            <a:r>
              <a:rPr lang="ru-RU" sz="3200" dirty="0" smtClean="0"/>
              <a:t>Г) груздь чёрный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Грибы</a:t>
            </a:r>
          </a:p>
          <a:p>
            <a:pPr lvl="1"/>
            <a:r>
              <a:rPr lang="ru-RU" sz="3200" dirty="0" smtClean="0"/>
              <a:t>3) Бактерии</a:t>
            </a:r>
          </a:p>
          <a:p>
            <a:pPr lvl="1"/>
            <a:r>
              <a:rPr lang="ru-RU" sz="3200" dirty="0" smtClean="0"/>
              <a:t>4) Растения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768" y="5357826"/>
            <a:ext cx="15888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3142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71481"/>
            <a:ext cx="59293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7.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моховик зелёный </a:t>
            </a:r>
            <a:r>
              <a:rPr lang="ru-RU" sz="3200" dirty="0" smtClean="0">
                <a:solidFill>
                  <a:srgbClr val="FF0000"/>
                </a:solidFill>
              </a:rPr>
              <a:t>ГРИБ</a:t>
            </a:r>
            <a:endParaRPr lang="ru-RU" sz="3200" dirty="0" smtClean="0"/>
          </a:p>
          <a:p>
            <a:pPr lvl="1"/>
            <a:r>
              <a:rPr lang="ru-RU" sz="3200" dirty="0" smtClean="0"/>
              <a:t>Б) волчье лыко </a:t>
            </a:r>
            <a:r>
              <a:rPr lang="ru-RU" sz="3200" dirty="0" smtClean="0">
                <a:solidFill>
                  <a:srgbClr val="FF0000"/>
                </a:solidFill>
              </a:rPr>
              <a:t>РАСТЕНИЕ</a:t>
            </a:r>
            <a:endParaRPr lang="ru-RU" sz="3200" dirty="0" smtClean="0"/>
          </a:p>
          <a:p>
            <a:pPr lvl="1"/>
            <a:r>
              <a:rPr lang="ru-RU" sz="3200" dirty="0" smtClean="0"/>
              <a:t>В) берёзовая пяденица</a:t>
            </a:r>
          </a:p>
          <a:p>
            <a:pPr lvl="1"/>
            <a:r>
              <a:rPr lang="ru-RU" sz="3200" dirty="0" smtClean="0"/>
              <a:t>Г) </a:t>
            </a:r>
            <a:r>
              <a:rPr lang="ru-RU" sz="3200" dirty="0" err="1" smtClean="0"/>
              <a:t>стрептомицет</a:t>
            </a:r>
            <a:endParaRPr lang="ru-RU" sz="3200" dirty="0" smtClean="0"/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Бактерии</a:t>
            </a:r>
          </a:p>
          <a:p>
            <a:pPr lvl="1"/>
            <a:r>
              <a:rPr lang="ru-RU" sz="3200" dirty="0" smtClean="0"/>
              <a:t>2) Растения</a:t>
            </a:r>
          </a:p>
          <a:p>
            <a:pPr lvl="1"/>
            <a:r>
              <a:rPr lang="ru-RU" sz="3200" dirty="0" smtClean="0"/>
              <a:t>3) Животные</a:t>
            </a:r>
          </a:p>
          <a:p>
            <a:pPr lvl="1"/>
            <a:r>
              <a:rPr lang="ru-RU" sz="3200" dirty="0" smtClean="0"/>
              <a:t>4) Грибы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29454" y="5143512"/>
            <a:ext cx="19030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4231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500042"/>
            <a:ext cx="7143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8.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синегнойная палочка</a:t>
            </a:r>
          </a:p>
          <a:p>
            <a:pPr lvl="1"/>
            <a:r>
              <a:rPr lang="ru-RU" sz="3200" dirty="0" smtClean="0"/>
              <a:t>Б) дубовик обыкновенный </a:t>
            </a:r>
            <a:r>
              <a:rPr lang="ru-RU" sz="3200" dirty="0" smtClean="0">
                <a:solidFill>
                  <a:srgbClr val="FF0000"/>
                </a:solidFill>
              </a:rPr>
              <a:t>ГРИБ</a:t>
            </a:r>
            <a:endParaRPr lang="ru-RU" sz="3200" dirty="0" smtClean="0"/>
          </a:p>
          <a:p>
            <a:pPr lvl="1"/>
            <a:r>
              <a:rPr lang="ru-RU" sz="3200" dirty="0" smtClean="0"/>
              <a:t>В) вьюнок </a:t>
            </a:r>
            <a:r>
              <a:rPr lang="ru-RU" sz="3200" dirty="0" err="1" smtClean="0"/>
              <a:t>полевой</a:t>
            </a:r>
            <a:r>
              <a:rPr lang="ru-RU" sz="3200" dirty="0" err="1" smtClean="0">
                <a:solidFill>
                  <a:srgbClr val="FF0000"/>
                </a:solidFill>
              </a:rPr>
              <a:t>РАСТЕНИЕ</a:t>
            </a:r>
            <a:endParaRPr lang="ru-RU" sz="3200" dirty="0" smtClean="0"/>
          </a:p>
          <a:p>
            <a:pPr lvl="1"/>
            <a:r>
              <a:rPr lang="ru-RU" sz="3200" dirty="0" smtClean="0"/>
              <a:t>Г) конек полевой </a:t>
            </a:r>
            <a:r>
              <a:rPr lang="ru-RU" sz="3200" dirty="0" smtClean="0">
                <a:solidFill>
                  <a:srgbClr val="FF0000"/>
                </a:solidFill>
              </a:rPr>
              <a:t>ПТИЦА</a:t>
            </a:r>
            <a:endParaRPr lang="ru-RU" sz="3200" dirty="0" smtClean="0"/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Растения</a:t>
            </a:r>
          </a:p>
          <a:p>
            <a:pPr lvl="1"/>
            <a:r>
              <a:rPr lang="ru-RU" sz="3200" dirty="0" smtClean="0"/>
              <a:t>2) Животные</a:t>
            </a:r>
          </a:p>
          <a:p>
            <a:pPr lvl="1"/>
            <a:r>
              <a:rPr lang="ru-RU" sz="3200" dirty="0" smtClean="0"/>
              <a:t>3) Бактерии</a:t>
            </a:r>
          </a:p>
          <a:p>
            <a:pPr lvl="1"/>
            <a:r>
              <a:rPr lang="ru-RU" sz="3200" dirty="0" smtClean="0"/>
              <a:t>4) Грибы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15140" y="5357826"/>
            <a:ext cx="15888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3412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500042"/>
            <a:ext cx="67151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9. 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спорынья обыкновенная</a:t>
            </a:r>
          </a:p>
          <a:p>
            <a:pPr lvl="1"/>
            <a:r>
              <a:rPr lang="ru-RU" sz="3200" dirty="0" smtClean="0"/>
              <a:t>Б) сальмонелла </a:t>
            </a:r>
            <a:r>
              <a:rPr lang="ru-RU" sz="3200" dirty="0" err="1" smtClean="0"/>
              <a:t>энтерика</a:t>
            </a:r>
            <a:endParaRPr lang="ru-RU" sz="3200" dirty="0" smtClean="0"/>
          </a:p>
          <a:p>
            <a:pPr lvl="1"/>
            <a:r>
              <a:rPr lang="ru-RU" sz="3200" dirty="0" smtClean="0"/>
              <a:t>В) вьюрок канареечный</a:t>
            </a:r>
          </a:p>
          <a:p>
            <a:pPr lvl="1"/>
            <a:r>
              <a:rPr lang="ru-RU" sz="3200" dirty="0" smtClean="0"/>
              <a:t>Г) хохлатка желтая </a:t>
            </a:r>
            <a:r>
              <a:rPr lang="ru-RU" sz="3200" dirty="0" smtClean="0">
                <a:solidFill>
                  <a:srgbClr val="FF0000"/>
                </a:solidFill>
              </a:rPr>
              <a:t>Растение</a:t>
            </a:r>
            <a:endParaRPr lang="ru-RU" sz="3200" dirty="0" smtClean="0"/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Растения</a:t>
            </a:r>
          </a:p>
          <a:p>
            <a:pPr lvl="1"/>
            <a:r>
              <a:rPr lang="ru-RU" sz="3200" dirty="0" smtClean="0"/>
              <a:t>2) Животные</a:t>
            </a:r>
          </a:p>
          <a:p>
            <a:pPr lvl="1"/>
            <a:r>
              <a:rPr lang="ru-RU" sz="3200" dirty="0" smtClean="0"/>
              <a:t>3) Бактерии</a:t>
            </a:r>
          </a:p>
          <a:p>
            <a:pPr lvl="1"/>
            <a:r>
              <a:rPr lang="ru-RU" sz="3200" dirty="0" smtClean="0"/>
              <a:t>4) Грибы</a:t>
            </a:r>
            <a:endParaRPr lang="ru-RU" dirty="0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/>
          <a:srcRect l="18310" t="36133" r="39209" b="29687"/>
          <a:stretch>
            <a:fillRect/>
          </a:stretch>
        </p:blipFill>
        <p:spPr bwMode="auto">
          <a:xfrm>
            <a:off x="4214810" y="3813287"/>
            <a:ext cx="4572032" cy="2758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143636" y="571480"/>
            <a:ext cx="19030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4321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7"/>
            <a:ext cx="64294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10.</a:t>
            </a:r>
          </a:p>
          <a:p>
            <a:r>
              <a:rPr lang="ru-RU" sz="2800" dirty="0" smtClean="0"/>
              <a:t>ОРГАНИЗМЫ</a:t>
            </a:r>
          </a:p>
          <a:p>
            <a:pPr lvl="1"/>
            <a:r>
              <a:rPr lang="ru-RU" sz="2800" dirty="0" smtClean="0"/>
              <a:t>А) </a:t>
            </a:r>
            <a:r>
              <a:rPr lang="ru-RU" sz="2800" dirty="0" err="1" smtClean="0"/>
              <a:t>ежовик</a:t>
            </a:r>
            <a:r>
              <a:rPr lang="ru-RU" sz="2800" dirty="0" smtClean="0"/>
              <a:t> жёлтый </a:t>
            </a:r>
            <a:r>
              <a:rPr lang="ru-RU" sz="2800" dirty="0" smtClean="0">
                <a:solidFill>
                  <a:srgbClr val="FF0000"/>
                </a:solidFill>
              </a:rPr>
              <a:t>ГРИБ</a:t>
            </a:r>
            <a:endParaRPr lang="ru-RU" sz="2800" dirty="0" smtClean="0"/>
          </a:p>
          <a:p>
            <a:pPr lvl="1"/>
            <a:r>
              <a:rPr lang="ru-RU" sz="2800" dirty="0" smtClean="0"/>
              <a:t>Б) плаун годичный</a:t>
            </a:r>
          </a:p>
          <a:p>
            <a:pPr lvl="1"/>
            <a:r>
              <a:rPr lang="ru-RU" sz="2800" dirty="0" smtClean="0"/>
              <a:t>В) португальский кораблик </a:t>
            </a:r>
            <a:r>
              <a:rPr lang="ru-RU" sz="2800" dirty="0" smtClean="0">
                <a:solidFill>
                  <a:srgbClr val="FF0000"/>
                </a:solidFill>
              </a:rPr>
              <a:t>Животное </a:t>
            </a:r>
            <a:endParaRPr lang="ru-RU" sz="2800" dirty="0" smtClean="0"/>
          </a:p>
          <a:p>
            <a:pPr lvl="1"/>
            <a:r>
              <a:rPr lang="ru-RU" sz="2800" dirty="0" smtClean="0"/>
              <a:t>Г) </a:t>
            </a:r>
            <a:r>
              <a:rPr lang="ru-RU" sz="2800" dirty="0" err="1" smtClean="0"/>
              <a:t>хламидия</a:t>
            </a:r>
            <a:r>
              <a:rPr lang="ru-RU" sz="2800" dirty="0" smtClean="0"/>
              <a:t> пневмония</a:t>
            </a:r>
          </a:p>
          <a:p>
            <a:r>
              <a:rPr lang="ru-RU" sz="2800" dirty="0" smtClean="0"/>
              <a:t>ЦАРСТВА</a:t>
            </a:r>
          </a:p>
          <a:p>
            <a:pPr lvl="1"/>
            <a:r>
              <a:rPr lang="ru-RU" sz="2800" dirty="0" smtClean="0"/>
              <a:t>1) Растения</a:t>
            </a:r>
          </a:p>
          <a:p>
            <a:pPr lvl="1"/>
            <a:r>
              <a:rPr lang="ru-RU" sz="2800" dirty="0" smtClean="0"/>
              <a:t>2) Животные</a:t>
            </a:r>
          </a:p>
          <a:p>
            <a:pPr lvl="1"/>
            <a:r>
              <a:rPr lang="ru-RU" sz="2800" dirty="0" smtClean="0"/>
              <a:t>3) Бактерии</a:t>
            </a:r>
          </a:p>
          <a:p>
            <a:pPr lvl="1"/>
            <a:r>
              <a:rPr lang="ru-RU" sz="2800" dirty="0" smtClean="0"/>
              <a:t>4) Грибы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4500570"/>
            <a:ext cx="20569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4123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gruenstadt.ru/wp-content/uploads/d/b/7/db7fb21a98ad30caa46e72439d8ec53a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3071834" cy="29850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3214686"/>
            <a:ext cx="3160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Орляк обыкновенный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9156" name="Picture 4" descr="https://xn--80ahmfdosigbv.xn--p1ai/gallery/--------3_zoo4818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9395" y="285729"/>
            <a:ext cx="3234990" cy="221457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86380" y="2571744"/>
            <a:ext cx="3111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Улотрикс</a:t>
            </a:r>
            <a:r>
              <a:rPr lang="ru-RU" sz="2400" b="1" dirty="0" smtClean="0">
                <a:solidFill>
                  <a:srgbClr val="C00000"/>
                </a:solidFill>
              </a:rPr>
              <a:t> опоясанный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9158" name="Picture 6" descr="https://mrfilin.com/wp-content/uploads/4/4/b/44b124b4ab3200636026f66c0f7262b7.jpg:lar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071810"/>
            <a:ext cx="3143272" cy="3143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72066" y="6215082"/>
            <a:ext cx="3341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Кровохлебка лекарственная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49160" name="Picture 8" descr="https://funart.pro/uploads/posts/2021-04/1617395219_44-p-oboi-ogonki-tsveti-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714752"/>
            <a:ext cx="3429024" cy="228689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1472" y="6072206"/>
            <a:ext cx="3237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Купальница азиатская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85794"/>
            <a:ext cx="728667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11.</a:t>
            </a:r>
          </a:p>
          <a:p>
            <a:r>
              <a:rPr lang="ru-RU" sz="2800" dirty="0" smtClean="0"/>
              <a:t>ОРГАНИЗМЫ</a:t>
            </a:r>
          </a:p>
          <a:p>
            <a:pPr lvl="1"/>
            <a:r>
              <a:rPr lang="ru-RU" sz="2800" dirty="0" smtClean="0"/>
              <a:t>А) златоглазка обыкновенная </a:t>
            </a:r>
            <a:r>
              <a:rPr lang="ru-RU" sz="2800" dirty="0" smtClean="0">
                <a:solidFill>
                  <a:srgbClr val="FF0000"/>
                </a:solidFill>
              </a:rPr>
              <a:t>НАСЕКОМОЕ</a:t>
            </a:r>
            <a:endParaRPr lang="ru-RU" sz="2800" dirty="0" smtClean="0"/>
          </a:p>
          <a:p>
            <a:pPr lvl="1"/>
            <a:r>
              <a:rPr lang="ru-RU" sz="2800" dirty="0" smtClean="0"/>
              <a:t>Б) трюфель чёрный </a:t>
            </a:r>
            <a:r>
              <a:rPr lang="ru-RU" sz="2800" dirty="0" smtClean="0">
                <a:solidFill>
                  <a:srgbClr val="FF0000"/>
                </a:solidFill>
              </a:rPr>
              <a:t>ГРИБ</a:t>
            </a:r>
            <a:endParaRPr lang="ru-RU" sz="2800" dirty="0" smtClean="0"/>
          </a:p>
          <a:p>
            <a:pPr lvl="1"/>
            <a:r>
              <a:rPr lang="ru-RU" sz="2800" dirty="0" smtClean="0"/>
              <a:t>В) медуница неясная</a:t>
            </a:r>
          </a:p>
          <a:p>
            <a:pPr lvl="1"/>
            <a:r>
              <a:rPr lang="ru-RU" sz="2800" dirty="0" smtClean="0"/>
              <a:t>Г) чумная палочка</a:t>
            </a:r>
          </a:p>
          <a:p>
            <a:r>
              <a:rPr lang="ru-RU" sz="2800" dirty="0" smtClean="0"/>
              <a:t>ЦАРСТВА</a:t>
            </a:r>
          </a:p>
          <a:p>
            <a:pPr lvl="1"/>
            <a:r>
              <a:rPr lang="ru-RU" sz="2800" dirty="0" smtClean="0"/>
              <a:t>1) Грибы</a:t>
            </a:r>
          </a:p>
          <a:p>
            <a:pPr lvl="1"/>
            <a:r>
              <a:rPr lang="ru-RU" sz="2800" dirty="0" smtClean="0"/>
              <a:t>2) Бактерии</a:t>
            </a:r>
          </a:p>
          <a:p>
            <a:pPr lvl="1"/>
            <a:r>
              <a:rPr lang="ru-RU" sz="2800" dirty="0" smtClean="0"/>
              <a:t>3) Растения</a:t>
            </a:r>
          </a:p>
          <a:p>
            <a:pPr lvl="1"/>
            <a:r>
              <a:rPr lang="ru-RU" sz="2800" dirty="0" smtClean="0"/>
              <a:t>4) Животные</a:t>
            </a: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15074" y="4214818"/>
            <a:ext cx="1742785" cy="1045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4132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664373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12.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пижма обыкновенная</a:t>
            </a:r>
          </a:p>
          <a:p>
            <a:pPr lvl="1"/>
            <a:r>
              <a:rPr lang="ru-RU" sz="3200" dirty="0" smtClean="0"/>
              <a:t>Б) риккетсия </a:t>
            </a:r>
            <a:r>
              <a:rPr lang="ru-RU" sz="3200" dirty="0" err="1" smtClean="0"/>
              <a:t>Провачека</a:t>
            </a:r>
            <a:endParaRPr lang="ru-RU" sz="3200" dirty="0" smtClean="0"/>
          </a:p>
          <a:p>
            <a:pPr lvl="1"/>
            <a:r>
              <a:rPr lang="ru-RU" sz="3200" dirty="0" smtClean="0"/>
              <a:t>В) рядовка скученная </a:t>
            </a:r>
            <a:r>
              <a:rPr lang="ru-RU" sz="3200" dirty="0" smtClean="0">
                <a:solidFill>
                  <a:srgbClr val="FF0000"/>
                </a:solidFill>
              </a:rPr>
              <a:t>ГРИБ</a:t>
            </a:r>
            <a:endParaRPr lang="ru-RU" sz="3200" dirty="0" smtClean="0"/>
          </a:p>
          <a:p>
            <a:pPr lvl="1"/>
            <a:r>
              <a:rPr lang="ru-RU" sz="3200" dirty="0" smtClean="0"/>
              <a:t>Г) </a:t>
            </a:r>
            <a:r>
              <a:rPr lang="ru-RU" sz="3200" dirty="0" err="1" smtClean="0"/>
              <a:t>планария</a:t>
            </a:r>
            <a:r>
              <a:rPr lang="ru-RU" sz="3200" dirty="0" smtClean="0"/>
              <a:t> белая </a:t>
            </a:r>
            <a:r>
              <a:rPr lang="ru-RU" sz="3200" dirty="0" smtClean="0">
                <a:solidFill>
                  <a:srgbClr val="FF0000"/>
                </a:solidFill>
              </a:rPr>
              <a:t>ЧЕРВЬ</a:t>
            </a:r>
            <a:endParaRPr lang="ru-RU" sz="3200" dirty="0" smtClean="0"/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Грибы</a:t>
            </a:r>
          </a:p>
          <a:p>
            <a:pPr lvl="1"/>
            <a:r>
              <a:rPr lang="ru-RU" sz="3200" dirty="0" smtClean="0"/>
              <a:t>2) Бактерии</a:t>
            </a:r>
          </a:p>
          <a:p>
            <a:pPr lvl="1"/>
            <a:r>
              <a:rPr lang="ru-RU" sz="3200" dirty="0" smtClean="0"/>
              <a:t>3) Растения</a:t>
            </a:r>
          </a:p>
          <a:p>
            <a:pPr lvl="1"/>
            <a:r>
              <a:rPr lang="ru-RU" sz="3200" dirty="0" smtClean="0"/>
              <a:t>4) Животные</a:t>
            </a:r>
            <a:endParaRPr lang="ru-RU" sz="3200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 l="19043" t="35156" r="39209" b="34570"/>
          <a:stretch>
            <a:fillRect/>
          </a:stretch>
        </p:blipFill>
        <p:spPr bwMode="auto">
          <a:xfrm>
            <a:off x="4000496" y="3579396"/>
            <a:ext cx="4714908" cy="256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143636" y="1285860"/>
            <a:ext cx="19030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3214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5"/>
            <a:ext cx="771530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13.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</a:t>
            </a:r>
            <a:r>
              <a:rPr lang="ru-RU" sz="3200" dirty="0" err="1" smtClean="0"/>
              <a:t>бадяга</a:t>
            </a:r>
            <a:r>
              <a:rPr lang="ru-RU" sz="3200" dirty="0" smtClean="0"/>
              <a:t> обыкновенная </a:t>
            </a:r>
            <a:r>
              <a:rPr lang="ru-RU" sz="3200" b="1" dirty="0" smtClean="0">
                <a:solidFill>
                  <a:srgbClr val="FF0000"/>
                </a:solidFill>
              </a:rPr>
              <a:t>ГУБКИ</a:t>
            </a:r>
            <a:endParaRPr lang="ru-RU" sz="3200" dirty="0" smtClean="0"/>
          </a:p>
          <a:p>
            <a:pPr lvl="1"/>
            <a:r>
              <a:rPr lang="ru-RU" sz="3200" dirty="0" smtClean="0"/>
              <a:t>Б) строчок обыкновенный </a:t>
            </a:r>
            <a:r>
              <a:rPr lang="ru-RU" sz="3200" dirty="0" smtClean="0">
                <a:solidFill>
                  <a:srgbClr val="FF0000"/>
                </a:solidFill>
              </a:rPr>
              <a:t>ГРИБ</a:t>
            </a:r>
            <a:endParaRPr lang="ru-RU" sz="3200" dirty="0" smtClean="0"/>
          </a:p>
          <a:p>
            <a:pPr lvl="1"/>
            <a:r>
              <a:rPr lang="ru-RU" sz="3200" dirty="0" smtClean="0"/>
              <a:t>В) дизентерийная палочка</a:t>
            </a:r>
          </a:p>
          <a:p>
            <a:pPr lvl="1"/>
            <a:r>
              <a:rPr lang="ru-RU" sz="3200" dirty="0" smtClean="0"/>
              <a:t>Г) </a:t>
            </a:r>
            <a:r>
              <a:rPr lang="ru-RU" sz="3200" dirty="0" err="1" smtClean="0"/>
              <a:t>страусник</a:t>
            </a:r>
            <a:r>
              <a:rPr lang="ru-RU" sz="3200" dirty="0" smtClean="0"/>
              <a:t> обыкновенный </a:t>
            </a:r>
            <a:r>
              <a:rPr lang="ru-RU" sz="3200" dirty="0" smtClean="0">
                <a:solidFill>
                  <a:srgbClr val="FF0000"/>
                </a:solidFill>
              </a:rPr>
              <a:t>РАСТЕНИЕ</a:t>
            </a:r>
            <a:endParaRPr lang="ru-RU" sz="3200" dirty="0" smtClean="0"/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Растения</a:t>
            </a:r>
          </a:p>
          <a:p>
            <a:pPr lvl="1"/>
            <a:r>
              <a:rPr lang="ru-RU" sz="3200" dirty="0" smtClean="0"/>
              <a:t>3) Грибы</a:t>
            </a:r>
          </a:p>
          <a:p>
            <a:pPr lvl="1"/>
            <a:r>
              <a:rPr lang="ru-RU" sz="3200" dirty="0" smtClean="0"/>
              <a:t>4) Бактерии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43702" y="4714884"/>
            <a:ext cx="17427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1342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8"/>
            <a:ext cx="750099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14.</a:t>
            </a:r>
          </a:p>
          <a:p>
            <a:r>
              <a:rPr lang="ru-RU" sz="3200" dirty="0" smtClean="0"/>
              <a:t>ОРГАНИЗМЫ</a:t>
            </a:r>
          </a:p>
          <a:p>
            <a:pPr lvl="1"/>
            <a:r>
              <a:rPr lang="ru-RU" sz="3200" dirty="0" smtClean="0"/>
              <a:t>А) морской огурец </a:t>
            </a:r>
            <a:r>
              <a:rPr lang="ru-RU" sz="3200" dirty="0" smtClean="0">
                <a:solidFill>
                  <a:srgbClr val="FF0000"/>
                </a:solidFill>
              </a:rPr>
              <a:t>ЖИВОТНОЕ</a:t>
            </a:r>
            <a:endParaRPr lang="ru-RU" sz="3200" dirty="0" smtClean="0"/>
          </a:p>
          <a:p>
            <a:pPr lvl="1"/>
            <a:r>
              <a:rPr lang="ru-RU" sz="3200" dirty="0" smtClean="0"/>
              <a:t>Б) </a:t>
            </a:r>
            <a:r>
              <a:rPr lang="ru-RU" sz="3200" dirty="0" err="1" smtClean="0"/>
              <a:t>саркосцифа</a:t>
            </a:r>
            <a:r>
              <a:rPr lang="ru-RU" sz="3200" dirty="0" smtClean="0"/>
              <a:t> алая </a:t>
            </a:r>
            <a:r>
              <a:rPr lang="ru-RU" sz="3200" dirty="0" smtClean="0">
                <a:solidFill>
                  <a:srgbClr val="FF0000"/>
                </a:solidFill>
              </a:rPr>
              <a:t>Гриб</a:t>
            </a:r>
            <a:endParaRPr lang="ru-RU" sz="3200" dirty="0" smtClean="0"/>
          </a:p>
          <a:p>
            <a:pPr lvl="1"/>
            <a:r>
              <a:rPr lang="ru-RU" sz="3200" dirty="0" smtClean="0"/>
              <a:t>В) сине-зелёная водоросль </a:t>
            </a:r>
            <a:r>
              <a:rPr lang="ru-RU" sz="3200" dirty="0" smtClean="0">
                <a:solidFill>
                  <a:srgbClr val="FF0000"/>
                </a:solidFill>
              </a:rPr>
              <a:t>БАКТЕРИЯ</a:t>
            </a:r>
            <a:endParaRPr lang="ru-RU" sz="3200" dirty="0" smtClean="0"/>
          </a:p>
          <a:p>
            <a:pPr lvl="1"/>
            <a:r>
              <a:rPr lang="ru-RU" sz="3200" dirty="0" smtClean="0"/>
              <a:t>Г) пихта сибирская</a:t>
            </a:r>
          </a:p>
          <a:p>
            <a:r>
              <a:rPr lang="ru-RU" sz="3200" dirty="0" smtClean="0"/>
              <a:t>ЦАРСТВА</a:t>
            </a:r>
          </a:p>
          <a:p>
            <a:pPr lvl="1"/>
            <a:r>
              <a:rPr lang="ru-RU" sz="3200" dirty="0" smtClean="0"/>
              <a:t>1) Животные</a:t>
            </a:r>
          </a:p>
          <a:p>
            <a:pPr lvl="1"/>
            <a:r>
              <a:rPr lang="ru-RU" sz="3200" dirty="0" smtClean="0"/>
              <a:t>2) Растения</a:t>
            </a:r>
          </a:p>
          <a:p>
            <a:pPr lvl="1"/>
            <a:r>
              <a:rPr lang="ru-RU" sz="3200" dirty="0" smtClean="0"/>
              <a:t>3) Грибы</a:t>
            </a:r>
          </a:p>
          <a:p>
            <a:pPr lvl="1"/>
            <a:r>
              <a:rPr lang="ru-RU" sz="3200" dirty="0" smtClean="0"/>
              <a:t>4) Бактерии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57884" y="4500570"/>
            <a:ext cx="19030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1341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000108"/>
            <a:ext cx="60722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15.</a:t>
            </a:r>
          </a:p>
          <a:p>
            <a:r>
              <a:rPr lang="ru-RU" sz="2800" dirty="0" smtClean="0"/>
              <a:t>ОРГАНИЗМЫ</a:t>
            </a:r>
          </a:p>
          <a:p>
            <a:pPr lvl="1"/>
            <a:r>
              <a:rPr lang="ru-RU" sz="2800" dirty="0" smtClean="0"/>
              <a:t>А) тритон гребенчатый</a:t>
            </a:r>
          </a:p>
          <a:p>
            <a:pPr lvl="1"/>
            <a:r>
              <a:rPr lang="ru-RU" sz="2800" dirty="0" smtClean="0"/>
              <a:t>Б) стафилококк золотистый</a:t>
            </a:r>
          </a:p>
          <a:p>
            <a:pPr lvl="1"/>
            <a:r>
              <a:rPr lang="ru-RU" sz="2800" dirty="0" smtClean="0"/>
              <a:t>В) ламинария японская</a:t>
            </a:r>
          </a:p>
          <a:p>
            <a:pPr lvl="1"/>
            <a:r>
              <a:rPr lang="ru-RU" sz="2800" dirty="0" smtClean="0"/>
              <a:t>Г) маслёнок летний</a:t>
            </a:r>
          </a:p>
          <a:p>
            <a:r>
              <a:rPr lang="ru-RU" sz="2800" dirty="0" smtClean="0"/>
              <a:t>ЦАРСТВА</a:t>
            </a:r>
          </a:p>
          <a:p>
            <a:pPr lvl="1"/>
            <a:r>
              <a:rPr lang="ru-RU" sz="2800" dirty="0" smtClean="0"/>
              <a:t>1) Животные</a:t>
            </a:r>
          </a:p>
          <a:p>
            <a:pPr lvl="1"/>
            <a:r>
              <a:rPr lang="ru-RU" sz="2800" dirty="0" smtClean="0"/>
              <a:t>2) Растения</a:t>
            </a:r>
          </a:p>
          <a:p>
            <a:pPr lvl="1"/>
            <a:r>
              <a:rPr lang="ru-RU" sz="2800" dirty="0" smtClean="0"/>
              <a:t>3) Грибы</a:t>
            </a:r>
          </a:p>
          <a:p>
            <a:pPr lvl="1"/>
            <a:r>
              <a:rPr lang="ru-RU" sz="2800" dirty="0" smtClean="0"/>
              <a:t>4) Бактерии</a:t>
            </a:r>
            <a:endParaRPr lang="ru-RU" sz="2800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 l="19775" t="40235" r="39941" b="32617"/>
          <a:stretch>
            <a:fillRect/>
          </a:stretch>
        </p:blipFill>
        <p:spPr bwMode="auto">
          <a:xfrm>
            <a:off x="4078101" y="4000504"/>
            <a:ext cx="4851617" cy="245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286512" y="2428868"/>
            <a:ext cx="19030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1423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7327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214290"/>
            <a:ext cx="4042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ЖИВОТНЫЕ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 l="19775" t="37109" r="40674" b="36523"/>
          <a:stretch>
            <a:fillRect/>
          </a:stretch>
        </p:blipFill>
        <p:spPr bwMode="auto">
          <a:xfrm>
            <a:off x="214282" y="857232"/>
            <a:ext cx="385765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7224" y="2857496"/>
            <a:ext cx="2355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Планария</a:t>
            </a:r>
            <a:r>
              <a:rPr lang="ru-RU" sz="2400" b="1" dirty="0" smtClean="0">
                <a:solidFill>
                  <a:srgbClr val="C00000"/>
                </a:solidFill>
              </a:rPr>
              <a:t> белая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0180" name="Picture 4" descr="https://mrkot.com/wp-content/uploads/2020/05/ogurec-morskoi4.jpg"/>
          <p:cNvPicPr>
            <a:picLocks noChangeAspect="1" noChangeArrowheads="1"/>
          </p:cNvPicPr>
          <p:nvPr/>
        </p:nvPicPr>
        <p:blipFill>
          <a:blip r:embed="rId3"/>
          <a:srcRect l="22620" t="20424" b="6958"/>
          <a:stretch>
            <a:fillRect/>
          </a:stretch>
        </p:blipFill>
        <p:spPr bwMode="auto">
          <a:xfrm>
            <a:off x="4929190" y="857232"/>
            <a:ext cx="3665643" cy="22860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5008" y="3214686"/>
            <a:ext cx="2378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Морской огурец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0182" name="AutoShape 6" descr="https://afroditaspa.ru/wp-content/uploads/2017/05/badyaga-vodoros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4"/>
          <a:srcRect l="18506" t="30469" r="39013" b="31445"/>
          <a:stretch>
            <a:fillRect/>
          </a:stretch>
        </p:blipFill>
        <p:spPr bwMode="auto">
          <a:xfrm>
            <a:off x="428596" y="3429000"/>
            <a:ext cx="403716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285852" y="6143644"/>
            <a:ext cx="2104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Речная </a:t>
            </a:r>
            <a:r>
              <a:rPr lang="ru-RU" sz="2400" b="1" dirty="0" err="1" smtClean="0">
                <a:solidFill>
                  <a:srgbClr val="C00000"/>
                </a:solidFill>
              </a:rPr>
              <a:t>бадяга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0185" name="Picture 9" descr="http://www.photoline.ru/critic/picpart/1469/14693820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643314"/>
            <a:ext cx="3500462" cy="233241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00628" y="6072206"/>
            <a:ext cx="3826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Златоглазка обыкновенная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www.biletik.aero/upload/iblock/afa/afa8e62299ea786a2c5c7c9faffb5f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3748622" cy="250033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2786058"/>
            <a:ext cx="3515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Португальский кораблик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3"/>
          <a:srcRect l="27832" t="33203" r="39209" b="34570"/>
          <a:stretch>
            <a:fillRect/>
          </a:stretch>
        </p:blipFill>
        <p:spPr bwMode="auto">
          <a:xfrm>
            <a:off x="5357818" y="357166"/>
            <a:ext cx="321471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572132" y="2714620"/>
            <a:ext cx="2892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Вьюрок альпийский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1207" name="AutoShape 7" descr="https://stop-klopu.com/wp-content/uploads/c/6/9/c69f01f043518d4a6fc1abf90f255c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8" name="Picture 8"/>
          <p:cNvPicPr>
            <a:picLocks noChangeAspect="1" noChangeArrowheads="1"/>
          </p:cNvPicPr>
          <p:nvPr/>
        </p:nvPicPr>
        <p:blipFill>
          <a:blip r:embed="rId4"/>
          <a:srcRect l="20703" t="35351" r="39013" b="33399"/>
          <a:stretch>
            <a:fillRect/>
          </a:stretch>
        </p:blipFill>
        <p:spPr bwMode="auto">
          <a:xfrm>
            <a:off x="428596" y="3500438"/>
            <a:ext cx="392909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928662" y="5857892"/>
            <a:ext cx="2972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Березовая пяденица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1210" name="Picture 10" descr="https://haski-mana.ru/wp-content/uploads/d/5/0/d503da039b607e52c694e51f3d2e69f9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3357562"/>
            <a:ext cx="3429992" cy="228601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00628" y="5715016"/>
            <a:ext cx="3845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Чесночница обыкновенная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 l="20508" t="29297" r="41406" b="29687"/>
          <a:stretch>
            <a:fillRect/>
          </a:stretch>
        </p:blipFill>
        <p:spPr bwMode="auto">
          <a:xfrm>
            <a:off x="639508" y="285728"/>
            <a:ext cx="336098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28662" y="3071810"/>
            <a:ext cx="2509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Актиния морская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2228" name="AutoShape 4" descr="https://funart.pro/uploads/posts/2021-07/1627571118_33-funart-pro-p-tutovii-shelkopryad-babochka-zhivotnie-kra-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/>
          <a:srcRect l="22168" t="29492" r="39014" b="35351"/>
          <a:stretch>
            <a:fillRect/>
          </a:stretch>
        </p:blipFill>
        <p:spPr bwMode="auto">
          <a:xfrm>
            <a:off x="4714876" y="285728"/>
            <a:ext cx="378621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357818" y="2928934"/>
            <a:ext cx="2888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Тутовый шелкопряд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2232" name="Picture 8" descr="https://i.pinimg.com/originals/4f/35/1f/4f351fe14a293970303034fa61b72227.jpg"/>
          <p:cNvPicPr>
            <a:picLocks noChangeAspect="1" noChangeArrowheads="1"/>
          </p:cNvPicPr>
          <p:nvPr/>
        </p:nvPicPr>
        <p:blipFill>
          <a:blip r:embed="rId4"/>
          <a:srcRect l="27143" t="11429" b="10476"/>
          <a:stretch>
            <a:fillRect/>
          </a:stretch>
        </p:blipFill>
        <p:spPr bwMode="auto">
          <a:xfrm>
            <a:off x="642910" y="3571876"/>
            <a:ext cx="3357586" cy="269923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2910" y="6215082"/>
            <a:ext cx="3259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Гуанако американский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2233" name="Picture 9"/>
          <p:cNvPicPr>
            <a:picLocks noChangeAspect="1" noChangeArrowheads="1"/>
          </p:cNvPicPr>
          <p:nvPr/>
        </p:nvPicPr>
        <p:blipFill>
          <a:blip r:embed="rId5"/>
          <a:srcRect l="25097" t="32422" r="44141" b="33398"/>
          <a:stretch>
            <a:fillRect/>
          </a:stretch>
        </p:blipFill>
        <p:spPr bwMode="auto">
          <a:xfrm>
            <a:off x="5286380" y="3571876"/>
            <a:ext cx="300039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143504" y="6143644"/>
            <a:ext cx="3370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Махаон обыкновенный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285728"/>
            <a:ext cx="3161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ЦАРСТВО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ГРИБЫ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3250" name="Picture 2" descr="https://s00.yaplakal.com/pics/pics_original/1/9/1/138621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3357586" cy="251819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71604" y="3286124"/>
            <a:ext cx="1077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Мукор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3252" name="Picture 4" descr="https://agrostory.com/upload/medialibrary/15a/15a9595c946c1527fbba76195a69b9f1.jpg"/>
          <p:cNvPicPr>
            <a:picLocks noChangeAspect="1" noChangeArrowheads="1"/>
          </p:cNvPicPr>
          <p:nvPr/>
        </p:nvPicPr>
        <p:blipFill>
          <a:blip r:embed="rId3" cstate="print"/>
          <a:srcRect t="10929"/>
          <a:stretch>
            <a:fillRect/>
          </a:stretch>
        </p:blipFill>
        <p:spPr bwMode="auto">
          <a:xfrm>
            <a:off x="4928752" y="857232"/>
            <a:ext cx="3315073" cy="221457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929322" y="3000372"/>
            <a:ext cx="15424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Пеницилл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3254" name="Picture 6" descr="https://st03.kakprosto.ru/images/article/2019/5/11/146701_5cd6ebb29e18c5cd6ebb29e1c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825481"/>
            <a:ext cx="3143272" cy="243603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85852" y="6215082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Спорынья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5"/>
          <a:srcRect l="25635" t="30273" r="47998" b="29687"/>
          <a:stretch>
            <a:fillRect/>
          </a:stretch>
        </p:blipFill>
        <p:spPr bwMode="auto">
          <a:xfrm>
            <a:off x="5643570" y="3500438"/>
            <a:ext cx="257176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143636" y="6396335"/>
            <a:ext cx="1250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Головня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 l="19775" t="30273" r="39941" b="33594"/>
          <a:stretch>
            <a:fillRect/>
          </a:stretch>
        </p:blipFill>
        <p:spPr bwMode="auto">
          <a:xfrm>
            <a:off x="428596" y="214290"/>
            <a:ext cx="392909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00100" y="2857496"/>
            <a:ext cx="3024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Рядовка заостренная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/>
          <a:srcRect l="25097" t="31445" r="44873" b="32422"/>
          <a:stretch>
            <a:fillRect/>
          </a:stretch>
        </p:blipFill>
        <p:spPr bwMode="auto">
          <a:xfrm>
            <a:off x="5643570" y="214290"/>
            <a:ext cx="292895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286380" y="2857496"/>
            <a:ext cx="35044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Сморчок обыкновенный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4277" name="Picture 5" descr="https://usadba-dzr.ru/wp-content/uploads/d/2/f/d2fe5c7b1e673d7c7916ed7619834aaf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955" y="3500438"/>
            <a:ext cx="3874731" cy="257176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85786" y="6143644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Трюфель черный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4279" name="Picture 7" descr="https://sdelai-lestnicu.ru/wp-content/uploads/d/4/3/d4331692756468ed29a593340ef9f25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357562"/>
            <a:ext cx="3825993" cy="277982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643570" y="6143644"/>
            <a:ext cx="2311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Ежовик</a:t>
            </a:r>
            <a:r>
              <a:rPr lang="ru-RU" sz="2400" b="1" dirty="0" smtClean="0">
                <a:solidFill>
                  <a:srgbClr val="C00000"/>
                </a:solidFill>
              </a:rPr>
              <a:t> желтый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323</Words>
  <Application>Microsoft Office PowerPoint</Application>
  <PresentationFormat>Экран (4:3)</PresentationFormat>
  <Paragraphs>419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БИОЛОГИЯ ОГЭ - 2023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27</cp:revision>
  <dcterms:created xsi:type="dcterms:W3CDTF">2019-10-11T14:53:18Z</dcterms:created>
  <dcterms:modified xsi:type="dcterms:W3CDTF">2022-10-11T15:38:53Z</dcterms:modified>
</cp:coreProperties>
</file>