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94" r:id="rId2"/>
    <p:sldId id="295" r:id="rId3"/>
    <p:sldId id="296" r:id="rId4"/>
    <p:sldId id="257" r:id="rId5"/>
    <p:sldId id="258" r:id="rId6"/>
    <p:sldId id="298" r:id="rId7"/>
    <p:sldId id="281" r:id="rId8"/>
    <p:sldId id="272" r:id="rId9"/>
    <p:sldId id="293" r:id="rId10"/>
    <p:sldId id="284" r:id="rId11"/>
    <p:sldId id="287" r:id="rId12"/>
    <p:sldId id="267" r:id="rId13"/>
    <p:sldId id="277" r:id="rId14"/>
    <p:sldId id="274" r:id="rId15"/>
    <p:sldId id="264" r:id="rId16"/>
    <p:sldId id="273" r:id="rId17"/>
    <p:sldId id="266" r:id="rId18"/>
    <p:sldId id="276" r:id="rId19"/>
    <p:sldId id="263" r:id="rId20"/>
    <p:sldId id="269" r:id="rId21"/>
    <p:sldId id="291" r:id="rId22"/>
    <p:sldId id="282" r:id="rId23"/>
    <p:sldId id="270" r:id="rId24"/>
    <p:sldId id="286" r:id="rId25"/>
    <p:sldId id="299" r:id="rId26"/>
    <p:sldId id="300" r:id="rId27"/>
    <p:sldId id="279"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129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178B9851-549D-4539-ADFA-52A767CEEC0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78B9851-549D-4539-ADFA-52A767CEEC0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78B9851-549D-4539-ADFA-52A767CEEC0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DB2EF682-631A-4C39-8BC4-1D0681F58B3E}"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178B9851-549D-4539-ADFA-52A767CEEC05}"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B2EF682-631A-4C39-8BC4-1D0681F58B3E}" type="datetimeFigureOut">
              <a:rPr lang="ru-RU" smtClean="0"/>
              <a:pPr/>
              <a:t>11.10.2022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78B9851-549D-4539-ADFA-52A767CEEC05}"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gif"/><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6.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5.jpeg"/><Relationship Id="rId5" Type="http://schemas.openxmlformats.org/officeDocument/2006/relationships/image" Target="../media/image43.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572560" cy="1143000"/>
          </a:xfrm>
        </p:spPr>
        <p:txBody>
          <a:bodyPr>
            <a:normAutofit/>
          </a:bodyPr>
          <a:lstStyle/>
          <a:p>
            <a:pPr algn="ctr"/>
            <a:r>
              <a:rPr lang="ru-RU" sz="1600" dirty="0" smtClean="0">
                <a:solidFill>
                  <a:schemeClr val="tx1"/>
                </a:solidFill>
                <a:effectLst>
                  <a:outerShdw blurRad="38100" dist="38100" dir="2700000" algn="tl">
                    <a:srgbClr val="000000"/>
                  </a:outerShdw>
                </a:effectLst>
                <a:latin typeface="Times New Roman" pitchFamily="18" charset="0"/>
              </a:rPr>
              <a:t>Муниципальное автономное дошкольное образовательное учреждение Белоярского района «Центр развития ребенка – детский сад «Сказка» </a:t>
            </a:r>
            <a:br>
              <a:rPr lang="ru-RU" sz="1600" dirty="0" smtClean="0">
                <a:solidFill>
                  <a:schemeClr val="tx1"/>
                </a:solidFill>
                <a:effectLst>
                  <a:outerShdw blurRad="38100" dist="38100" dir="2700000" algn="tl">
                    <a:srgbClr val="000000"/>
                  </a:outerShdw>
                </a:effectLst>
                <a:latin typeface="Times New Roman" pitchFamily="18" charset="0"/>
              </a:rPr>
            </a:br>
            <a:r>
              <a:rPr lang="ru-RU" sz="1600" dirty="0" smtClean="0">
                <a:solidFill>
                  <a:schemeClr val="tx1"/>
                </a:solidFill>
                <a:effectLst>
                  <a:outerShdw blurRad="38100" dist="38100" dir="2700000" algn="tl">
                    <a:srgbClr val="000000"/>
                  </a:outerShdw>
                </a:effectLst>
                <a:latin typeface="Times New Roman" pitchFamily="18" charset="0"/>
              </a:rPr>
              <a:t>г. Белоярский»</a:t>
            </a:r>
            <a:r>
              <a:rPr lang="ru-RU" sz="2200" dirty="0" smtClean="0">
                <a:solidFill>
                  <a:schemeClr val="tx1"/>
                </a:solidFill>
                <a:effectLst>
                  <a:outerShdw blurRad="38100" dist="38100" dir="2700000" algn="tl">
                    <a:srgbClr val="000000"/>
                  </a:outerShdw>
                </a:effectLst>
                <a:latin typeface="Times New Roman" pitchFamily="18" charset="0"/>
              </a:rPr>
              <a:t/>
            </a:r>
            <a:br>
              <a:rPr lang="ru-RU" sz="2200" dirty="0" smtClean="0">
                <a:solidFill>
                  <a:schemeClr val="tx1"/>
                </a:solidFill>
                <a:effectLst>
                  <a:outerShdw blurRad="38100" dist="38100" dir="2700000" algn="tl">
                    <a:srgbClr val="000000"/>
                  </a:outerShdw>
                </a:effectLst>
                <a:latin typeface="Times New Roman" pitchFamily="18" charset="0"/>
              </a:rPr>
            </a:br>
            <a:endParaRPr lang="ru-RU" sz="2200" dirty="0"/>
          </a:p>
        </p:txBody>
      </p:sp>
      <p:sp>
        <p:nvSpPr>
          <p:cNvPr id="3" name="Содержимое 2"/>
          <p:cNvSpPr>
            <a:spLocks noGrp="1"/>
          </p:cNvSpPr>
          <p:nvPr>
            <p:ph idx="1"/>
          </p:nvPr>
        </p:nvSpPr>
        <p:spPr>
          <a:xfrm>
            <a:off x="457200" y="1357298"/>
            <a:ext cx="8043890" cy="5500702"/>
          </a:xfrm>
        </p:spPr>
        <p:txBody>
          <a:bodyPr>
            <a:normAutofit fontScale="92500" lnSpcReduction="20000"/>
          </a:bodyPr>
          <a:lstStyle/>
          <a:p>
            <a:pPr algn="ctr">
              <a:buNone/>
            </a:pPr>
            <a:r>
              <a:rPr lang="ru-RU" b="1" dirty="0" smtClean="0">
                <a:latin typeface="Times New Roman" pitchFamily="18" charset="0"/>
                <a:cs typeface="Times New Roman" pitchFamily="18" charset="0"/>
              </a:rPr>
              <a:t>Познавательный проект:                                               «Мини-музей -Русская матрешка»</a:t>
            </a:r>
          </a:p>
          <a:p>
            <a:pPr algn="ctr"/>
            <a:endParaRPr lang="ru-RU" b="1" dirty="0" smtClean="0">
              <a:latin typeface="Times New Roman" pitchFamily="18" charset="0"/>
              <a:cs typeface="Times New Roman" pitchFamily="18" charset="0"/>
            </a:endParaRPr>
          </a:p>
          <a:p>
            <a:pPr algn="ctr"/>
            <a:endParaRPr lang="ru-RU" b="1" dirty="0" smtClean="0">
              <a:latin typeface="Times New Roman" pitchFamily="18" charset="0"/>
              <a:cs typeface="Times New Roman" pitchFamily="18" charset="0"/>
            </a:endParaRPr>
          </a:p>
          <a:p>
            <a:pPr algn="ctr"/>
            <a:endParaRPr lang="ru-RU" b="1" dirty="0" smtClean="0">
              <a:latin typeface="Times New Roman" pitchFamily="18" charset="0"/>
              <a:cs typeface="Times New Roman" pitchFamily="18" charset="0"/>
            </a:endParaRPr>
          </a:p>
          <a:p>
            <a:pPr algn="ctr">
              <a:buNone/>
            </a:pPr>
            <a:endParaRPr lang="ru-RU" b="1" dirty="0" smtClean="0">
              <a:latin typeface="Times New Roman" pitchFamily="18" charset="0"/>
              <a:cs typeface="Times New Roman" pitchFamily="18" charset="0"/>
            </a:endParaRPr>
          </a:p>
          <a:p>
            <a:pPr algn="ctr">
              <a:buNone/>
            </a:pPr>
            <a:endParaRPr lang="ru-RU" b="1" dirty="0" smtClean="0">
              <a:latin typeface="Times New Roman" pitchFamily="18" charset="0"/>
              <a:cs typeface="Times New Roman" pitchFamily="18" charset="0"/>
            </a:endParaRPr>
          </a:p>
          <a:p>
            <a:pPr algn="ctr">
              <a:buNone/>
            </a:pPr>
            <a:endParaRPr lang="ru-RU" b="1" dirty="0" smtClean="0">
              <a:latin typeface="Times New Roman" pitchFamily="18" charset="0"/>
              <a:cs typeface="Times New Roman" pitchFamily="18" charset="0"/>
            </a:endParaRPr>
          </a:p>
          <a:p>
            <a:pPr algn="r">
              <a:buNone/>
            </a:pPr>
            <a:endParaRPr lang="ru-RU" sz="1600" b="1" dirty="0" smtClean="0">
              <a:latin typeface="Times New Roman" pitchFamily="18" charset="0"/>
              <a:cs typeface="Times New Roman" pitchFamily="18" charset="0"/>
            </a:endParaRPr>
          </a:p>
          <a:p>
            <a:pPr algn="r">
              <a:buNone/>
            </a:pPr>
            <a:r>
              <a:rPr lang="ru-RU" sz="1600" b="1" dirty="0" smtClean="0">
                <a:latin typeface="Times New Roman" pitchFamily="18" charset="0"/>
                <a:cs typeface="Times New Roman" pitchFamily="18" charset="0"/>
              </a:rPr>
              <a:t>Авторы: </a:t>
            </a:r>
            <a:r>
              <a:rPr lang="ru-RU" sz="1600" dirty="0" smtClean="0">
                <a:latin typeface="Times New Roman" pitchFamily="18" charset="0"/>
                <a:cs typeface="Times New Roman" pitchFamily="18" charset="0"/>
              </a:rPr>
              <a:t>Фесенко Л.В. </a:t>
            </a:r>
          </a:p>
          <a:p>
            <a:pPr algn="r"/>
            <a:r>
              <a:rPr lang="ru-RU" sz="1600" dirty="0" smtClean="0">
                <a:latin typeface="Times New Roman" pitchFamily="18" charset="0"/>
                <a:cs typeface="Times New Roman" pitchFamily="18" charset="0"/>
              </a:rPr>
              <a:t>                                                                  Полякова С.В.  </a:t>
            </a:r>
          </a:p>
          <a:p>
            <a:pPr algn="r"/>
            <a:r>
              <a:rPr lang="ru-RU" sz="1600" dirty="0" smtClean="0">
                <a:latin typeface="Times New Roman" pitchFamily="18" charset="0"/>
                <a:cs typeface="Times New Roman" pitchFamily="18" charset="0"/>
              </a:rPr>
              <a:t>                 </a:t>
            </a:r>
            <a:r>
              <a:rPr lang="ru-RU" sz="1600" b="1" dirty="0" smtClean="0">
                <a:latin typeface="Times New Roman" pitchFamily="18" charset="0"/>
                <a:cs typeface="Times New Roman" pitchFamily="18" charset="0"/>
              </a:rPr>
              <a:t>Участники проекта: </a:t>
            </a:r>
            <a:r>
              <a:rPr lang="ru-RU" sz="1600" dirty="0" smtClean="0">
                <a:latin typeface="Times New Roman" pitchFamily="18" charset="0"/>
                <a:cs typeface="Times New Roman" pitchFamily="18" charset="0"/>
              </a:rPr>
              <a:t>                                                                                              Воспитатели, </a:t>
            </a:r>
          </a:p>
          <a:p>
            <a:pPr algn="r">
              <a:buNone/>
            </a:pPr>
            <a:r>
              <a:rPr lang="ru-RU" sz="1600" dirty="0" smtClean="0">
                <a:latin typeface="Times New Roman" pitchFamily="18" charset="0"/>
                <a:cs typeface="Times New Roman" pitchFamily="18" charset="0"/>
              </a:rPr>
              <a:t>дети и родители</a:t>
            </a:r>
          </a:p>
          <a:p>
            <a:pPr algn="r">
              <a:buNone/>
            </a:pPr>
            <a:r>
              <a:rPr lang="ru-RU" sz="1600" dirty="0" smtClean="0">
                <a:latin typeface="Times New Roman" pitchFamily="18" charset="0"/>
                <a:cs typeface="Times New Roman" pitchFamily="18" charset="0"/>
              </a:rPr>
              <a:t>                                            группы № 9 «Теремок»                                                                  </a:t>
            </a:r>
          </a:p>
          <a:p>
            <a:pPr algn="r">
              <a:buNone/>
            </a:pPr>
            <a:endParaRPr lang="ru-RU" sz="1400" dirty="0" smtClean="0">
              <a:latin typeface="Times New Roman" pitchFamily="18" charset="0"/>
              <a:cs typeface="Times New Roman" pitchFamily="18" charset="0"/>
            </a:endParaRPr>
          </a:p>
          <a:p>
            <a:pPr algn="ctr">
              <a:buNone/>
            </a:pPr>
            <a:endParaRPr lang="ru-RU" sz="1400" dirty="0" smtClean="0">
              <a:latin typeface="Times New Roman" pitchFamily="18" charset="0"/>
              <a:cs typeface="Times New Roman" pitchFamily="18" charset="0"/>
            </a:endParaRPr>
          </a:p>
          <a:p>
            <a:pPr algn="ctr">
              <a:buNone/>
            </a:pPr>
            <a:endParaRPr lang="ru-RU" sz="1400" dirty="0" smtClean="0">
              <a:latin typeface="Times New Roman" pitchFamily="18" charset="0"/>
              <a:cs typeface="Times New Roman" pitchFamily="18" charset="0"/>
            </a:endParaRPr>
          </a:p>
          <a:p>
            <a:pPr algn="ctr">
              <a:buNone/>
            </a:pPr>
            <a:endParaRPr lang="ru-RU" sz="1500" dirty="0" smtClean="0">
              <a:latin typeface="Times New Roman" pitchFamily="18" charset="0"/>
              <a:cs typeface="Times New Roman" pitchFamily="18" charset="0"/>
            </a:endParaRPr>
          </a:p>
          <a:p>
            <a:pPr algn="ctr">
              <a:buNone/>
            </a:pPr>
            <a:r>
              <a:rPr lang="ru-RU" sz="1500" dirty="0" smtClean="0">
                <a:latin typeface="Times New Roman" pitchFamily="18" charset="0"/>
                <a:cs typeface="Times New Roman" pitchFamily="18" charset="0"/>
              </a:rPr>
              <a:t>2020г.</a:t>
            </a:r>
            <a:endParaRPr lang="ru-RU" sz="1500" dirty="0">
              <a:latin typeface="Times New Roman" pitchFamily="18" charset="0"/>
              <a:cs typeface="Times New Roman" pitchFamily="18" charset="0"/>
            </a:endParaRPr>
          </a:p>
        </p:txBody>
      </p:sp>
      <p:pic>
        <p:nvPicPr>
          <p:cNvPr id="5" name="Содержимое 3" descr="C:\Documents and Settings\fesenko\Desktop\DSC08855.JPG"/>
          <p:cNvPicPr>
            <a:picLocks/>
          </p:cNvPicPr>
          <p:nvPr/>
        </p:nvPicPr>
        <p:blipFill>
          <a:blip r:embed="rId2" cstate="print"/>
          <a:srcRect/>
          <a:stretch>
            <a:fillRect/>
          </a:stretch>
        </p:blipFill>
        <p:spPr bwMode="auto">
          <a:xfrm>
            <a:off x="428596" y="2357430"/>
            <a:ext cx="5286412" cy="385765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0"/>
            <a:ext cx="7800972" cy="357166"/>
          </a:xfrm>
        </p:spPr>
        <p:txBody>
          <a:bodyPr>
            <a:normAutofit fontScale="90000"/>
          </a:bodyPr>
          <a:lstStyle/>
          <a:p>
            <a:r>
              <a:rPr lang="ru-RU" dirty="0" smtClean="0"/>
              <a:t/>
            </a:r>
            <a:br>
              <a:rPr lang="ru-RU" dirty="0" smtClean="0"/>
            </a:br>
            <a:endParaRPr lang="ru-RU" dirty="0"/>
          </a:p>
        </p:txBody>
      </p:sp>
      <p:pic>
        <p:nvPicPr>
          <p:cNvPr id="5" name="Picture 8" descr="http://stat11.privet.ru/lr/081eb75eb0a0b3366a6f69e4fdb5380c"/>
          <p:cNvPicPr>
            <a:picLocks noGrp="1" noChangeAspect="1" noChangeArrowheads="1"/>
          </p:cNvPicPr>
          <p:nvPr>
            <p:ph sz="half" idx="1"/>
          </p:nvPr>
        </p:nvPicPr>
        <p:blipFill>
          <a:blip r:embed="rId2"/>
          <a:srcRect/>
          <a:stretch>
            <a:fillRect/>
          </a:stretch>
        </p:blipFill>
        <p:spPr bwMode="auto">
          <a:xfrm>
            <a:off x="1857356" y="571480"/>
            <a:ext cx="5357850" cy="600079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kraeved1147.photofile.users.photofile.ru/photo/kraeved1147.photofile/4171102/xlarge/101667022.gif"/>
          <p:cNvPicPr>
            <a:picLocks noGrp="1" noChangeAspect="1" noChangeArrowheads="1"/>
          </p:cNvPicPr>
          <p:nvPr>
            <p:ph sz="half" idx="4294967295"/>
          </p:nvPr>
        </p:nvPicPr>
        <p:blipFill>
          <a:blip r:embed="rId2"/>
          <a:srcRect/>
          <a:stretch>
            <a:fillRect/>
          </a:stretch>
        </p:blipFill>
        <p:spPr bwMode="auto">
          <a:xfrm>
            <a:off x="4572000" y="642918"/>
            <a:ext cx="4357718" cy="279558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Picture 2" descr="http://www.kustari.net/galeri/suvenir/s002.jpg"/>
          <p:cNvPicPr>
            <a:picLocks noChangeAspect="1" noChangeArrowheads="1"/>
          </p:cNvPicPr>
          <p:nvPr/>
        </p:nvPicPr>
        <p:blipFill>
          <a:blip r:embed="rId3"/>
          <a:srcRect/>
          <a:stretch>
            <a:fillRect/>
          </a:stretch>
        </p:blipFill>
        <p:spPr bwMode="auto">
          <a:xfrm>
            <a:off x="4786314" y="3714752"/>
            <a:ext cx="4105110" cy="2950691"/>
          </a:xfrm>
          <a:prstGeom prst="round2DiagRect">
            <a:avLst>
              <a:gd name="adj1" fmla="val 16667"/>
              <a:gd name="adj2" fmla="val 2252"/>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1" name="Picture 11" descr="73807642_44599467_Matreshka_10"/>
          <p:cNvPicPr>
            <a:picLocks noChangeAspect="1" noChangeArrowheads="1"/>
          </p:cNvPicPr>
          <p:nvPr/>
        </p:nvPicPr>
        <p:blipFill>
          <a:blip r:embed="rId4"/>
          <a:srcRect/>
          <a:stretch>
            <a:fillRect/>
          </a:stretch>
        </p:blipFill>
        <p:spPr bwMode="auto">
          <a:xfrm>
            <a:off x="285720" y="3677260"/>
            <a:ext cx="4048784" cy="298636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Picture 1" descr="F:\Новая папка (2)\image1.jpeg"/>
          <p:cNvPicPr>
            <a:picLocks noChangeAspect="1" noChangeArrowheads="1"/>
          </p:cNvPicPr>
          <p:nvPr/>
        </p:nvPicPr>
        <p:blipFill>
          <a:blip r:embed="rId5"/>
          <a:srcRect/>
          <a:stretch>
            <a:fillRect/>
          </a:stretch>
        </p:blipFill>
        <p:spPr bwMode="auto">
          <a:xfrm>
            <a:off x="261228" y="714356"/>
            <a:ext cx="3929316"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Содержимое 3" descr="C:\Documents and Settings\fesenko\Desktop\DSC08955.JPG"/>
          <p:cNvPicPr>
            <a:picLocks noGrp="1"/>
          </p:cNvPicPr>
          <p:nvPr>
            <p:ph idx="1"/>
          </p:nvPr>
        </p:nvPicPr>
        <p:blipFill>
          <a:blip r:embed="rId2" cstate="print"/>
          <a:srcRect/>
          <a:stretch>
            <a:fillRect/>
          </a:stretch>
        </p:blipFill>
        <p:spPr bwMode="auto">
          <a:xfrm>
            <a:off x="214282" y="714356"/>
            <a:ext cx="4143404" cy="2786081"/>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Picture 4"/>
          <p:cNvPicPr>
            <a:picLocks noChangeAspect="1" noChangeArrowheads="1"/>
          </p:cNvPicPr>
          <p:nvPr/>
        </p:nvPicPr>
        <p:blipFill>
          <a:blip r:embed="rId3"/>
          <a:srcRect/>
          <a:stretch>
            <a:fillRect/>
          </a:stretch>
        </p:blipFill>
        <p:spPr bwMode="auto">
          <a:xfrm>
            <a:off x="4572000" y="571480"/>
            <a:ext cx="4286280" cy="300039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Рисунок 5" descr="C:\Documents and Settings\fesenko\Desktop\DSC09134.JPG"/>
          <p:cNvPicPr/>
          <p:nvPr/>
        </p:nvPicPr>
        <p:blipFill>
          <a:blip r:embed="rId4" cstate="print"/>
          <a:srcRect/>
          <a:stretch>
            <a:fillRect/>
          </a:stretch>
        </p:blipFill>
        <p:spPr bwMode="auto">
          <a:xfrm>
            <a:off x="214282" y="3786190"/>
            <a:ext cx="4214842" cy="2867029"/>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Picture 5"/>
          <p:cNvPicPr>
            <a:picLocks noChangeAspect="1" noChangeArrowheads="1"/>
          </p:cNvPicPr>
          <p:nvPr/>
        </p:nvPicPr>
        <p:blipFill>
          <a:blip r:embed="rId5"/>
          <a:srcRect/>
          <a:stretch>
            <a:fillRect/>
          </a:stretch>
        </p:blipFill>
        <p:spPr bwMode="auto">
          <a:xfrm>
            <a:off x="4643438" y="3786190"/>
            <a:ext cx="4232278" cy="285752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5363" name="Picture 3" descr="C:\Documents and Settings\fesenko\Desktop\Новая папка\DSC09192.JPG"/>
          <p:cNvPicPr>
            <a:picLocks noChangeAspect="1" noChangeArrowheads="1"/>
          </p:cNvPicPr>
          <p:nvPr/>
        </p:nvPicPr>
        <p:blipFill>
          <a:blip r:embed="rId2" cstate="print"/>
          <a:srcRect/>
          <a:stretch>
            <a:fillRect/>
          </a:stretch>
        </p:blipFill>
        <p:spPr bwMode="auto">
          <a:xfrm>
            <a:off x="4786314" y="500042"/>
            <a:ext cx="4000528" cy="292895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5364" name="Picture 4" descr="C:\Documents and Settings\fesenko\Desktop\Новая папка\DSC09194.JPG"/>
          <p:cNvPicPr>
            <a:picLocks noChangeAspect="1" noChangeArrowheads="1"/>
          </p:cNvPicPr>
          <p:nvPr/>
        </p:nvPicPr>
        <p:blipFill>
          <a:blip r:embed="rId3" cstate="print"/>
          <a:srcRect/>
          <a:stretch>
            <a:fillRect/>
          </a:stretch>
        </p:blipFill>
        <p:spPr bwMode="auto">
          <a:xfrm>
            <a:off x="428596" y="3786190"/>
            <a:ext cx="3809995" cy="285749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5365" name="Picture 5" descr="C:\Documents and Settings\fesenko\Desktop\Новая папка\DSC09178.JPG"/>
          <p:cNvPicPr>
            <a:picLocks noChangeAspect="1" noChangeArrowheads="1"/>
          </p:cNvPicPr>
          <p:nvPr/>
        </p:nvPicPr>
        <p:blipFill>
          <a:blip r:embed="rId4" cstate="print"/>
          <a:srcRect/>
          <a:stretch>
            <a:fillRect/>
          </a:stretch>
        </p:blipFill>
        <p:spPr bwMode="auto">
          <a:xfrm>
            <a:off x="285720" y="500042"/>
            <a:ext cx="4071966" cy="3053975"/>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8434" name="Picture 2" descr="F:\Новая папка\DSC09174.JPG"/>
          <p:cNvPicPr>
            <a:picLocks noGrp="1" noChangeAspect="1" noChangeArrowheads="1"/>
          </p:cNvPicPr>
          <p:nvPr>
            <p:ph idx="1"/>
          </p:nvPr>
        </p:nvPicPr>
        <p:blipFill>
          <a:blip r:embed="rId5" cstate="print"/>
          <a:srcRect/>
          <a:stretch>
            <a:fillRect/>
          </a:stretch>
        </p:blipFill>
        <p:spPr bwMode="auto">
          <a:xfrm>
            <a:off x="4714876" y="3786190"/>
            <a:ext cx="4095747" cy="292893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C:\Documents and Settings\fesenko\Desktop\IMG_5304.JPG"/>
          <p:cNvPicPr>
            <a:picLocks noGrp="1"/>
          </p:cNvPicPr>
          <p:nvPr>
            <p:ph idx="1"/>
          </p:nvPr>
        </p:nvPicPr>
        <p:blipFill>
          <a:blip r:embed="rId2" cstate="print"/>
          <a:srcRect r="16448"/>
          <a:stretch>
            <a:fillRect/>
          </a:stretch>
        </p:blipFill>
        <p:spPr bwMode="auto">
          <a:xfrm>
            <a:off x="500034" y="857232"/>
            <a:ext cx="3214710" cy="564360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5" name="Рисунок 4" descr="C:\Documents and Settings\fesenko\Desktop\IMG_5306.JPG"/>
          <p:cNvPicPr/>
          <p:nvPr/>
        </p:nvPicPr>
        <p:blipFill>
          <a:blip r:embed="rId3" cstate="print"/>
          <a:srcRect/>
          <a:stretch>
            <a:fillRect/>
          </a:stretch>
        </p:blipFill>
        <p:spPr bwMode="auto">
          <a:xfrm>
            <a:off x="4143372" y="214290"/>
            <a:ext cx="4572032" cy="3214733"/>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Рисунок 5" descr="C:\Documents and Settings\fesenko\Desktop\IMG_5300.JPG"/>
          <p:cNvPicPr/>
          <p:nvPr/>
        </p:nvPicPr>
        <p:blipFill>
          <a:blip r:embed="rId4" cstate="print"/>
          <a:srcRect/>
          <a:stretch>
            <a:fillRect/>
          </a:stretch>
        </p:blipFill>
        <p:spPr bwMode="auto">
          <a:xfrm>
            <a:off x="4071934" y="3643314"/>
            <a:ext cx="4710104" cy="300039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C:\Documents and Settings\fesenko\Desktop\DSC08963.JPG"/>
          <p:cNvPicPr>
            <a:picLocks noGrp="1"/>
          </p:cNvPicPr>
          <p:nvPr>
            <p:ph idx="1"/>
          </p:nvPr>
        </p:nvPicPr>
        <p:blipFill>
          <a:blip r:embed="rId2" cstate="print"/>
          <a:srcRect/>
          <a:stretch>
            <a:fillRect/>
          </a:stretch>
        </p:blipFill>
        <p:spPr bwMode="auto">
          <a:xfrm>
            <a:off x="357158" y="857232"/>
            <a:ext cx="4058712" cy="278608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Рисунок 5" descr="C:\Documents and Settings\fesenko\Desktop\DSC09137.JPG"/>
          <p:cNvPicPr/>
          <p:nvPr/>
        </p:nvPicPr>
        <p:blipFill>
          <a:blip r:embed="rId3" cstate="print"/>
          <a:srcRect/>
          <a:stretch>
            <a:fillRect/>
          </a:stretch>
        </p:blipFill>
        <p:spPr bwMode="auto">
          <a:xfrm>
            <a:off x="4714876" y="785794"/>
            <a:ext cx="4214842"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Рисунок 6" descr="F:\DCIM\101MSDCF\DSC09225.JPG"/>
          <p:cNvPicPr/>
          <p:nvPr/>
        </p:nvPicPr>
        <p:blipFill>
          <a:blip r:embed="rId4" cstate="print"/>
          <a:srcRect/>
          <a:stretch>
            <a:fillRect/>
          </a:stretch>
        </p:blipFill>
        <p:spPr bwMode="auto">
          <a:xfrm>
            <a:off x="214282" y="3857628"/>
            <a:ext cx="4071966" cy="278608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Рисунок 7" descr="F:\DCIM\101MSDCF\DSC09491.JPG"/>
          <p:cNvPicPr/>
          <p:nvPr/>
        </p:nvPicPr>
        <p:blipFill>
          <a:blip r:embed="rId5" cstate="print"/>
          <a:srcRect/>
          <a:stretch>
            <a:fillRect/>
          </a:stretch>
        </p:blipFill>
        <p:spPr bwMode="auto">
          <a:xfrm>
            <a:off x="4572000" y="3714752"/>
            <a:ext cx="4286280" cy="292893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Grp="1" noChangeAspect="1" noChangeArrowheads="1"/>
          </p:cNvPicPr>
          <p:nvPr>
            <p:ph idx="1"/>
          </p:nvPr>
        </p:nvPicPr>
        <p:blipFill>
          <a:blip r:embed="rId2"/>
          <a:srcRect/>
          <a:stretch>
            <a:fillRect/>
          </a:stretch>
        </p:blipFill>
        <p:spPr bwMode="auto">
          <a:xfrm>
            <a:off x="500034" y="1142984"/>
            <a:ext cx="3929090" cy="2705275"/>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0" name="Picture 4" descr="C:\Documents and Settings\fesenko\Desktop\Новая папка\DSC09155.JPG"/>
          <p:cNvPicPr>
            <a:picLocks noChangeAspect="1" noChangeArrowheads="1"/>
          </p:cNvPicPr>
          <p:nvPr/>
        </p:nvPicPr>
        <p:blipFill>
          <a:blip r:embed="rId3" cstate="print"/>
          <a:srcRect/>
          <a:stretch>
            <a:fillRect/>
          </a:stretch>
        </p:blipFill>
        <p:spPr bwMode="auto">
          <a:xfrm>
            <a:off x="5214942" y="1142984"/>
            <a:ext cx="3692125" cy="2624297"/>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11" name="Picture 2" descr="C:\Documents and Settings\fesenko\Desktop\Новая папка\DSC09151.JPG"/>
          <p:cNvPicPr>
            <a:picLocks noChangeAspect="1" noChangeArrowheads="1"/>
          </p:cNvPicPr>
          <p:nvPr/>
        </p:nvPicPr>
        <p:blipFill>
          <a:blip r:embed="rId4" cstate="print"/>
          <a:srcRect l="11170" r="5851"/>
          <a:stretch>
            <a:fillRect/>
          </a:stretch>
        </p:blipFill>
        <p:spPr bwMode="auto">
          <a:xfrm>
            <a:off x="714348" y="3982958"/>
            <a:ext cx="3571900" cy="2694591"/>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Picture 2" descr="C:\Documents and Settings\fesenko\Desktop\Новая папка\DSC09200.JPG"/>
          <p:cNvPicPr>
            <a:picLocks noChangeAspect="1" noChangeArrowheads="1"/>
          </p:cNvPicPr>
          <p:nvPr/>
        </p:nvPicPr>
        <p:blipFill>
          <a:blip r:embed="rId5" cstate="print"/>
          <a:srcRect/>
          <a:stretch>
            <a:fillRect/>
          </a:stretch>
        </p:blipFill>
        <p:spPr bwMode="auto">
          <a:xfrm>
            <a:off x="5286380" y="3929066"/>
            <a:ext cx="3571900" cy="269432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
        <p:nvSpPr>
          <p:cNvPr id="8" name="Заголовок 7"/>
          <p:cNvSpPr>
            <a:spLocks noGrp="1"/>
          </p:cNvSpPr>
          <p:nvPr>
            <p:ph type="title"/>
          </p:nvPr>
        </p:nvSpPr>
        <p:spPr>
          <a:xfrm>
            <a:off x="457200" y="704088"/>
            <a:ext cx="8229600" cy="367458"/>
          </a:xfrm>
        </p:spPr>
        <p:txBody>
          <a:bodyPr>
            <a:normAutofit fontScale="90000"/>
          </a:bodyPr>
          <a:lstStyle/>
          <a:p>
            <a:pPr algn="ctr"/>
            <a:r>
              <a:rPr lang="ru-RU" sz="3200" b="1" dirty="0" smtClean="0">
                <a:solidFill>
                  <a:schemeClr val="tx1"/>
                </a:solidFill>
                <a:latin typeface="Times New Roman" pitchFamily="18" charset="0"/>
                <a:cs typeface="Times New Roman" pitchFamily="18" charset="0"/>
              </a:rPr>
              <a:t>Наше творчество</a:t>
            </a:r>
            <a:endParaRPr lang="ru-RU"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C:\Documents and Settings\fesenko\Desktop\DSC08807.JPG"/>
          <p:cNvPicPr>
            <a:picLocks noGrp="1"/>
          </p:cNvPicPr>
          <p:nvPr>
            <p:ph idx="1"/>
          </p:nvPr>
        </p:nvPicPr>
        <p:blipFill>
          <a:blip r:embed="rId2" cstate="print"/>
          <a:srcRect/>
          <a:stretch>
            <a:fillRect/>
          </a:stretch>
        </p:blipFill>
        <p:spPr bwMode="auto">
          <a:xfrm>
            <a:off x="357158" y="428604"/>
            <a:ext cx="4143404" cy="290037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5" name="Содержимое 3" descr="C:\Documents and Settings\fesenko\Desktop\DSC08812.JPG"/>
          <p:cNvPicPr>
            <a:picLocks/>
          </p:cNvPicPr>
          <p:nvPr/>
        </p:nvPicPr>
        <p:blipFill>
          <a:blip r:embed="rId3" cstate="print"/>
          <a:srcRect/>
          <a:stretch>
            <a:fillRect/>
          </a:stretch>
        </p:blipFill>
        <p:spPr bwMode="auto">
          <a:xfrm>
            <a:off x="4786314" y="428604"/>
            <a:ext cx="4000528" cy="282893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Рисунок 5" descr="C:\Documents and Settings\fesenko\Desktop\DSC08817.JPG"/>
          <p:cNvPicPr/>
          <p:nvPr/>
        </p:nvPicPr>
        <p:blipFill>
          <a:blip r:embed="rId4" cstate="print"/>
          <a:srcRect/>
          <a:stretch>
            <a:fillRect/>
          </a:stretch>
        </p:blipFill>
        <p:spPr bwMode="auto">
          <a:xfrm>
            <a:off x="285720" y="3643314"/>
            <a:ext cx="4214842" cy="307183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Рисунок 6" descr="C:\Documents and Settings\fesenko\Desktop\DSC08801.JPG"/>
          <p:cNvPicPr/>
          <p:nvPr/>
        </p:nvPicPr>
        <p:blipFill>
          <a:blip r:embed="rId5" cstate="print"/>
          <a:srcRect/>
          <a:stretch>
            <a:fillRect/>
          </a:stretch>
        </p:blipFill>
        <p:spPr bwMode="auto">
          <a:xfrm>
            <a:off x="4786314" y="3571876"/>
            <a:ext cx="4071966" cy="307183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42852"/>
            <a:ext cx="8229600" cy="428628"/>
          </a:xfrm>
        </p:spPr>
        <p:txBody>
          <a:bodyPr>
            <a:noAutofit/>
          </a:bodyPr>
          <a:lstStyle/>
          <a:p>
            <a:pPr algn="ctr"/>
            <a:r>
              <a:rPr lang="ru-RU" sz="3200" dirty="0" smtClean="0">
                <a:solidFill>
                  <a:schemeClr val="tx1"/>
                </a:solidFill>
              </a:rPr>
              <a:t>Выставка Матрешек</a:t>
            </a:r>
            <a:endParaRPr lang="ru-RU" sz="3200" dirty="0">
              <a:solidFill>
                <a:schemeClr val="tx1"/>
              </a:solidFill>
            </a:endParaRPr>
          </a:p>
        </p:txBody>
      </p:sp>
      <p:pic>
        <p:nvPicPr>
          <p:cNvPr id="6" name="Содержимое 5" descr="C:\Documents and Settings\fesenko\Desktop\IMG_20140715_153246.jpg"/>
          <p:cNvPicPr>
            <a:picLocks noGrp="1"/>
          </p:cNvPicPr>
          <p:nvPr>
            <p:ph idx="1"/>
          </p:nvPr>
        </p:nvPicPr>
        <p:blipFill>
          <a:blip r:embed="rId3" cstate="print"/>
          <a:stretch>
            <a:fillRect/>
          </a:stretch>
        </p:blipFill>
        <p:spPr bwMode="auto">
          <a:xfrm>
            <a:off x="5214942" y="1500174"/>
            <a:ext cx="3717899" cy="4929222"/>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graphicFrame>
        <p:nvGraphicFramePr>
          <p:cNvPr id="1026" name="Object 2"/>
          <p:cNvGraphicFramePr>
            <a:graphicFrameLocks noChangeAspect="1"/>
          </p:cNvGraphicFramePr>
          <p:nvPr/>
        </p:nvGraphicFramePr>
        <p:xfrm>
          <a:off x="2836863" y="2967038"/>
          <a:ext cx="1543050" cy="485775"/>
        </p:xfrm>
        <a:graphic>
          <a:graphicData uri="http://schemas.openxmlformats.org/presentationml/2006/ole">
            <mc:AlternateContent xmlns:mc="http://schemas.openxmlformats.org/markup-compatibility/2006">
              <mc:Choice xmlns:v="urn:schemas-microsoft-com:vml" Requires="v">
                <p:oleObj spid="_x0000_s1028" name="Package" r:id="rId4" imgW="1542960" imgH="485640" progId="Package">
                  <p:embed/>
                </p:oleObj>
              </mc:Choice>
              <mc:Fallback>
                <p:oleObj name="Package" r:id="rId4" imgW="1542960" imgH="48564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6863" y="2967038"/>
                        <a:ext cx="15430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Рисунок 4" descr="H:\мат-ха4\245188702.jpg"/>
          <p:cNvPicPr/>
          <p:nvPr/>
        </p:nvPicPr>
        <p:blipFill>
          <a:blip r:embed="rId6"/>
          <a:srcRect/>
          <a:stretch>
            <a:fillRect/>
          </a:stretch>
        </p:blipFill>
        <p:spPr bwMode="auto">
          <a:xfrm>
            <a:off x="285720" y="3714752"/>
            <a:ext cx="3786214" cy="292895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Рисунок 6" descr="C:\Documents and Settings\fesenko\Desktop\IMG_5364.JPG"/>
          <p:cNvPicPr/>
          <p:nvPr/>
        </p:nvPicPr>
        <p:blipFill>
          <a:blip r:embed="rId7" cstate="print"/>
          <a:srcRect/>
          <a:stretch>
            <a:fillRect/>
          </a:stretch>
        </p:blipFill>
        <p:spPr bwMode="auto">
          <a:xfrm>
            <a:off x="214282" y="642918"/>
            <a:ext cx="4000528" cy="285752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C:\Documents and Settings\fesenko\Desktop\DSC08855.JPG"/>
          <p:cNvPicPr>
            <a:picLocks noGrp="1"/>
          </p:cNvPicPr>
          <p:nvPr>
            <p:ph idx="1"/>
          </p:nvPr>
        </p:nvPicPr>
        <p:blipFill>
          <a:blip r:embed="rId2" cstate="print"/>
          <a:srcRect/>
          <a:stretch>
            <a:fillRect/>
          </a:stretch>
        </p:blipFill>
        <p:spPr bwMode="auto">
          <a:xfrm>
            <a:off x="642910" y="785794"/>
            <a:ext cx="8072494" cy="5929354"/>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367458"/>
          </a:xfrm>
        </p:spPr>
        <p:txBody>
          <a:bodyPr>
            <a:noAutofit/>
          </a:bodyPr>
          <a:lstStyle/>
          <a:p>
            <a:pPr algn="ctr"/>
            <a:r>
              <a:rPr lang="ru-RU" sz="3200" b="1" dirty="0" smtClean="0">
                <a:solidFill>
                  <a:schemeClr val="tx1"/>
                </a:solidFill>
                <a:latin typeface="Times New Roman" pitchFamily="18" charset="0"/>
                <a:cs typeface="Times New Roman" pitchFamily="18" charset="0"/>
              </a:rPr>
              <a:t>Паспорт проекта</a:t>
            </a:r>
            <a:endParaRPr lang="ru-RU" sz="32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142984"/>
            <a:ext cx="8229600" cy="5181616"/>
          </a:xfrm>
        </p:spPr>
        <p:txBody>
          <a:bodyPr>
            <a:normAutofit/>
          </a:bodyPr>
          <a:lstStyle/>
          <a:p>
            <a:r>
              <a:rPr lang="ru-RU" sz="2000" b="1" dirty="0" smtClean="0">
                <a:latin typeface="Times New Roman" pitchFamily="18" charset="0"/>
                <a:cs typeface="Times New Roman" pitchFamily="18" charset="0"/>
              </a:rPr>
              <a:t>Тип проекта: </a:t>
            </a:r>
            <a:r>
              <a:rPr lang="ru-RU" sz="2000" u="sng" dirty="0" smtClean="0">
                <a:latin typeface="Times New Roman" pitchFamily="18" charset="0"/>
                <a:cs typeface="Times New Roman" pitchFamily="18" charset="0"/>
              </a:rPr>
              <a:t>познавательный творческо-исследовательский.</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 числу участников проекта: </a:t>
            </a:r>
            <a:r>
              <a:rPr lang="ru-RU" sz="2000" u="sng" dirty="0" smtClean="0">
                <a:latin typeface="Times New Roman" pitchFamily="18" charset="0"/>
                <a:cs typeface="Times New Roman" pitchFamily="18" charset="0"/>
              </a:rPr>
              <a:t>групповой.</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 времени проведения: </a:t>
            </a:r>
            <a:r>
              <a:rPr lang="ru-RU" sz="2000" u="sng" dirty="0" smtClean="0">
                <a:latin typeface="Times New Roman" pitchFamily="18" charset="0"/>
                <a:cs typeface="Times New Roman" pitchFamily="18" charset="0"/>
              </a:rPr>
              <a:t>краткосрочный.</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 характеру контактов: </a:t>
            </a:r>
            <a:r>
              <a:rPr lang="ru-RU" sz="2000" u="sng" dirty="0" smtClean="0">
                <a:latin typeface="Times New Roman" pitchFamily="18" charset="0"/>
                <a:cs typeface="Times New Roman" pitchFamily="18" charset="0"/>
              </a:rPr>
              <a:t>в рамках ДОУ </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 профилю знаний:</a:t>
            </a:r>
            <a:r>
              <a:rPr lang="ru-RU" sz="2000" u="sng" dirty="0" smtClean="0">
                <a:latin typeface="Times New Roman" pitchFamily="18" charset="0"/>
                <a:cs typeface="Times New Roman" pitchFamily="18" charset="0"/>
              </a:rPr>
              <a:t> образовательные области – познание, социализация, коммуникация.</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 характеру участия ребенка в проекте:</a:t>
            </a:r>
            <a:r>
              <a:rPr lang="ru-RU" sz="2000" u="sng" dirty="0" smtClean="0">
                <a:latin typeface="Times New Roman" pitchFamily="18" charset="0"/>
                <a:cs typeface="Times New Roman" pitchFamily="18" charset="0"/>
              </a:rPr>
              <a:t> от начала и до конца проекта. </a:t>
            </a:r>
            <a:endParaRPr lang="ru-RU" sz="2000" dirty="0" smtClean="0">
              <a:latin typeface="Times New Roman" pitchFamily="18" charset="0"/>
              <a:cs typeface="Times New Roman" pitchFamily="18" charset="0"/>
            </a:endParaRPr>
          </a:p>
          <a:p>
            <a:r>
              <a:rPr lang="ru-RU" sz="2000" u="sng" dirty="0" smtClean="0">
                <a:latin typeface="Times New Roman" pitchFamily="18" charset="0"/>
                <a:cs typeface="Times New Roman" pitchFamily="18" charset="0"/>
              </a:rPr>
              <a:t>Состав проектной группы:</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Воспитатели: Фесенко Л.В., Полякова С.В.</a:t>
            </a:r>
          </a:p>
          <a:p>
            <a:r>
              <a:rPr lang="ru-RU" sz="2000" dirty="0" smtClean="0">
                <a:latin typeface="Times New Roman" pitchFamily="18" charset="0"/>
                <a:cs typeface="Times New Roman" pitchFamily="18" charset="0"/>
              </a:rPr>
              <a:t>Дети и родители группы № 9 «Теремок»</a:t>
            </a:r>
          </a:p>
          <a:p>
            <a:r>
              <a:rPr lang="ru-RU" sz="2000" u="sng" dirty="0" smtClean="0">
                <a:latin typeface="Times New Roman" pitchFamily="18" charset="0"/>
                <a:cs typeface="Times New Roman" pitchFamily="18" charset="0"/>
              </a:rPr>
              <a:t>Сроки реализации проекта: март 2020года.</a:t>
            </a:r>
          </a:p>
          <a:p>
            <a:pPr>
              <a:buNone/>
            </a:pP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C:\Documents and Settings\fesenko\Desktop\DSC08864.JPG"/>
          <p:cNvPicPr/>
          <p:nvPr/>
        </p:nvPicPr>
        <p:blipFill>
          <a:blip r:embed="rId2" cstate="print"/>
          <a:srcRect/>
          <a:stretch>
            <a:fillRect/>
          </a:stretch>
        </p:blipFill>
        <p:spPr bwMode="auto">
          <a:xfrm>
            <a:off x="4929190" y="714356"/>
            <a:ext cx="3857652" cy="264320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Содержимое 3" descr="C:\Documents and Settings\fesenko\Desktop\DSC08866.JPG"/>
          <p:cNvPicPr>
            <a:picLocks/>
          </p:cNvPicPr>
          <p:nvPr/>
        </p:nvPicPr>
        <p:blipFill>
          <a:blip r:embed="rId3" cstate="print"/>
          <a:srcRect/>
          <a:stretch>
            <a:fillRect/>
          </a:stretch>
        </p:blipFill>
        <p:spPr bwMode="auto">
          <a:xfrm>
            <a:off x="357158" y="785794"/>
            <a:ext cx="4214842"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Содержимое 5" descr="C:\Documents and Settings\fesenko\Desktop\DSC08867.JPG"/>
          <p:cNvPicPr>
            <a:picLocks noGrp="1"/>
          </p:cNvPicPr>
          <p:nvPr>
            <p:ph idx="1"/>
          </p:nvPr>
        </p:nvPicPr>
        <p:blipFill>
          <a:blip r:embed="rId4" cstate="print"/>
          <a:srcRect/>
          <a:stretch>
            <a:fillRect/>
          </a:stretch>
        </p:blipFill>
        <p:spPr bwMode="auto">
          <a:xfrm>
            <a:off x="500034" y="3786190"/>
            <a:ext cx="4058712"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9" name="Содержимое 3" descr="C:\Documents and Settings\fesenko\Desktop\DSC08862.JPG"/>
          <p:cNvPicPr>
            <a:picLocks/>
          </p:cNvPicPr>
          <p:nvPr/>
        </p:nvPicPr>
        <p:blipFill>
          <a:blip r:embed="rId5" cstate="print"/>
          <a:srcRect/>
          <a:stretch>
            <a:fillRect/>
          </a:stretch>
        </p:blipFill>
        <p:spPr bwMode="auto">
          <a:xfrm>
            <a:off x="5000628" y="3643314"/>
            <a:ext cx="3857653" cy="2901949"/>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i.bambiniya.ru/pics/product/500/109925_43869.jpg"/>
          <p:cNvPicPr>
            <a:picLocks noChangeAspect="1" noChangeArrowheads="1"/>
          </p:cNvPicPr>
          <p:nvPr/>
        </p:nvPicPr>
        <p:blipFill>
          <a:blip r:embed="rId2"/>
          <a:srcRect/>
          <a:stretch>
            <a:fillRect/>
          </a:stretch>
        </p:blipFill>
        <p:spPr bwMode="auto">
          <a:xfrm>
            <a:off x="285720" y="714356"/>
            <a:ext cx="3786214" cy="2928958"/>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pic>
        <p:nvPicPr>
          <p:cNvPr id="3" name="Picture 8" descr="http://www.gar-ptisa.ru/admin/pictures/1811146s.jpg"/>
          <p:cNvPicPr>
            <a:picLocks noChangeAspect="1" noChangeArrowheads="1"/>
          </p:cNvPicPr>
          <p:nvPr/>
        </p:nvPicPr>
        <p:blipFill>
          <a:blip r:embed="rId3"/>
          <a:srcRect/>
          <a:stretch>
            <a:fillRect/>
          </a:stretch>
        </p:blipFill>
        <p:spPr bwMode="auto">
          <a:xfrm>
            <a:off x="4643438" y="714356"/>
            <a:ext cx="4214842" cy="3001112"/>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pic>
        <p:nvPicPr>
          <p:cNvPr id="5" name="Picture 7" descr="1001matreshka"/>
          <p:cNvPicPr>
            <a:picLocks noChangeAspect="1" noChangeArrowheads="1"/>
          </p:cNvPicPr>
          <p:nvPr/>
        </p:nvPicPr>
        <p:blipFill>
          <a:blip r:embed="rId4"/>
          <a:srcRect/>
          <a:stretch>
            <a:fillRect/>
          </a:stretch>
        </p:blipFill>
        <p:spPr bwMode="auto">
          <a:xfrm>
            <a:off x="214282" y="3857628"/>
            <a:ext cx="3894142" cy="280639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Picture 6" descr="914_img"/>
          <p:cNvPicPr>
            <a:picLocks noChangeAspect="1" noChangeArrowheads="1"/>
          </p:cNvPicPr>
          <p:nvPr/>
        </p:nvPicPr>
        <p:blipFill>
          <a:blip r:embed="rId5"/>
          <a:srcRect/>
          <a:stretch>
            <a:fillRect/>
          </a:stretch>
        </p:blipFill>
        <p:spPr bwMode="auto">
          <a:xfrm>
            <a:off x="4429124" y="3929066"/>
            <a:ext cx="4514850"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642918"/>
            <a:ext cx="8229600" cy="1785950"/>
          </a:xfrm>
        </p:spPr>
        <p:txBody>
          <a:bodyPr>
            <a:normAutofit/>
          </a:bodyPr>
          <a:lstStyle/>
          <a:p>
            <a:endParaRPr lang="ru-RU" sz="2000" dirty="0">
              <a:solidFill>
                <a:schemeClr val="tx1"/>
              </a:solidFill>
            </a:endParaRPr>
          </a:p>
        </p:txBody>
      </p:sp>
      <p:pic>
        <p:nvPicPr>
          <p:cNvPr id="20482" name="Picture 2" descr="C:\Documents and Settings\fesenko\Desktop\Новая папка\DSC09464.JPG"/>
          <p:cNvPicPr>
            <a:picLocks noGrp="1" noChangeAspect="1" noChangeArrowheads="1"/>
          </p:cNvPicPr>
          <p:nvPr>
            <p:ph sz="half" idx="1"/>
          </p:nvPr>
        </p:nvPicPr>
        <p:blipFill>
          <a:blip r:embed="rId2" cstate="print"/>
          <a:srcRect/>
          <a:stretch>
            <a:fillRect/>
          </a:stretch>
        </p:blipFill>
        <p:spPr bwMode="auto">
          <a:xfrm>
            <a:off x="285720" y="4000504"/>
            <a:ext cx="3583012" cy="264320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20483" name="Picture 3" descr="C:\Documents and Settings\fesenko\Desktop\Новая папка\DSC09465.JPG"/>
          <p:cNvPicPr>
            <a:picLocks noGrp="1" noChangeAspect="1" noChangeArrowheads="1"/>
          </p:cNvPicPr>
          <p:nvPr>
            <p:ph sz="half" idx="2"/>
          </p:nvPr>
        </p:nvPicPr>
        <p:blipFill>
          <a:blip r:embed="rId3" cstate="print"/>
          <a:srcRect/>
          <a:stretch>
            <a:fillRect/>
          </a:stretch>
        </p:blipFill>
        <p:spPr bwMode="auto">
          <a:xfrm>
            <a:off x="5429256" y="642918"/>
            <a:ext cx="3119053" cy="2329341"/>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Picture 2" descr="C:\Documents and Settings\fesenko\My Documents\фото группы 7\DSC09581.JPG"/>
          <p:cNvPicPr>
            <a:picLocks noGrp="1" noChangeAspect="1" noChangeArrowheads="1"/>
          </p:cNvPicPr>
          <p:nvPr>
            <p:ph idx="1"/>
          </p:nvPr>
        </p:nvPicPr>
        <p:blipFill>
          <a:blip r:embed="rId4" cstate="print"/>
          <a:srcRect/>
          <a:stretch>
            <a:fillRect/>
          </a:stretch>
        </p:blipFill>
        <p:spPr bwMode="auto">
          <a:xfrm>
            <a:off x="285720" y="642918"/>
            <a:ext cx="3214710" cy="241103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Picture 3" descr="C:\Documents and Settings\fesenko\My Documents\фото группы 7\DSC09572.JPG"/>
          <p:cNvPicPr>
            <a:picLocks noGrp="1" noChangeAspect="1" noChangeArrowheads="1"/>
          </p:cNvPicPr>
          <p:nvPr>
            <p:ph idx="1"/>
          </p:nvPr>
        </p:nvPicPr>
        <p:blipFill>
          <a:blip r:embed="rId5" cstate="print"/>
          <a:srcRect/>
          <a:stretch>
            <a:fillRect/>
          </a:stretch>
        </p:blipFill>
        <p:spPr bwMode="auto">
          <a:xfrm>
            <a:off x="5000628" y="4000504"/>
            <a:ext cx="3503610" cy="262770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9" name="Picture 4" descr="C:\Documents and Settings\fesenko\My Documents\фото группы 7\DSC09570.JPG"/>
          <p:cNvPicPr>
            <a:picLocks noChangeAspect="1" noChangeArrowheads="1"/>
          </p:cNvPicPr>
          <p:nvPr/>
        </p:nvPicPr>
        <p:blipFill>
          <a:blip r:embed="rId6" cstate="print"/>
          <a:srcRect/>
          <a:stretch>
            <a:fillRect/>
          </a:stretch>
        </p:blipFill>
        <p:spPr bwMode="auto">
          <a:xfrm>
            <a:off x="3214678" y="2000240"/>
            <a:ext cx="2813043" cy="2109782"/>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C:\Documents and Settings\fesenko\Desktop\DSC08927.JPG"/>
          <p:cNvPicPr>
            <a:picLocks noGrp="1"/>
          </p:cNvPicPr>
          <p:nvPr>
            <p:ph idx="1"/>
          </p:nvPr>
        </p:nvPicPr>
        <p:blipFill>
          <a:blip r:embed="rId2" cstate="print"/>
          <a:srcRect/>
          <a:stretch>
            <a:fillRect/>
          </a:stretch>
        </p:blipFill>
        <p:spPr bwMode="auto">
          <a:xfrm>
            <a:off x="428596" y="1071546"/>
            <a:ext cx="8358246" cy="5545155"/>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714356"/>
            <a:ext cx="8229600" cy="1143000"/>
          </a:xfrm>
        </p:spPr>
        <p:txBody>
          <a:bodyPr>
            <a:normAutofit fontScale="90000"/>
          </a:bodyPr>
          <a:lstStyle/>
          <a:p>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r>
              <a:rPr lang="ru-RU" sz="2200" dirty="0" smtClean="0"/>
              <a:t/>
            </a:r>
            <a:br>
              <a:rPr lang="ru-RU" sz="2200" dirty="0" smtClean="0"/>
            </a:br>
            <a:endParaRPr lang="ru-RU" sz="2200" dirty="0"/>
          </a:p>
        </p:txBody>
      </p:sp>
      <p:sp>
        <p:nvSpPr>
          <p:cNvPr id="4" name="Содержимое 3"/>
          <p:cNvSpPr>
            <a:spLocks noGrp="1"/>
          </p:cNvSpPr>
          <p:nvPr>
            <p:ph sz="half" idx="2"/>
          </p:nvPr>
        </p:nvSpPr>
        <p:spPr/>
        <p:txBody>
          <a:bodyPr>
            <a:normAutofit/>
          </a:bodyPr>
          <a:lstStyle/>
          <a:p>
            <a:endParaRPr lang="ru-RU" sz="2000" dirty="0">
              <a:latin typeface="Times New Roman" pitchFamily="18" charset="0"/>
              <a:cs typeface="Times New Roman" pitchFamily="18" charset="0"/>
            </a:endParaRPr>
          </a:p>
        </p:txBody>
      </p:sp>
      <p:pic>
        <p:nvPicPr>
          <p:cNvPr id="5" name="Содержимое 4" descr="Сувенирный магазин с матрёшками на Арбате."/>
          <p:cNvPicPr>
            <a:picLocks noGrp="1"/>
          </p:cNvPicPr>
          <p:nvPr>
            <p:ph sz="half" idx="1"/>
          </p:nvPr>
        </p:nvPicPr>
        <p:blipFill>
          <a:blip r:embed="rId2" cstate="print"/>
          <a:srcRect/>
          <a:stretch>
            <a:fillRect/>
          </a:stretch>
        </p:blipFill>
        <p:spPr bwMode="auto">
          <a:xfrm>
            <a:off x="285720" y="928670"/>
            <a:ext cx="8572560" cy="5715039"/>
          </a:xfrm>
          <a:prstGeom prst="round2DiagRect">
            <a:avLst>
              <a:gd name="adj1" fmla="val 16667"/>
              <a:gd name="adj2" fmla="val 0"/>
            </a:avLst>
          </a:prstGeom>
          <a:ln w="88900" cap="sq">
            <a:solidFill>
              <a:schemeClr val="tx2">
                <a:lumMod val="40000"/>
                <a:lumOff val="60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81772"/>
          </a:xfrm>
        </p:spPr>
        <p:txBody>
          <a:bodyPr>
            <a:normAutofit/>
          </a:bodyPr>
          <a:lstStyle/>
          <a:p>
            <a:pPr algn="ctr"/>
            <a:r>
              <a:rPr lang="ru-RU" sz="3200" dirty="0" smtClean="0">
                <a:solidFill>
                  <a:schemeClr val="tx1"/>
                </a:solidFill>
                <a:latin typeface="Times New Roman" pitchFamily="18" charset="0"/>
                <a:cs typeface="Times New Roman" pitchFamily="18" charset="0"/>
              </a:rPr>
              <a:t>Результаты деятельности</a:t>
            </a:r>
            <a:endParaRPr lang="ru-RU" sz="3200"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428736"/>
            <a:ext cx="8229600" cy="4895864"/>
          </a:xfrm>
        </p:spPr>
        <p:txBody>
          <a:bodyPr>
            <a:normAutofit/>
          </a:bodyPr>
          <a:lstStyle/>
          <a:p>
            <a:r>
              <a:rPr lang="ru-RU" sz="2400" dirty="0" smtClean="0"/>
              <a:t>Закрепление знаний детей об истории матрешки, как народного промысла.</a:t>
            </a:r>
          </a:p>
          <a:p>
            <a:r>
              <a:rPr lang="ru-RU" sz="2400" dirty="0" smtClean="0"/>
              <a:t>Приобщение детей к миру общечеловеческих ценностей.</a:t>
            </a:r>
          </a:p>
          <a:p>
            <a:r>
              <a:rPr lang="ru-RU" sz="2400" dirty="0" smtClean="0"/>
              <a:t>Создание в группе мини-музея «Русская Матрешка»</a:t>
            </a:r>
          </a:p>
          <a:p>
            <a:r>
              <a:rPr lang="ru-RU" sz="2400" dirty="0" smtClean="0"/>
              <a:t>Пополнение мини-музея новыми экспозициями.</a:t>
            </a:r>
          </a:p>
          <a:p>
            <a:r>
              <a:rPr lang="ru-RU" sz="2400" dirty="0" smtClean="0"/>
              <a:t>Обогащение предметно-развивающей среды в группе и ДОУ.</a:t>
            </a:r>
          </a:p>
          <a:p>
            <a:r>
              <a:rPr lang="ru-RU" sz="2400" dirty="0" smtClean="0"/>
              <a:t>Воспитание в детях чувство гордости за общее дело, свою группу, детский сад, семью и малую Родину.</a:t>
            </a:r>
            <a:endParaRPr lang="ru-RU"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10334"/>
          </a:xfrm>
        </p:spPr>
        <p:txBody>
          <a:bodyPr>
            <a:normAutofit fontScale="90000"/>
          </a:bodyPr>
          <a:lstStyle/>
          <a:p>
            <a:pPr algn="ctr"/>
            <a:r>
              <a:rPr lang="ru-RU" sz="3200" b="1" dirty="0" smtClean="0">
                <a:solidFill>
                  <a:schemeClr val="tx1"/>
                </a:solidFill>
                <a:latin typeface="Times New Roman" pitchFamily="18" charset="0"/>
                <a:cs typeface="Times New Roman" pitchFamily="18" charset="0"/>
              </a:rPr>
              <a:t>Используемая литература</a:t>
            </a:r>
            <a:endParaRPr lang="ru-RU" sz="32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428736"/>
            <a:ext cx="8229600" cy="4895864"/>
          </a:xfrm>
        </p:spPr>
        <p:txBody>
          <a:bodyPr>
            <a:normAutofit/>
          </a:bodyPr>
          <a:lstStyle/>
          <a:p>
            <a:r>
              <a:rPr lang="ru-RU" sz="2400" dirty="0" smtClean="0">
                <a:latin typeface="Times New Roman" pitchFamily="18" charset="0"/>
                <a:cs typeface="Times New Roman" pitchFamily="18" charset="0"/>
              </a:rPr>
              <a:t>Рыжова Н., Логинова Л., </a:t>
            </a:r>
            <a:r>
              <a:rPr lang="ru-RU" sz="2400" dirty="0" err="1" smtClean="0">
                <a:latin typeface="Times New Roman" pitchFamily="18" charset="0"/>
                <a:cs typeface="Times New Roman" pitchFamily="18" charset="0"/>
              </a:rPr>
              <a:t>Данюкова</a:t>
            </a:r>
            <a:r>
              <a:rPr lang="ru-RU" sz="2400" dirty="0" smtClean="0">
                <a:latin typeface="Times New Roman" pitchFamily="18" charset="0"/>
                <a:cs typeface="Times New Roman" pitchFamily="18" charset="0"/>
              </a:rPr>
              <a:t> А. «Мини-музей в детском саду».</a:t>
            </a:r>
          </a:p>
          <a:p>
            <a:r>
              <a:rPr lang="ru-RU" sz="2400" dirty="0" err="1" smtClean="0">
                <a:latin typeface="Times New Roman" pitchFamily="18" charset="0"/>
                <a:cs typeface="Times New Roman" pitchFamily="18" charset="0"/>
              </a:rPr>
              <a:t>Кондрыкинская</a:t>
            </a:r>
            <a:r>
              <a:rPr lang="ru-RU" sz="2400" dirty="0" smtClean="0">
                <a:latin typeface="Times New Roman" pitchFamily="18" charset="0"/>
                <a:cs typeface="Times New Roman" pitchFamily="18" charset="0"/>
              </a:rPr>
              <a:t> Л.А. «С чего начинается Родина?» Творческий Центр Москва 2005г.</a:t>
            </a:r>
          </a:p>
          <a:p>
            <a:r>
              <a:rPr lang="ru-RU" sz="2400" dirty="0" err="1" smtClean="0">
                <a:latin typeface="Times New Roman" pitchFamily="18" charset="0"/>
                <a:cs typeface="Times New Roman" pitchFamily="18" charset="0"/>
              </a:rPr>
              <a:t>Зеленова</a:t>
            </a:r>
            <a:r>
              <a:rPr lang="ru-RU" sz="2400" dirty="0" smtClean="0">
                <a:latin typeface="Times New Roman" pitchFamily="18" charset="0"/>
                <a:cs typeface="Times New Roman" pitchFamily="18" charset="0"/>
              </a:rPr>
              <a:t> Н.Г., Осипова Л.Е. «Мы живем в России»</a:t>
            </a:r>
          </a:p>
          <a:p>
            <a:r>
              <a:rPr lang="ru-RU" sz="2400" dirty="0" smtClean="0">
                <a:latin typeface="Times New Roman" pitchFamily="18" charset="0"/>
                <a:cs typeface="Times New Roman" pitchFamily="18" charset="0"/>
              </a:rPr>
              <a:t>Алешина Н.В. «Патриотическое воспитание дошкольников»</a:t>
            </a:r>
          </a:p>
          <a:p>
            <a:r>
              <a:rPr lang="ru-RU" sz="2400" dirty="0" err="1" smtClean="0">
                <a:latin typeface="Times New Roman" pitchFamily="18" charset="0"/>
                <a:cs typeface="Times New Roman" pitchFamily="18" charset="0"/>
              </a:rPr>
              <a:t>Комратова</a:t>
            </a:r>
            <a:r>
              <a:rPr lang="ru-RU" sz="2400" dirty="0" smtClean="0">
                <a:latin typeface="Times New Roman" pitchFamily="18" charset="0"/>
                <a:cs typeface="Times New Roman" pitchFamily="18" charset="0"/>
              </a:rPr>
              <a:t> Н.Г., Грибова Л.Ф. «Мир, в котором я живу»</a:t>
            </a:r>
            <a:endParaRPr lang="ru-RU" sz="2400"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buNone/>
            </a:pPr>
            <a:endParaRPr lang="ru-RU" dirty="0" smtClean="0"/>
          </a:p>
          <a:p>
            <a:pPr>
              <a:buNone/>
            </a:pPr>
            <a:endParaRPr lang="ru-RU" dirty="0" smtClean="0"/>
          </a:p>
          <a:p>
            <a:pPr algn="ctr">
              <a:buNone/>
            </a:pPr>
            <a:r>
              <a:rPr lang="ru-RU" sz="4000" dirty="0" smtClean="0"/>
              <a:t>Спасибо за внимание!</a:t>
            </a:r>
            <a:endParaRPr lang="ru-RU"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367458"/>
          </a:xfrm>
        </p:spPr>
        <p:txBody>
          <a:bodyPr>
            <a:noAutofit/>
          </a:bodyPr>
          <a:lstStyle/>
          <a:p>
            <a:pPr algn="ctr"/>
            <a:r>
              <a:rPr lang="ru-RU" sz="3200" b="1" dirty="0" smtClean="0">
                <a:solidFill>
                  <a:schemeClr val="tx1"/>
                </a:solidFill>
                <a:latin typeface="Times New Roman" pitchFamily="18" charset="0"/>
                <a:cs typeface="Times New Roman" pitchFamily="18" charset="0"/>
              </a:rPr>
              <a:t>Актуальность проекта</a:t>
            </a:r>
            <a:endParaRPr lang="ru-RU" sz="3200"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071546"/>
            <a:ext cx="8472518" cy="5572164"/>
          </a:xfrm>
        </p:spPr>
        <p:txBody>
          <a:bodyPr>
            <a:normAutofit lnSpcReduction="10000"/>
          </a:bodyPr>
          <a:lstStyle/>
          <a:p>
            <a:r>
              <a:rPr lang="ru-RU" b="1" dirty="0" smtClean="0"/>
              <a:t> </a:t>
            </a:r>
            <a:r>
              <a:rPr lang="ru-RU" sz="2200" dirty="0" smtClean="0">
                <a:latin typeface="Times New Roman" pitchFamily="18" charset="0"/>
                <a:cs typeface="Times New Roman" pitchFamily="18" charset="0"/>
              </a:rPr>
              <a:t>В настоящее время, начиная с дошкольного возраста, дети страдают дефицитом знаний об истоках русской культуры и русского народного творчества. Проведя беседы с родителями, мы узнали, что многие родители не считают нужным приобретать такие игрушки, как матрешки.                                                                          Это один из символов нашей страны, достопримечательность, народная игрушка, которая помогает увидеть разнообразие  цветовой гаммы, развивает мелкую моторику, эстетический вкус, и, наконец, не дает забыть наследие наших предков. Поэтому мы решили побольше узнать о русской матрешке, и передать свои знания детям, для которых, матрешка  является самой первой игрушкой в раннем детстве. </a:t>
            </a:r>
          </a:p>
          <a:p>
            <a:r>
              <a:rPr lang="ru-RU" sz="2000" dirty="0" smtClean="0">
                <a:latin typeface="Times New Roman" pitchFamily="18" charset="0"/>
                <a:cs typeface="Times New Roman" pitchFamily="18" charset="0"/>
              </a:rPr>
              <a:t>Проблемные вопросы, на решение которых направлен проект:                    Почему русская матрешка является символом России?                               Благодаря чему матрешка остается любимой и популярной во всем мире?                                                                   У детей обогатится кругозор и они узнают об игрушке, как образе материнства и семьи.</a:t>
            </a:r>
            <a:endParaRPr lang="ru-RU" sz="20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214290"/>
            <a:ext cx="8286808" cy="6034110"/>
          </a:xfrm>
        </p:spPr>
        <p:txBody>
          <a:bodyPr>
            <a:normAutofit/>
          </a:bodyPr>
          <a:lstStyle/>
          <a:p>
            <a:endParaRPr lang="ru-RU" sz="2000" dirty="0" smtClean="0"/>
          </a:p>
          <a:p>
            <a:pPr>
              <a:buNone/>
            </a:pPr>
            <a:r>
              <a:rPr lang="ru-RU" sz="2000" dirty="0" smtClean="0"/>
              <a:t>   </a:t>
            </a:r>
          </a:p>
          <a:p>
            <a:pPr>
              <a:buNone/>
            </a:pPr>
            <a:r>
              <a:rPr lang="ru-RU" sz="3200" b="1" dirty="0" smtClean="0">
                <a:latin typeface="Times New Roman" pitchFamily="18" charset="0"/>
                <a:cs typeface="Times New Roman" pitchFamily="18" charset="0"/>
              </a:rPr>
              <a:t>Цель проекта: </a:t>
            </a:r>
          </a:p>
          <a:p>
            <a:r>
              <a:rPr lang="ru-RU" sz="2400" dirty="0" smtClean="0">
                <a:latin typeface="Times New Roman" pitchFamily="18" charset="0"/>
                <a:cs typeface="Times New Roman" pitchFamily="18" charset="0"/>
              </a:rPr>
              <a:t>Приобщение детей к музейной культуре.</a:t>
            </a:r>
          </a:p>
          <a:p>
            <a:r>
              <a:rPr lang="ru-RU" sz="2400" dirty="0" smtClean="0">
                <a:latin typeface="Times New Roman" pitchFamily="18" charset="0"/>
                <a:cs typeface="Times New Roman" pitchFamily="18" charset="0"/>
              </a:rPr>
              <a:t>Создание мини-музея в группе, как отражение интересов и проявление инициативы детей. </a:t>
            </a:r>
          </a:p>
          <a:p>
            <a:r>
              <a:rPr lang="ru-RU" sz="2400" dirty="0" smtClean="0">
                <a:latin typeface="Times New Roman" pitchFamily="18" charset="0"/>
                <a:cs typeface="Times New Roman" pitchFamily="18" charset="0"/>
              </a:rPr>
              <a:t>Обогащение развивающей среды группы, ДОУ.</a:t>
            </a:r>
          </a:p>
          <a:p>
            <a:r>
              <a:rPr lang="ru-RU" sz="2400" dirty="0" smtClean="0">
                <a:latin typeface="Times New Roman" pitchFamily="18" charset="0"/>
                <a:cs typeface="Times New Roman" pitchFamily="18" charset="0"/>
              </a:rPr>
              <a:t>Использование новых форм работы с детьми и их родителями. Формирование представлений о музее.</a:t>
            </a:r>
          </a:p>
          <a:p>
            <a:endParaRPr lang="ru-RU" sz="2400" dirty="0" smtClean="0"/>
          </a:p>
          <a:p>
            <a:endParaRPr lang="ru-RU" sz="2800" dirty="0" smtClean="0"/>
          </a:p>
          <a:p>
            <a:pPr>
              <a:buNone/>
            </a:pP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7467600" cy="5831034"/>
          </a:xfrm>
        </p:spPr>
        <p:txBody>
          <a:bodyPr>
            <a:normAutofit/>
          </a:bodyPr>
          <a:lstStyle/>
          <a:p>
            <a:pPr>
              <a:buNone/>
            </a:pPr>
            <a:r>
              <a:rPr lang="ru-RU" sz="3200" b="1" dirty="0" smtClean="0">
                <a:latin typeface="Times New Roman" pitchFamily="18" charset="0"/>
                <a:cs typeface="Times New Roman" pitchFamily="18" charset="0"/>
              </a:rPr>
              <a:t>Задачи проекта:</a:t>
            </a:r>
          </a:p>
          <a:p>
            <a:pPr>
              <a:buNone/>
            </a:pPr>
            <a:r>
              <a:rPr lang="ru-RU" sz="2400" b="1" dirty="0" smtClean="0">
                <a:latin typeface="Times New Roman" pitchFamily="18" charset="0"/>
                <a:cs typeface="Times New Roman" pitchFamily="18" charset="0"/>
              </a:rPr>
              <a:t>Обучающие:                                                                                       </a:t>
            </a:r>
            <a:r>
              <a:rPr lang="ru-RU" sz="2000" dirty="0" smtClean="0">
                <a:latin typeface="Times New Roman" pitchFamily="18" charset="0"/>
                <a:cs typeface="Times New Roman" pitchFamily="18" charset="0"/>
              </a:rPr>
              <a:t>Формировать у дошкольников представления о музее. Способствовать обогащению представлений о природном и рукотворном мире.</a:t>
            </a:r>
            <a:endParaRPr lang="ru-RU" sz="2400" dirty="0" smtClean="0">
              <a:latin typeface="Times New Roman" pitchFamily="18" charset="0"/>
              <a:cs typeface="Times New Roman" pitchFamily="18" charset="0"/>
            </a:endParaRPr>
          </a:p>
          <a:p>
            <a:pPr>
              <a:buNone/>
            </a:pPr>
            <a:r>
              <a:rPr lang="ru-RU" sz="2400" b="1" dirty="0" smtClean="0">
                <a:latin typeface="Times New Roman" pitchFamily="18" charset="0"/>
                <a:cs typeface="Times New Roman" pitchFamily="18" charset="0"/>
              </a:rPr>
              <a:t>Развивающие:</a:t>
            </a:r>
          </a:p>
          <a:p>
            <a:pPr>
              <a:buNone/>
            </a:pPr>
            <a:r>
              <a:rPr lang="ru-RU" sz="2000" dirty="0" smtClean="0">
                <a:latin typeface="Times New Roman" pitchFamily="18" charset="0"/>
                <a:cs typeface="Times New Roman" pitchFamily="18" charset="0"/>
              </a:rPr>
              <a:t>Способствовать развитию у детей восприятия, мышления, мелкой моторики, познавательных интересов, смекалки.</a:t>
            </a:r>
          </a:p>
          <a:p>
            <a:pPr>
              <a:buNone/>
            </a:pPr>
            <a:r>
              <a:rPr lang="ru-RU" sz="2000" dirty="0" smtClean="0">
                <a:latin typeface="Times New Roman" pitchFamily="18" charset="0"/>
                <a:cs typeface="Times New Roman" pitchFamily="18" charset="0"/>
              </a:rPr>
              <a:t>Развивать творческую фантазию детей, их самостоятельность.</a:t>
            </a:r>
          </a:p>
          <a:p>
            <a:pPr>
              <a:buNone/>
            </a:pPr>
            <a:r>
              <a:rPr lang="ru-RU" sz="2400" b="1" dirty="0" smtClean="0">
                <a:latin typeface="Times New Roman" pitchFamily="18" charset="0"/>
                <a:cs typeface="Times New Roman" pitchFamily="18" charset="0"/>
              </a:rPr>
              <a:t>Воспитательные:</a:t>
            </a:r>
            <a:r>
              <a:rPr lang="ru-RU" sz="2000" dirty="0" smtClean="0">
                <a:latin typeface="Times New Roman" pitchFamily="18" charset="0"/>
                <a:cs typeface="Times New Roman" pitchFamily="18" charset="0"/>
              </a:rPr>
              <a:t>                                                                      </a:t>
            </a:r>
          </a:p>
          <a:p>
            <a:pPr>
              <a:buNone/>
            </a:pPr>
            <a:r>
              <a:rPr lang="ru-RU" sz="2000" dirty="0" smtClean="0">
                <a:latin typeface="Times New Roman" pitchFamily="18" charset="0"/>
                <a:cs typeface="Times New Roman" pitchFamily="18" charset="0"/>
              </a:rPr>
              <a:t>Воспитывать любовь к народному творчеству и искусству.</a:t>
            </a:r>
          </a:p>
          <a:p>
            <a:pPr>
              <a:buNone/>
            </a:pPr>
            <a:endParaRPr lang="ru-RU" sz="2400" b="1" dirty="0" smtClean="0">
              <a:latin typeface="Times New Roman" pitchFamily="18" charset="0"/>
              <a:cs typeface="Times New Roman" pitchFamily="18" charset="0"/>
            </a:endParaRPr>
          </a:p>
          <a:p>
            <a:endParaRPr lang="ru-RU"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38896"/>
          </a:xfrm>
        </p:spPr>
        <p:txBody>
          <a:bodyPr>
            <a:normAutofit fontScale="90000"/>
          </a:bodyPr>
          <a:lstStyle/>
          <a:p>
            <a:pPr algn="ctr"/>
            <a:r>
              <a:rPr lang="ru-RU" sz="3200" b="1" dirty="0" smtClean="0">
                <a:solidFill>
                  <a:schemeClr val="tx1"/>
                </a:solidFill>
              </a:rPr>
              <a:t>Формы работы с детьми</a:t>
            </a:r>
            <a:endParaRPr lang="ru-RU" sz="3200" b="1" dirty="0">
              <a:solidFill>
                <a:schemeClr val="tx1"/>
              </a:solidFill>
            </a:endParaRPr>
          </a:p>
        </p:txBody>
      </p:sp>
      <p:sp>
        <p:nvSpPr>
          <p:cNvPr id="3" name="Содержимое 2"/>
          <p:cNvSpPr>
            <a:spLocks noGrp="1"/>
          </p:cNvSpPr>
          <p:nvPr>
            <p:ph idx="1"/>
          </p:nvPr>
        </p:nvSpPr>
        <p:spPr>
          <a:xfrm>
            <a:off x="457200" y="1357298"/>
            <a:ext cx="8229600" cy="4967302"/>
          </a:xfrm>
        </p:spPr>
        <p:txBody>
          <a:bodyPr>
            <a:normAutofit/>
          </a:bodyPr>
          <a:lstStyle/>
          <a:p>
            <a:r>
              <a:rPr lang="ru-RU" sz="2000" dirty="0" smtClean="0">
                <a:latin typeface="Times New Roman" pitchFamily="18" charset="0"/>
                <a:cs typeface="Times New Roman" pitchFamily="18" charset="0"/>
              </a:rPr>
              <a:t>Беседы.</a:t>
            </a:r>
          </a:p>
          <a:p>
            <a:r>
              <a:rPr lang="ru-RU" sz="2000" dirty="0" smtClean="0">
                <a:latin typeface="Times New Roman" pitchFamily="18" charset="0"/>
                <a:cs typeface="Times New Roman" pitchFamily="18" charset="0"/>
              </a:rPr>
              <a:t>Чтение художественной литературы.</a:t>
            </a:r>
          </a:p>
          <a:p>
            <a:r>
              <a:rPr lang="ru-RU" sz="2000" dirty="0" smtClean="0">
                <a:latin typeface="Times New Roman" pitchFamily="18" charset="0"/>
                <a:cs typeface="Times New Roman" pitchFamily="18" charset="0"/>
              </a:rPr>
              <a:t>Рассматривание иллюстраций.</a:t>
            </a:r>
          </a:p>
          <a:p>
            <a:r>
              <a:rPr lang="ru-RU" sz="2000" dirty="0" smtClean="0">
                <a:latin typeface="Times New Roman" pitchFamily="18" charset="0"/>
                <a:cs typeface="Times New Roman" pitchFamily="18" charset="0"/>
              </a:rPr>
              <a:t>Дидактические, развивающие, хороводные игры. </a:t>
            </a:r>
          </a:p>
          <a:p>
            <a:r>
              <a:rPr lang="ru-RU" sz="2000" dirty="0" smtClean="0">
                <a:latin typeface="Times New Roman" pitchFamily="18" charset="0"/>
                <a:cs typeface="Times New Roman" pitchFamily="18" charset="0"/>
              </a:rPr>
              <a:t>НОД.</a:t>
            </a:r>
          </a:p>
          <a:p>
            <a:r>
              <a:rPr lang="ru-RU" sz="2000" dirty="0" smtClean="0">
                <a:latin typeface="Times New Roman" pitchFamily="18" charset="0"/>
                <a:cs typeface="Times New Roman" pitchFamily="18" charset="0"/>
              </a:rPr>
              <a:t>Музыкальные развлечения на основе русского фольклора.                                                                                             </a:t>
            </a:r>
          </a:p>
          <a:p>
            <a:r>
              <a:rPr lang="ru-RU" sz="2000" dirty="0" smtClean="0">
                <a:latin typeface="Times New Roman" pitchFamily="18" charset="0"/>
                <a:cs typeface="Times New Roman" pitchFamily="18" charset="0"/>
              </a:rPr>
              <a:t>Театрализованная деятельность.</a:t>
            </a:r>
          </a:p>
          <a:p>
            <a:r>
              <a:rPr lang="ru-RU" sz="2000" dirty="0" smtClean="0">
                <a:latin typeface="Times New Roman" pitchFamily="18" charset="0"/>
                <a:cs typeface="Times New Roman" pitchFamily="18" charset="0"/>
              </a:rPr>
              <a:t>Изготовление авторских матрешек.                                                                                 </a:t>
            </a:r>
          </a:p>
          <a:p>
            <a:r>
              <a:rPr lang="ru-RU" sz="2000" dirty="0" smtClean="0">
                <a:latin typeface="Times New Roman" pitchFamily="18" charset="0"/>
                <a:cs typeface="Times New Roman" pitchFamily="18" charset="0"/>
              </a:rPr>
              <a:t>Создание мини-музея «Русская –Матрешка» в группе.                                                                                             </a:t>
            </a:r>
          </a:p>
          <a:p>
            <a:r>
              <a:rPr lang="ru-RU" sz="2000" dirty="0" smtClean="0">
                <a:latin typeface="Times New Roman" pitchFamily="18" charset="0"/>
                <a:cs typeface="Times New Roman" pitchFamily="18" charset="0"/>
              </a:rPr>
              <a:t>Выставка матрёшек. </a:t>
            </a:r>
          </a:p>
          <a:p>
            <a:r>
              <a:rPr lang="ru-RU" sz="2000" dirty="0" smtClean="0">
                <a:latin typeface="Times New Roman" pitchFamily="18" charset="0"/>
                <a:cs typeface="Times New Roman" pitchFamily="18" charset="0"/>
              </a:rPr>
              <a:t>Использование технических средств обучения.</a:t>
            </a:r>
          </a:p>
          <a:p>
            <a:endParaRPr lang="ru-RU" sz="2000" dirty="0" smtClean="0">
              <a:latin typeface="Times New Roman" pitchFamily="18" charset="0"/>
              <a:cs typeface="Times New Roman" pitchFamily="18" charset="0"/>
            </a:endParaRP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428628"/>
          </a:xfrm>
        </p:spPr>
        <p:txBody>
          <a:bodyPr>
            <a:normAutofit fontScale="90000"/>
          </a:bodyPr>
          <a:lstStyle/>
          <a:p>
            <a:r>
              <a:rPr lang="ru-RU" sz="3200" b="1" dirty="0" smtClean="0">
                <a:solidFill>
                  <a:schemeClr val="tx1"/>
                </a:solidFill>
                <a:latin typeface="Times New Roman" pitchFamily="18" charset="0"/>
                <a:cs typeface="Times New Roman" pitchFamily="18" charset="0"/>
              </a:rPr>
              <a:t>Наглядный материал</a:t>
            </a:r>
            <a:endParaRPr lang="ru-RU" sz="3200" b="1" dirty="0">
              <a:solidFill>
                <a:schemeClr val="tx1"/>
              </a:solidFill>
              <a:latin typeface="Times New Roman" pitchFamily="18" charset="0"/>
              <a:cs typeface="Times New Roman" pitchFamily="18" charset="0"/>
            </a:endParaRPr>
          </a:p>
        </p:txBody>
      </p:sp>
      <p:pic>
        <p:nvPicPr>
          <p:cNvPr id="5" name="Picture 2" descr="C:\Documents and Settings\fesenko\Desktop\Новая папка\DSC09479.JPG"/>
          <p:cNvPicPr>
            <a:picLocks noGrp="1" noChangeAspect="1" noChangeArrowheads="1"/>
          </p:cNvPicPr>
          <p:nvPr>
            <p:ph sz="half" idx="1"/>
          </p:nvPr>
        </p:nvPicPr>
        <p:blipFill>
          <a:blip r:embed="rId2" cstate="print"/>
          <a:srcRect/>
          <a:stretch>
            <a:fillRect/>
          </a:stretch>
        </p:blipFill>
        <p:spPr bwMode="auto">
          <a:xfrm rot="5400000">
            <a:off x="-464379" y="2035958"/>
            <a:ext cx="5143535" cy="364333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
        <p:nvSpPr>
          <p:cNvPr id="11" name="Содержимое 10"/>
          <p:cNvSpPr>
            <a:spLocks noGrp="1"/>
          </p:cNvSpPr>
          <p:nvPr>
            <p:ph sz="half" idx="2"/>
          </p:nvPr>
        </p:nvSpPr>
        <p:spPr/>
        <p:txBody>
          <a:bodyPr/>
          <a:lstStyle/>
          <a:p>
            <a:endParaRPr lang="ru-RU" dirty="0"/>
          </a:p>
        </p:txBody>
      </p:sp>
      <p:pic>
        <p:nvPicPr>
          <p:cNvPr id="2049" name="Picture 1"/>
          <p:cNvPicPr>
            <a:picLocks noChangeAspect="1" noChangeArrowheads="1"/>
          </p:cNvPicPr>
          <p:nvPr/>
        </p:nvPicPr>
        <p:blipFill>
          <a:blip r:embed="rId3"/>
          <a:srcRect/>
          <a:stretch>
            <a:fillRect/>
          </a:stretch>
        </p:blipFill>
        <p:spPr bwMode="auto">
          <a:xfrm>
            <a:off x="4643438" y="785794"/>
            <a:ext cx="4071966" cy="2881699"/>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2051" name="Picture 3"/>
          <p:cNvPicPr>
            <a:picLocks noChangeAspect="1" noChangeArrowheads="1"/>
          </p:cNvPicPr>
          <p:nvPr/>
        </p:nvPicPr>
        <p:blipFill>
          <a:blip r:embed="rId4"/>
          <a:srcRect/>
          <a:stretch>
            <a:fillRect/>
          </a:stretch>
        </p:blipFill>
        <p:spPr bwMode="auto">
          <a:xfrm>
            <a:off x="4502651" y="3857628"/>
            <a:ext cx="4258013" cy="281127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85794"/>
            <a:ext cx="8229600" cy="1071570"/>
          </a:xfrm>
        </p:spPr>
        <p:txBody>
          <a:bodyPr>
            <a:normAutofit fontScale="90000"/>
          </a:bodyPr>
          <a:lstStyle/>
          <a:p>
            <a:pPr algn="ctr"/>
            <a:r>
              <a:rPr lang="ru-RU" sz="3100" b="1" dirty="0" smtClean="0">
                <a:solidFill>
                  <a:schemeClr val="tx1"/>
                </a:solidFill>
                <a:latin typeface="Times New Roman" pitchFamily="18" charset="0"/>
                <a:cs typeface="Times New Roman" pitchFamily="18" charset="0"/>
              </a:rPr>
              <a:t>Художественная литература об истории возникновения матрешки.  </a:t>
            </a:r>
            <a:r>
              <a:rPr lang="ru-RU" sz="3200" dirty="0" smtClean="0">
                <a:latin typeface="Times New Roman" pitchFamily="18" charset="0"/>
                <a:cs typeface="Times New Roman" pitchFamily="18" charset="0"/>
              </a:rPr>
              <a:t/>
            </a:r>
            <a:br>
              <a:rPr lang="ru-RU" sz="3200" dirty="0" smtClean="0">
                <a:latin typeface="Times New Roman" pitchFamily="18" charset="0"/>
                <a:cs typeface="Times New Roman" pitchFamily="18" charset="0"/>
              </a:rPr>
            </a:br>
            <a:endParaRPr lang="ru-RU" sz="3200" dirty="0"/>
          </a:p>
        </p:txBody>
      </p:sp>
      <p:pic>
        <p:nvPicPr>
          <p:cNvPr id="5" name="Рисунок 4" descr="C:\Documents and Settings\fesenko\Desktop\DSC08959.JPG"/>
          <p:cNvPicPr/>
          <p:nvPr/>
        </p:nvPicPr>
        <p:blipFill>
          <a:blip r:embed="rId2" cstate="print"/>
          <a:srcRect/>
          <a:stretch>
            <a:fillRect/>
          </a:stretch>
        </p:blipFill>
        <p:spPr bwMode="auto">
          <a:xfrm>
            <a:off x="5072066" y="1500174"/>
            <a:ext cx="3752887" cy="2571768"/>
          </a:xfrm>
          <a:prstGeom prst="round2DiagRect">
            <a:avLst>
              <a:gd name="adj1" fmla="val 16667"/>
              <a:gd name="adj2" fmla="val 2655"/>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6" name="Picture 5"/>
          <p:cNvPicPr>
            <a:picLocks noChangeAspect="1" noChangeArrowheads="1"/>
          </p:cNvPicPr>
          <p:nvPr/>
        </p:nvPicPr>
        <p:blipFill>
          <a:blip r:embed="rId3"/>
          <a:srcRect/>
          <a:stretch>
            <a:fillRect/>
          </a:stretch>
        </p:blipFill>
        <p:spPr bwMode="auto">
          <a:xfrm>
            <a:off x="285720" y="1428736"/>
            <a:ext cx="3868106" cy="250033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Рисунок 6" descr="C:\Documents and Settings\fesenko\Desktop\DSC09568.JPG"/>
          <p:cNvPicPr/>
          <p:nvPr/>
        </p:nvPicPr>
        <p:blipFill>
          <a:blip r:embed="rId4" cstate="print"/>
          <a:srcRect/>
          <a:stretch>
            <a:fillRect/>
          </a:stretch>
        </p:blipFill>
        <p:spPr bwMode="auto">
          <a:xfrm>
            <a:off x="2571736" y="4071942"/>
            <a:ext cx="4000528" cy="2643206"/>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0Guxld"/>
          <p:cNvPicPr>
            <a:picLocks noChangeAspect="1" noChangeArrowheads="1"/>
          </p:cNvPicPr>
          <p:nvPr/>
        </p:nvPicPr>
        <p:blipFill>
          <a:blip r:embed="rId2"/>
          <a:srcRect/>
          <a:stretch>
            <a:fillRect/>
          </a:stretch>
        </p:blipFill>
        <p:spPr bwMode="auto">
          <a:xfrm>
            <a:off x="214282" y="4071942"/>
            <a:ext cx="3071833" cy="2500330"/>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3" name="Picture 5" descr="paint_matrioshka"/>
          <p:cNvPicPr>
            <a:picLocks noChangeAspect="1" noChangeArrowheads="1"/>
          </p:cNvPicPr>
          <p:nvPr/>
        </p:nvPicPr>
        <p:blipFill>
          <a:blip r:embed="rId3"/>
          <a:srcRect/>
          <a:stretch>
            <a:fillRect/>
          </a:stretch>
        </p:blipFill>
        <p:spPr bwMode="auto">
          <a:xfrm>
            <a:off x="3571869" y="1214422"/>
            <a:ext cx="2286016" cy="235745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4" name="Picture 8" descr="DSC_6088"/>
          <p:cNvPicPr>
            <a:picLocks noChangeAspect="1" noChangeArrowheads="1"/>
          </p:cNvPicPr>
          <p:nvPr/>
        </p:nvPicPr>
        <p:blipFill>
          <a:blip r:embed="rId4"/>
          <a:srcRect/>
          <a:stretch>
            <a:fillRect/>
          </a:stretch>
        </p:blipFill>
        <p:spPr bwMode="auto">
          <a:xfrm>
            <a:off x="6143636" y="714356"/>
            <a:ext cx="2800350" cy="287972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5" name="Picture 6" descr="img_tur4"/>
          <p:cNvPicPr>
            <a:picLocks noChangeAspect="1" noChangeArrowheads="1"/>
          </p:cNvPicPr>
          <p:nvPr/>
        </p:nvPicPr>
        <p:blipFill>
          <a:blip r:embed="rId5"/>
          <a:srcRect/>
          <a:stretch>
            <a:fillRect/>
          </a:stretch>
        </p:blipFill>
        <p:spPr bwMode="auto">
          <a:xfrm>
            <a:off x="6000760" y="3929066"/>
            <a:ext cx="2924382" cy="2714644"/>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7" name="Picture 2" descr="– Пыльная работа, постоянно этим дышишь. Один раз по молодости как соскочило бревно, в нос..."/>
          <p:cNvPicPr>
            <a:picLocks noChangeAspect="1" noChangeArrowheads="1"/>
          </p:cNvPicPr>
          <p:nvPr/>
        </p:nvPicPr>
        <p:blipFill>
          <a:blip r:embed="rId6"/>
          <a:srcRect/>
          <a:stretch>
            <a:fillRect/>
          </a:stretch>
        </p:blipFill>
        <p:spPr bwMode="auto">
          <a:xfrm>
            <a:off x="357158" y="1000108"/>
            <a:ext cx="2849223" cy="2693407"/>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pic>
        <p:nvPicPr>
          <p:cNvPr id="8" name="Picture 2" descr="Только на первый взгляд это сестры-близняшки. На самом деле двух одинаковых не найти. Ручная работа."/>
          <p:cNvPicPr>
            <a:picLocks noChangeAspect="1" noChangeArrowheads="1"/>
          </p:cNvPicPr>
          <p:nvPr/>
        </p:nvPicPr>
        <p:blipFill>
          <a:blip r:embed="rId7" cstate="print"/>
          <a:srcRect/>
          <a:stretch>
            <a:fillRect/>
          </a:stretch>
        </p:blipFill>
        <p:spPr bwMode="auto">
          <a:xfrm rot="5400000">
            <a:off x="3311419" y="4046639"/>
            <a:ext cx="2571769" cy="2193748"/>
          </a:xfrm>
          <a:prstGeom prst="round2DiagRect">
            <a:avLst>
              <a:gd name="adj1" fmla="val 16667"/>
              <a:gd name="adj2" fmla="val 0"/>
            </a:avLst>
          </a:prstGeom>
          <a:ln w="88900" cap="sq">
            <a:solidFill>
              <a:schemeClr val="bg2">
                <a:lumMod val="75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2311</TotalTime>
  <Words>497</Words>
  <Application>Microsoft Office PowerPoint</Application>
  <PresentationFormat>Экран (4:3)</PresentationFormat>
  <Paragraphs>82</Paragraphs>
  <Slides>27</Slides>
  <Notes>0</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27</vt:i4>
      </vt:variant>
    </vt:vector>
  </HeadingPairs>
  <TitlesOfParts>
    <vt:vector size="33" baseType="lpstr">
      <vt:lpstr>Calibri</vt:lpstr>
      <vt:lpstr>Constantia</vt:lpstr>
      <vt:lpstr>Times New Roman</vt:lpstr>
      <vt:lpstr>Wingdings 2</vt:lpstr>
      <vt:lpstr>Поток</vt:lpstr>
      <vt:lpstr>Package</vt:lpstr>
      <vt:lpstr>Муниципальное автономное дошкольное образовательное учреждение Белоярского района «Центр развития ребенка – детский сад «Сказка»  г. Белоярский» </vt:lpstr>
      <vt:lpstr>Паспорт проекта</vt:lpstr>
      <vt:lpstr>Актуальность проекта</vt:lpstr>
      <vt:lpstr>Презентация PowerPoint</vt:lpstr>
      <vt:lpstr>Презентация PowerPoint</vt:lpstr>
      <vt:lpstr>Формы работы с детьми</vt:lpstr>
      <vt:lpstr>Наглядный материал</vt:lpstr>
      <vt:lpstr>Художественная литература об истории возникновения матрешки.   </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Наше творчество</vt:lpstr>
      <vt:lpstr>Презентация PowerPoint</vt:lpstr>
      <vt:lpstr>Выставка Матрешек</vt:lpstr>
      <vt:lpstr>Презентация PowerPoint</vt:lpstr>
      <vt:lpstr>Презентация PowerPoint</vt:lpstr>
      <vt:lpstr>Презентация PowerPoint</vt:lpstr>
      <vt:lpstr>Презентация PowerPoint</vt:lpstr>
      <vt:lpstr>Презентация PowerPoint</vt:lpstr>
      <vt:lpstr>      </vt:lpstr>
      <vt:lpstr>Результаты деятельности</vt:lpstr>
      <vt:lpstr>Используемая литература</vt:lpstr>
      <vt:lpstr>Презентация PowerPoint</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Arcady</dc:creator>
  <cp:lastModifiedBy>Tatiana</cp:lastModifiedBy>
  <cp:revision>44</cp:revision>
  <dcterms:created xsi:type="dcterms:W3CDTF">2015-03-23T08:16:18Z</dcterms:created>
  <dcterms:modified xsi:type="dcterms:W3CDTF">2022-10-11T12:16:29Z</dcterms:modified>
</cp:coreProperties>
</file>