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58" r:id="rId6"/>
    <p:sldId id="272" r:id="rId7"/>
    <p:sldId id="260" r:id="rId8"/>
    <p:sldId id="271" r:id="rId9"/>
    <p:sldId id="267" r:id="rId10"/>
    <p:sldId id="273" r:id="rId11"/>
    <p:sldId id="268" r:id="rId12"/>
    <p:sldId id="269" r:id="rId13"/>
    <p:sldId id="262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76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microsoft.com/office/2007/relationships/hdphoto" Target="../media/hdphoto11.wdp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microsoft.com/office/2007/relationships/hdphoto" Target="../media/hdphoto1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4.wdp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microsoft.com/office/2007/relationships/hdphoto" Target="../media/hdphoto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microsoft.com/office/2007/relationships/hdphoto" Target="../media/hdphoto9.wdp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«Познавательный </a:t>
            </a:r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лекторий – как форма внеклассной работы по предметам гуманитарно-эстетического </a:t>
            </a: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цикла»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esktop\совр шк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6"/>
          <a:stretch/>
        </p:blipFill>
        <p:spPr bwMode="auto">
          <a:xfrm>
            <a:off x="704595" y="1709056"/>
            <a:ext cx="7200800" cy="488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013" y="6011564"/>
            <a:ext cx="3255963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23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1728" y="260648"/>
            <a:ext cx="4915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Методические рекомендации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783868"/>
            <a:ext cx="770485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При </a:t>
            </a:r>
            <a:r>
              <a:rPr lang="ru-RU" sz="1600" dirty="0"/>
              <a:t>составлении программы </a:t>
            </a:r>
            <a:r>
              <a:rPr lang="ru-RU" sz="1600" b="1" dirty="0" smtClean="0">
                <a:solidFill>
                  <a:srgbClr val="0070C0"/>
                </a:solidFill>
              </a:rPr>
              <a:t>«Музыкального лектория» </a:t>
            </a:r>
            <a:r>
              <a:rPr lang="ru-RU" sz="1600" dirty="0"/>
              <a:t>особое </a:t>
            </a:r>
            <a:r>
              <a:rPr lang="ru-RU" sz="1600" b="1" dirty="0">
                <a:solidFill>
                  <a:srgbClr val="0070C0"/>
                </a:solidFill>
              </a:rPr>
              <a:t>внимание</a:t>
            </a:r>
            <a:r>
              <a:rPr lang="ru-RU" sz="1600" dirty="0"/>
              <a:t> уделяется следующим </a:t>
            </a:r>
            <a:r>
              <a:rPr lang="ru-RU" sz="1600" b="1" dirty="0">
                <a:solidFill>
                  <a:srgbClr val="0070C0"/>
                </a:solidFill>
              </a:rPr>
              <a:t>требованиям</a:t>
            </a:r>
            <a:r>
              <a:rPr lang="ru-RU" sz="1600" dirty="0"/>
              <a:t>: 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тематика</a:t>
            </a:r>
            <a:r>
              <a:rPr lang="ru-RU" sz="1600" dirty="0"/>
              <a:t>, место проведения, 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состав </a:t>
            </a:r>
            <a:r>
              <a:rPr lang="ru-RU" sz="1600" dirty="0"/>
              <a:t>и возраст слушателей, 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продолжительность </a:t>
            </a:r>
            <a:r>
              <a:rPr lang="ru-RU" sz="1600" dirty="0"/>
              <a:t>проведения и выбор формы музыкального лектория, 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исполнительские </a:t>
            </a:r>
            <a:r>
              <a:rPr lang="ru-RU" sz="1600" dirty="0"/>
              <a:t>возможности музыкантов и артистов, </a:t>
            </a:r>
            <a:endParaRPr lang="ru-RU" sz="1600" dirty="0" smtClean="0"/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материально </a:t>
            </a:r>
            <a:r>
              <a:rPr lang="ru-RU" sz="1600" dirty="0"/>
              <a:t>- технические возможности. </a:t>
            </a:r>
          </a:p>
        </p:txBody>
      </p:sp>
      <p:pic>
        <p:nvPicPr>
          <p:cNvPr id="5" name="Рисунок 4" descr="G:\ЛЮДА\фото\ШКОЛА\2019-2020\учителя\IMG-20190830-WA000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0" b="7544"/>
          <a:stretch/>
        </p:blipFill>
        <p:spPr bwMode="auto">
          <a:xfrm rot="21163791">
            <a:off x="908161" y="4613870"/>
            <a:ext cx="1825113" cy="1924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G:\ЛЮДА\фото\9 мая\9 мая 2013\с телеф\SAM_09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113441"/>
            <a:ext cx="3130166" cy="1634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5979" r="17526"/>
          <a:stretch/>
        </p:blipFill>
        <p:spPr bwMode="auto">
          <a:xfrm>
            <a:off x="3911848" y="3140968"/>
            <a:ext cx="1075257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4" b="18082"/>
          <a:stretch/>
        </p:blipFill>
        <p:spPr bwMode="auto">
          <a:xfrm>
            <a:off x="3297790" y="5007823"/>
            <a:ext cx="2270434" cy="1726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7"/>
          <a:srcRect t="20294"/>
          <a:stretch/>
        </p:blipFill>
        <p:spPr>
          <a:xfrm>
            <a:off x="5868144" y="4997992"/>
            <a:ext cx="3090963" cy="1726236"/>
          </a:xfrm>
          <a:prstGeom prst="rect">
            <a:avLst/>
          </a:prstGeom>
        </p:spPr>
      </p:pic>
      <p:pic>
        <p:nvPicPr>
          <p:cNvPr id="12" name="Рисунок 11" descr="G:\ЛЮДА\фото\8 марта\8 марта 2009\SL27077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3226">
            <a:off x="6392164" y="3597948"/>
            <a:ext cx="2164276" cy="14692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568224" y="2132856"/>
            <a:ext cx="31456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Этапы работы </a:t>
            </a:r>
            <a:r>
              <a:rPr lang="ru-RU" sz="1600" dirty="0" smtClean="0"/>
              <a:t>над программой:</a:t>
            </a:r>
          </a:p>
          <a:p>
            <a:r>
              <a:rPr lang="ru-RU" sz="1600" dirty="0"/>
              <a:t>1. Работа с литературой по </a:t>
            </a:r>
            <a:r>
              <a:rPr lang="ru-RU" sz="1600" dirty="0" smtClean="0"/>
              <a:t>теме</a:t>
            </a:r>
            <a:endParaRPr lang="ru-RU" sz="1600" dirty="0"/>
          </a:p>
          <a:p>
            <a:r>
              <a:rPr lang="ru-RU" sz="1600" dirty="0"/>
              <a:t>2. Подбор </a:t>
            </a:r>
            <a:r>
              <a:rPr lang="ru-RU" sz="1600" dirty="0" smtClean="0"/>
              <a:t>репертуара</a:t>
            </a:r>
          </a:p>
          <a:p>
            <a:r>
              <a:rPr lang="ru-RU" sz="1600" dirty="0" smtClean="0"/>
              <a:t>3. </a:t>
            </a:r>
            <a:r>
              <a:rPr lang="ru-RU" sz="1600" dirty="0"/>
              <a:t>Д</a:t>
            </a:r>
            <a:r>
              <a:rPr lang="ru-RU" sz="1600" dirty="0" smtClean="0"/>
              <a:t>раматургические принципы</a:t>
            </a:r>
          </a:p>
          <a:p>
            <a:r>
              <a:rPr lang="ru-RU" sz="1600" dirty="0"/>
              <a:t>4. Работа над текстом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05590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3840" y="32129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- </a:t>
            </a:r>
            <a:r>
              <a:rPr lang="ru-RU" dirty="0">
                <a:solidFill>
                  <a:srgbClr val="0070C0"/>
                </a:solidFill>
              </a:rPr>
              <a:t>лекторий школьный </a:t>
            </a:r>
            <a:r>
              <a:rPr lang="ru-RU" dirty="0"/>
              <a:t>- это лекционная работа, осуществляемая преимущественно учащимися, но под руководством </a:t>
            </a:r>
            <a:r>
              <a:rPr lang="ru-RU" dirty="0" smtClean="0"/>
              <a:t>учителя;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904058"/>
            <a:ext cx="4680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</a:t>
            </a:r>
            <a:r>
              <a:rPr lang="ru-RU" dirty="0">
                <a:solidFill>
                  <a:srgbClr val="0070C0"/>
                </a:solidFill>
              </a:rPr>
              <a:t>п</a:t>
            </a:r>
            <a:r>
              <a:rPr lang="ru-RU" dirty="0" smtClean="0">
                <a:solidFill>
                  <a:srgbClr val="0070C0"/>
                </a:solidFill>
              </a:rPr>
              <a:t>ознавательный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лекторий</a:t>
            </a:r>
            <a:r>
              <a:rPr lang="ru-RU" dirty="0" smtClean="0"/>
              <a:t> </a:t>
            </a:r>
            <a:r>
              <a:rPr lang="ru-RU" dirty="0"/>
              <a:t>– это не одна лекция, а продуманный </a:t>
            </a:r>
            <a:r>
              <a:rPr lang="ru-RU" dirty="0" smtClean="0"/>
              <a:t>и </a:t>
            </a:r>
            <a:r>
              <a:rPr lang="ru-RU" dirty="0"/>
              <a:t>распланированный</a:t>
            </a:r>
          </a:p>
          <a:p>
            <a:r>
              <a:rPr lang="ru-RU" dirty="0" smtClean="0"/>
              <a:t>на </a:t>
            </a:r>
            <a:r>
              <a:rPr lang="ru-RU" dirty="0"/>
              <a:t>какой-то промежуток </a:t>
            </a:r>
            <a:r>
              <a:rPr lang="ru-RU" dirty="0" smtClean="0"/>
              <a:t>времени                                                               цикл </a:t>
            </a:r>
            <a:r>
              <a:rPr lang="ru-RU" dirty="0"/>
              <a:t>лекций по установленной </a:t>
            </a:r>
            <a:r>
              <a:rPr lang="ru-RU" dirty="0" smtClean="0"/>
              <a:t>тематике;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- </a:t>
            </a:r>
            <a:r>
              <a:rPr lang="ru-RU" dirty="0" smtClean="0">
                <a:solidFill>
                  <a:srgbClr val="0070C0"/>
                </a:solidFill>
              </a:rPr>
              <a:t>три </a:t>
            </a:r>
            <a:r>
              <a:rPr lang="ru-RU" dirty="0">
                <a:solidFill>
                  <a:srgbClr val="0070C0"/>
                </a:solidFill>
              </a:rPr>
              <a:t>обязательных элемента </a:t>
            </a:r>
            <a:r>
              <a:rPr lang="ru-RU" dirty="0"/>
              <a:t>всех форм внеклассной работы с учениками: </a:t>
            </a:r>
            <a:r>
              <a:rPr lang="ru-RU" dirty="0">
                <a:solidFill>
                  <a:srgbClr val="0070C0"/>
                </a:solidFill>
              </a:rPr>
              <a:t>информация, переживания, </a:t>
            </a:r>
            <a:r>
              <a:rPr lang="ru-RU" dirty="0" smtClean="0">
                <a:solidFill>
                  <a:srgbClr val="0070C0"/>
                </a:solidFill>
              </a:rPr>
              <a:t>действия;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47373" y="4293096"/>
            <a:ext cx="60953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rgbClr val="0070C0"/>
                </a:solidFill>
              </a:rPr>
              <a:t>Музыкальный лекторий 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/>
              <a:t>включает: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слушание музыкальных и литературных произведений, </a:t>
            </a:r>
            <a:endParaRPr lang="ru-RU" dirty="0" smtClean="0"/>
          </a:p>
          <a:p>
            <a:pPr algn="just"/>
            <a:r>
              <a:rPr lang="ru-RU" dirty="0" smtClean="0"/>
              <a:t>-    просмотр картин и видео отрывков;</a:t>
            </a:r>
            <a:endParaRPr lang="ru-RU" dirty="0"/>
          </a:p>
          <a:p>
            <a:pPr marL="285750" indent="-285750" algn="just">
              <a:buFontTx/>
              <a:buChar char="-"/>
            </a:pPr>
            <a:r>
              <a:rPr lang="ru-RU" dirty="0"/>
              <a:t>теоретическую (информационную) и практическую (исполнительскую) части,</a:t>
            </a:r>
          </a:p>
          <a:p>
            <a:pPr marL="285750" indent="-285750" algn="just">
              <a:buFontTx/>
              <a:buChar char="-"/>
            </a:pPr>
            <a:r>
              <a:rPr lang="ru-RU" dirty="0"/>
              <a:t> обязательные игровые </a:t>
            </a:r>
            <a:r>
              <a:rPr lang="ru-RU" dirty="0" smtClean="0"/>
              <a:t>моменты.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404664"/>
            <a:ext cx="89037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«Познавательный лекторий – как форма внеклассной </a:t>
            </a:r>
            <a:r>
              <a:rPr lang="ru-RU" sz="2400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работы»</a:t>
            </a:r>
            <a:endParaRPr lang="ru-RU" dirty="0"/>
          </a:p>
        </p:txBody>
      </p:sp>
      <p:pic>
        <p:nvPicPr>
          <p:cNvPr id="4100" name="Picture 4" descr="https://fsd.multiurok.ru/viewImage.php?image=http://www.v3wall.com/wallpaper/1280_1024/1005/1280_1024_201005161259153871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1" t="3899" r="7320" b="4839"/>
          <a:stretch/>
        </p:blipFill>
        <p:spPr bwMode="auto">
          <a:xfrm>
            <a:off x="147993" y="4136307"/>
            <a:ext cx="2799380" cy="23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00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708" y="42210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70C0"/>
                </a:solidFill>
              </a:rPr>
              <a:t>      </a:t>
            </a:r>
            <a:r>
              <a:rPr lang="ru-RU" sz="2400" b="1" dirty="0" smtClean="0">
                <a:solidFill>
                  <a:srgbClr val="0070C0"/>
                </a:solidFill>
              </a:rPr>
              <a:t>«Познавательный лекторий», </a:t>
            </a:r>
            <a:r>
              <a:rPr lang="ru-RU" sz="2400" dirty="0" smtClean="0">
                <a:solidFill>
                  <a:prstClr val="black"/>
                </a:solidFill>
              </a:rPr>
              <a:t>как Форма внеклассной работы может стать основой для интегрированного проведения внеклассных занятий по предметам, а также для различных проектов и программ внеурочной деятельности.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9397" y="2171047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     Музыкально </a:t>
            </a:r>
            <a:r>
              <a:rPr lang="ru-RU" b="1" dirty="0">
                <a:solidFill>
                  <a:srgbClr val="0070C0"/>
                </a:solidFill>
              </a:rPr>
              <a:t>- образовательный лекторий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/>
              <a:t>может стать ведущей формой внеклассной </a:t>
            </a:r>
            <a:r>
              <a:rPr lang="ru-RU" dirty="0" smtClean="0"/>
              <a:t>деятельности по предмету музыка. </a:t>
            </a:r>
            <a:r>
              <a:rPr lang="ru-RU" dirty="0"/>
              <a:t>Конечно, программы музыкального лектория не могут заменить посещение концертов филармонии, театральных постановок, но они </a:t>
            </a:r>
            <a:r>
              <a:rPr lang="ru-RU" dirty="0" smtClean="0"/>
              <a:t>могут </a:t>
            </a:r>
            <a:r>
              <a:rPr lang="ru-RU" dirty="0"/>
              <a:t>стать толчком к пробуждению у детей интереса к подлинному музыкальному искусству, способствовать формированию единой картины мира, повышению мотивации к саморазвитию, воспитанию культурного слушателя и культурного человека в целом.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994129"/>
            <a:ext cx="1736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rgbClr val="0070C0"/>
                </a:solidFill>
              </a:rPr>
              <a:t>ВЫВОДЫ: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s://3mu.ru/wp-content/uploads/2019/05/nadpis-09-0004-ico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7" t="11648" r="13117" b="18410"/>
          <a:stretch/>
        </p:blipFill>
        <p:spPr bwMode="auto">
          <a:xfrm>
            <a:off x="1835697" y="5731061"/>
            <a:ext cx="6048672" cy="89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uzbir.ru/wp-content/uploads/2019/12/%D0%BD%D0%B0%D1%80%D0%BE%D0%B4%D0%BD%D1%8B%D0%B5-%D0%B1%D0%B0%D0%BD%D0%B5%D1%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" t="6033" r="3407" b="6833"/>
          <a:stretch/>
        </p:blipFill>
        <p:spPr bwMode="auto">
          <a:xfrm>
            <a:off x="429708" y="270456"/>
            <a:ext cx="3264811" cy="191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uzbir.ru/wp-content/uploads/2019/12/%D1%85%D0%BE%D1%80%D0%BE%D0%B2%D0%BE%D0%B5-%D0%B8-%D1%81%D0%BE%D0%BB%D1%8C%D0%BD%D0%BE%D0%B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" t="3402" r="4060" b="4629"/>
          <a:stretch/>
        </p:blipFill>
        <p:spPr bwMode="auto">
          <a:xfrm>
            <a:off x="5652121" y="270456"/>
            <a:ext cx="3020088" cy="190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0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Музыка Л.О\2021-2022\КОНКУРСЫ, мер-ия, доклады\мы участвуем\Страна талантов ( Братск) положение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657" y="1196752"/>
            <a:ext cx="3096343" cy="425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Музыка Л.О\2021-2022\КОНКУРСЫ, мер-ия, доклады\мы участвуем\Страна талантов ( Братск) положение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0207">
            <a:off x="497708" y="2152230"/>
            <a:ext cx="3096344" cy="4255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Музыка Л.О\2021-2022\КОНКУРСЫ, мер-ия, доклады\мы участвуем\Страна талантов ( Братск) положение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"/>
          <a:stretch/>
        </p:blipFill>
        <p:spPr bwMode="auto">
          <a:xfrm rot="718992">
            <a:off x="5399729" y="2244990"/>
            <a:ext cx="3096344" cy="4136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496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Детский областной дистанционный конкурс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«Страна талантов»</a:t>
            </a:r>
            <a:endParaRPr lang="ru-RU" sz="1600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среди обучающихся 1 - 9 классов с интеллектуальными нарушениями (умеренная умственная отсталость) областных специальных (коррекционных) школ Иркутской области</a:t>
            </a:r>
            <a:endParaRPr lang="ru-RU" sz="1600" dirty="0">
              <a:solidFill>
                <a:srgbClr val="0070C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925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узыка Л.О\2021-2022\КОНКУРСЫ, мер-ия, доклады\мы участвуем\Созвездие талантов Братск СКШ №33\Рыкова И. 3 мест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257692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5939" y="566561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Заочный фестиваль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песни и танца «Созвездие талантов» для обучающихся СКШ Иркутской области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14632" y="284455"/>
            <a:ext cx="7055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638425" algn="l"/>
              </a:tabLst>
            </a:pP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бластная дистанционная предметная олимпиада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по музыке для учащихся 4-5 классов </a:t>
            </a:r>
            <a:r>
              <a:rPr lang="ru-RU" i="1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«Ужасно интересно всё то, что неизвестно!»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  </a:t>
            </a:r>
            <a:endParaRPr lang="ru-RU" sz="14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  <a:tabLst>
                <a:tab pos="2638425" algn="l"/>
              </a:tabLst>
            </a:pP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для обучающихся специальных (коррекционных) школ</a:t>
            </a:r>
            <a:endParaRPr lang="ru-RU" sz="1400" dirty="0">
              <a:solidFill>
                <a:srgbClr val="0070C0"/>
              </a:solidFill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  <a:tabLst>
                <a:tab pos="2638425" algn="l"/>
              </a:tabLst>
            </a:pP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Иркутской области в 2021-2022 учебном году</a:t>
            </a:r>
            <a:endParaRPr lang="ru-RU" sz="1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662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проект Совр шк\внеур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1" r="5255" b="11239"/>
          <a:stretch/>
        </p:blipFill>
        <p:spPr bwMode="auto">
          <a:xfrm>
            <a:off x="3887924" y="164434"/>
            <a:ext cx="4680519" cy="288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ТУРНИР БОЧЧЕ\a2a4c38f-df03-401b-84df-c225b59fa861.jpg"/>
          <p:cNvPicPr/>
          <p:nvPr/>
        </p:nvPicPr>
        <p:blipFill rotWithShape="1">
          <a:blip r:embed="rId3" cstate="print"/>
          <a:srcRect l="19546"/>
          <a:stretch/>
        </p:blipFill>
        <p:spPr bwMode="auto">
          <a:xfrm>
            <a:off x="2915816" y="3140968"/>
            <a:ext cx="4104456" cy="225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16" t="29623" r="24821"/>
          <a:stretch/>
        </p:blipFill>
        <p:spPr bwMode="auto">
          <a:xfrm>
            <a:off x="6228184" y="4703782"/>
            <a:ext cx="2575447" cy="195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13" r="5962"/>
          <a:stretch/>
        </p:blipFill>
        <p:spPr bwMode="auto">
          <a:xfrm>
            <a:off x="323528" y="980728"/>
            <a:ext cx="2880320" cy="240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G:\ЛЮДА\2021-2022\КОНКУРСЫ, мер-ия, доклады\ДОКЛАД на МО\дом прест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 b="2840"/>
          <a:stretch/>
        </p:blipFill>
        <p:spPr bwMode="auto">
          <a:xfrm>
            <a:off x="755576" y="4703782"/>
            <a:ext cx="2526719" cy="196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62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9" y="293464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Внеклассная работа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06" y="99694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Информация</a:t>
            </a:r>
            <a:r>
              <a:rPr lang="ru-RU" dirty="0"/>
              <a:t> </a:t>
            </a:r>
            <a:r>
              <a:rPr lang="ru-RU" dirty="0" smtClean="0"/>
              <a:t>– </a:t>
            </a:r>
          </a:p>
          <a:p>
            <a:pPr algn="ctr"/>
            <a:r>
              <a:rPr lang="ru-RU" dirty="0" smtClean="0"/>
              <a:t>это </a:t>
            </a:r>
            <a:r>
              <a:rPr lang="ru-RU" dirty="0"/>
              <a:t>то новое и важное, о чем узнают ученики, участвуя в том или ином деле.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12061" y="937590"/>
            <a:ext cx="3848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Действия</a:t>
            </a:r>
            <a:r>
              <a:rPr lang="ru-RU" dirty="0"/>
              <a:t> </a:t>
            </a:r>
            <a:r>
              <a:rPr lang="ru-RU" dirty="0" smtClean="0"/>
              <a:t>– </a:t>
            </a:r>
          </a:p>
          <a:p>
            <a:pPr algn="ctr"/>
            <a:r>
              <a:rPr lang="ru-RU" dirty="0" smtClean="0"/>
              <a:t>это </a:t>
            </a:r>
            <a:r>
              <a:rPr lang="ru-RU" dirty="0"/>
              <a:t>их совместная (друг с другом и взрослыми) деятельность, которая обогащает и развивает.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051721" y="692696"/>
            <a:ext cx="1080119" cy="3042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31778" y="996943"/>
            <a:ext cx="0" cy="35121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7018118" y="692696"/>
            <a:ext cx="839896" cy="2448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static3.bigstockphoto.com/0/2/2/large1500/22090679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t="17904" r="16701" b="9092"/>
          <a:stretch/>
        </p:blipFill>
        <p:spPr bwMode="auto">
          <a:xfrm>
            <a:off x="611560" y="4581128"/>
            <a:ext cx="2304256" cy="20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www.mgpu.ru/wp-content/uploads/2020/08/08_26_Ferma_IMG_86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0" b="9031"/>
          <a:stretch/>
        </p:blipFill>
        <p:spPr bwMode="auto">
          <a:xfrm>
            <a:off x="331891" y="1920273"/>
            <a:ext cx="3908218" cy="203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33506" y="4581128"/>
            <a:ext cx="42210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70C0"/>
                </a:solidFill>
              </a:rPr>
              <a:t>Переживания</a:t>
            </a:r>
            <a:r>
              <a:rPr lang="ru-RU" dirty="0">
                <a:solidFill>
                  <a:prstClr val="black"/>
                </a:solidFill>
              </a:rPr>
              <a:t> – </a:t>
            </a:r>
          </a:p>
          <a:p>
            <a:pPr lvl="0" algn="ctr"/>
            <a:r>
              <a:rPr lang="ru-RU" dirty="0">
                <a:solidFill>
                  <a:prstClr val="black"/>
                </a:solidFill>
              </a:rPr>
              <a:t>это их эмоциональное восприятие информации и всего происходящего, оценка, отношение. </a:t>
            </a:r>
          </a:p>
        </p:txBody>
      </p:sp>
      <p:pic>
        <p:nvPicPr>
          <p:cNvPr id="23" name="Picture 8" descr="https://i.ytimg.com/vi/WCAmL8ppKhk/maxresdefaul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05"/>
          <a:stretch/>
        </p:blipFill>
        <p:spPr bwMode="auto">
          <a:xfrm>
            <a:off x="5076057" y="2125362"/>
            <a:ext cx="3884123" cy="247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6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Познавательный лекторий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dirty="0"/>
              <a:t>- это продуманный и </a:t>
            </a:r>
            <a:r>
              <a:rPr lang="ru-RU" dirty="0" smtClean="0"/>
              <a:t>распланированный</a:t>
            </a:r>
          </a:p>
          <a:p>
            <a:r>
              <a:rPr lang="ru-RU" dirty="0" smtClean="0"/>
              <a:t>                                                                                   на </a:t>
            </a:r>
            <a:r>
              <a:rPr lang="ru-RU" dirty="0"/>
              <a:t>какой-то промежуток времени </a:t>
            </a:r>
            <a:endParaRPr lang="ru-RU" dirty="0" smtClean="0"/>
          </a:p>
          <a:p>
            <a:r>
              <a:rPr lang="ru-RU" dirty="0" smtClean="0"/>
              <a:t>                                                                                  цикл </a:t>
            </a:r>
            <a:r>
              <a:rPr lang="ru-RU" dirty="0"/>
              <a:t>лекций по установленной тематике. </a:t>
            </a:r>
          </a:p>
        </p:txBody>
      </p:sp>
      <p:pic>
        <p:nvPicPr>
          <p:cNvPr id="1030" name="Picture 6" descr="https://media-a.akamaihd.net/files/picc_mandolin_and_guita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38"/>
          <a:stretch/>
        </p:blipFill>
        <p:spPr bwMode="auto">
          <a:xfrm>
            <a:off x="589200" y="874405"/>
            <a:ext cx="3930134" cy="295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56522" y="3460233"/>
            <a:ext cx="4366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Календарно-тематическое планирование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813698"/>
              </p:ext>
            </p:extLst>
          </p:nvPr>
        </p:nvGraphicFramePr>
        <p:xfrm>
          <a:off x="2699792" y="3942348"/>
          <a:ext cx="6336704" cy="2700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7748"/>
                <a:gridCol w="935497"/>
                <a:gridCol w="1647345"/>
                <a:gridCol w="1399287"/>
                <a:gridCol w="911087"/>
                <a:gridCol w="975740"/>
              </a:tblGrid>
              <a:tr h="372739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 месяц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Название мероприятия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направленность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аудитория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место проведения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10057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сентябрь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/>
                          <a:cs typeface="Times New Roman"/>
                        </a:rPr>
                        <a:t>«Герои любимых сказок в музыке»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светская</a:t>
                      </a:r>
                      <a:endParaRPr lang="ru-RU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</a:rPr>
                        <a:t>дети  от 8</a:t>
                      </a:r>
                      <a:r>
                        <a:rPr lang="ru-RU" sz="1000" baseline="0" dirty="0" smtClean="0">
                          <a:effectLst/>
                        </a:rPr>
                        <a:t> до </a:t>
                      </a:r>
                      <a:r>
                        <a:rPr lang="ru-RU" sz="1000" dirty="0" smtClean="0">
                          <a:effectLst/>
                        </a:rPr>
                        <a:t>10 лет</a:t>
                      </a:r>
                      <a:endParaRPr lang="ru-RU" sz="10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МБОУ СОШ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921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октябрь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«Этот милый музыкальный альбом»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светская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дети от 8 до 16 лет и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взрослое население города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ДШИ</a:t>
                      </a:r>
                    </a:p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3462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декабрь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История Новогоднего праздника»  </a:t>
                      </a:r>
                      <a:endParaRPr kumimoji="0" lang="ru-RU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духовно-нравственная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дети от 8 до 10 лет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МБОУ СОШ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3921"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lnSpc>
                          <a:spcPct val="115000"/>
                        </a:lnSpc>
                        <a:spcBef>
                          <a:spcPts val="385"/>
                        </a:spcBef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«Свет Рождественской звезды»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духовно-нравственная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дети от 8 до 16 лет 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взрослое население города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eaLnBrk="0" fontAlgn="base" hangingPunct="0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ДШИ</a:t>
                      </a:r>
                      <a:endParaRPr lang="ru-RU" sz="10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51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867" y="2003224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Цель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«Музыкального лектория»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dirty="0">
                <a:latin typeface="Arial" pitchFamily="34" charset="0"/>
                <a:cs typeface="Arial" pitchFamily="34" charset="0"/>
              </a:rPr>
              <a:t>поддержание интереса и воспитание любви к музыке, познание мировой сокровищницы музыкального искусства.</a:t>
            </a:r>
          </a:p>
          <a:p>
            <a:pPr algn="just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     При </a:t>
            </a:r>
            <a:r>
              <a:rPr lang="ru-RU" dirty="0">
                <a:latin typeface="Arial" pitchFamily="34" charset="0"/>
                <a:cs typeface="Arial" pitchFamily="34" charset="0"/>
              </a:rPr>
              <a:t>этом </a:t>
            </a:r>
            <a:r>
              <a:rPr lang="ru-RU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решается ряд </a:t>
            </a:r>
            <a:r>
              <a:rPr lang="ru-RU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учебно-воспитательных задач</a:t>
            </a:r>
            <a:r>
              <a:rPr lang="ru-RU" dirty="0">
                <a:latin typeface="Arial" pitchFamily="34" charset="0"/>
                <a:cs typeface="Arial" pitchFamily="34" charset="0"/>
              </a:rPr>
              <a:t>: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– формировать художественно-эстетический вкус на основе восприятия лучших образцов классической и современной музыки;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– расширить общекультурный кругозор учащихся;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– стимулировать творческую инициативу и потребность в самовыражении;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– формировать навыки концертного выступления, общения с аудиторией;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– развивать навыки практического использования полученных знаний, открывающих путь к дальнейшему самостоятельному развитию;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- формировать основы нравственных критериев и уважительное отношение к ценностям культуры.</a:t>
            </a:r>
          </a:p>
        </p:txBody>
      </p:sp>
      <p:pic>
        <p:nvPicPr>
          <p:cNvPr id="3" name="Picture 2" descr="https://ds05.infourok.ru/uploads/ex/130e/0016331d-d6ab5dbf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" t="5341" r="3587" b="57761"/>
          <a:stretch/>
        </p:blipFill>
        <p:spPr bwMode="auto">
          <a:xfrm>
            <a:off x="2051720" y="179626"/>
            <a:ext cx="5639632" cy="167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37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1" y="260648"/>
            <a:ext cx="83529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cs typeface="Arial" pitchFamily="34" charset="0"/>
              </a:rPr>
              <a:t>«</a:t>
            </a:r>
            <a:r>
              <a:rPr lang="ru-RU" sz="2800" b="1" dirty="0" smtClean="0">
                <a:solidFill>
                  <a:srgbClr val="0070C0"/>
                </a:solidFill>
                <a:cs typeface="Arial" pitchFamily="34" charset="0"/>
              </a:rPr>
              <a:t>Музыкальный лекторий»</a:t>
            </a:r>
            <a:r>
              <a:rPr lang="ru-RU" sz="2800" dirty="0" smtClean="0">
                <a:cs typeface="Arial" pitchFamily="34" charset="0"/>
              </a:rPr>
              <a:t> </a:t>
            </a:r>
            <a:r>
              <a:rPr lang="ru-RU" dirty="0" smtClean="0">
                <a:cs typeface="Arial" pitchFamily="34" charset="0"/>
              </a:rPr>
              <a:t>- </a:t>
            </a:r>
            <a:r>
              <a:rPr lang="ru-RU" dirty="0" smtClean="0"/>
              <a:t>это </a:t>
            </a:r>
            <a:r>
              <a:rPr lang="ru-RU" dirty="0"/>
              <a:t>интегрированная </a:t>
            </a:r>
            <a:r>
              <a:rPr lang="ru-RU" dirty="0" smtClean="0"/>
              <a:t>форма</a:t>
            </a:r>
          </a:p>
          <a:p>
            <a:r>
              <a:rPr lang="ru-RU" dirty="0" smtClean="0"/>
              <a:t>                                                                                   проведения </a:t>
            </a:r>
            <a:r>
              <a:rPr lang="ru-RU" dirty="0"/>
              <a:t>внеклассных занятий. </a:t>
            </a:r>
          </a:p>
        </p:txBody>
      </p:sp>
      <p:pic>
        <p:nvPicPr>
          <p:cNvPr id="3" name="Picture 3" descr="D:\ЛЮДА\фото\ШКОЛА\на уроках\2016-2017\SAM_5318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6239" r="9744" b="17491"/>
          <a:stretch/>
        </p:blipFill>
        <p:spPr bwMode="auto">
          <a:xfrm>
            <a:off x="3173858" y="1076012"/>
            <a:ext cx="4953387" cy="296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G:\ЛЮДА\фото\ШКОЛА\2018-2019\ЛМГ по Резнику\р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91" r="27682" b="15713"/>
          <a:stretch/>
        </p:blipFill>
        <p:spPr bwMode="auto">
          <a:xfrm>
            <a:off x="467544" y="987136"/>
            <a:ext cx="1872208" cy="386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:\ЛЮДА\фото\ШКОЛА\2015-2016\День матери\DSC_078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38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449" r="75558" b="28443"/>
          <a:stretch/>
        </p:blipFill>
        <p:spPr bwMode="auto">
          <a:xfrm>
            <a:off x="6156176" y="4257091"/>
            <a:ext cx="2248689" cy="240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8"/>
          <a:srcRect r="11055" b="2137"/>
          <a:stretch/>
        </p:blipFill>
        <p:spPr bwMode="auto">
          <a:xfrm>
            <a:off x="2699792" y="4293096"/>
            <a:ext cx="2808312" cy="23728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61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G:\ЛЮДА\фото\ШКОЛА\2015-2016\шаинский\Изображение 2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764" y="322162"/>
            <a:ext cx="355210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84168" y="2986458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«В.Я. </a:t>
            </a:r>
            <a:r>
              <a:rPr lang="ru-RU" dirty="0" err="1" smtClean="0"/>
              <a:t>Шаинский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100" name="Picture 4" descr="G:\ЛЮДА\фото\ШКОЛА\2014-2015\БАМ\Фото17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3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80" r="4512"/>
          <a:stretch/>
        </p:blipFill>
        <p:spPr bwMode="auto">
          <a:xfrm>
            <a:off x="467544" y="4003187"/>
            <a:ext cx="3614599" cy="268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39021" y="3640285"/>
            <a:ext cx="8733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«БАМ»</a:t>
            </a:r>
            <a:endParaRPr lang="ru-RU" dirty="0"/>
          </a:p>
        </p:txBody>
      </p:sp>
      <p:pic>
        <p:nvPicPr>
          <p:cNvPr id="4101" name="Picture 5" descr="G:\ЛЮДА\фото\ШКОЛА\2014-2015\отчетный концерт\Изображение 00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4"/>
          <a:stretch/>
        </p:blipFill>
        <p:spPr bwMode="auto">
          <a:xfrm>
            <a:off x="4644008" y="3640285"/>
            <a:ext cx="3998068" cy="270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82869" y="6323000"/>
            <a:ext cx="2047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«В гостях у сказки»</a:t>
            </a:r>
            <a:endParaRPr lang="ru-RU" dirty="0"/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9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80" r="2735"/>
          <a:stretch/>
        </p:blipFill>
        <p:spPr bwMode="auto">
          <a:xfrm>
            <a:off x="738944" y="559305"/>
            <a:ext cx="3617032" cy="2796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3339" y="189973"/>
            <a:ext cx="391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</a:rPr>
              <a:t>«Большое космическое путешествие»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385" y="1268760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Тематический </a:t>
            </a: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концерт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- форма музыкального лектория, предполагающая выступление артистов-музыкантов. Это могут быть исполнители-инструменталисты, вокалисты - как солисты, так и музыкальные коллективы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Музыкальная </a:t>
            </a: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гостиная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ещё одна форма музыкального лектория. Она более камерная, задушевная, предполагает разговор-диалог, совместное обсуждение какой-либо музыкальной темы с непременным оформлением стихотворными и прозаическими литературными текстами. Музыкальная гостиная отличается особой духовной атмосферой, эстетикой оформления (не обычный класс, а особая аудитория - камерный концертный зал, помещение музея, библиотеки и т.п.). Часто такую форму лектория называют музыкальный салон, по образцу русских музыкальных салонов XIX века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     Форма </a:t>
            </a:r>
            <a:r>
              <a:rPr lang="ru-RU" sz="1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музыкально - литературной композиции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менее объёмна, включает произведения малых форм и небольшие фрагменты крупных сочинений, которые перемежаются компактными текстами и стихотворениями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732" y="260648"/>
            <a:ext cx="82809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Музыкальная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сказка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 – это яркое, эмоциональное изложение сказочных событий, имеющих духовно-нравственное содержание, которое усиливается 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музыкальным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 сопровождением, эмоционально-чувственным воздействием.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https://cv7.litres.ru/pub/c/audiokniga/cover_max1500/51917873-olga-pikollo-buratino-519178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5"/>
          <a:stretch/>
        </p:blipFill>
        <p:spPr bwMode="auto">
          <a:xfrm>
            <a:off x="393584" y="4816136"/>
            <a:ext cx="2042587" cy="196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www.masscultura.com/mass/wp-content/uploads/2021/01/26843-scale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6" t="4408" r="2396" b="4717"/>
          <a:stretch/>
        </p:blipFill>
        <p:spPr bwMode="auto">
          <a:xfrm>
            <a:off x="5508104" y="4724770"/>
            <a:ext cx="3418825" cy="204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dou26ugansk.ru/storage/app/uploads/public/5fb/745/526/5fb745526f77f619749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721" y="4770042"/>
            <a:ext cx="2137837" cy="195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6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1057" y="498180"/>
            <a:ext cx="357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Метод </a:t>
            </a:r>
            <a:r>
              <a:rPr lang="ru-RU" sz="2800" b="1" dirty="0">
                <a:solidFill>
                  <a:srgbClr val="0070C0"/>
                </a:solidFill>
              </a:rPr>
              <a:t>визуализации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961" y="1268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Презентации</a:t>
            </a:r>
            <a:r>
              <a:rPr lang="ru-RU" dirty="0"/>
              <a:t> </a:t>
            </a:r>
            <a:r>
              <a:rPr lang="ru-RU" dirty="0" smtClean="0"/>
              <a:t>–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представление подобранной информации в наглядной, заинтересовывающей окружающих форме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26875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</a:t>
            </a:r>
            <a:r>
              <a:rPr lang="ru-RU" b="1" dirty="0" smtClean="0">
                <a:solidFill>
                  <a:srgbClr val="0070C0"/>
                </a:solidFill>
              </a:rPr>
              <a:t>идеофрагменты</a:t>
            </a:r>
            <a:r>
              <a:rPr lang="ru-RU" dirty="0" smtClean="0"/>
              <a:t> – </a:t>
            </a:r>
          </a:p>
          <a:p>
            <a:pPr algn="ctr"/>
            <a:r>
              <a:rPr lang="ru-RU" dirty="0" smtClean="0"/>
              <a:t>оркестрового</a:t>
            </a:r>
            <a:r>
              <a:rPr lang="ru-RU" dirty="0"/>
              <a:t>, хорового, сольного исполнения, фрагментов из опер, балетов, спектаклей, фильмов</a:t>
            </a:r>
          </a:p>
        </p:txBody>
      </p:sp>
      <p:pic>
        <p:nvPicPr>
          <p:cNvPr id="1026" name="Picture 2" descr="E:\IMG_20191022_1229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13000" contras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828" t="7025" r="11151" b="19430"/>
          <a:stretch/>
        </p:blipFill>
        <p:spPr bwMode="auto">
          <a:xfrm>
            <a:off x="323528" y="3170128"/>
            <a:ext cx="2034433" cy="311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IMG_20191024_1336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77" b="10261"/>
          <a:stretch/>
        </p:blipFill>
        <p:spPr bwMode="auto">
          <a:xfrm>
            <a:off x="2649326" y="2852936"/>
            <a:ext cx="3398838" cy="346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IMG_20191111_10062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7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224"/>
          <a:stretch/>
        </p:blipFill>
        <p:spPr bwMode="auto">
          <a:xfrm>
            <a:off x="6400912" y="3170128"/>
            <a:ext cx="2491054" cy="314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931057" y="1021400"/>
            <a:ext cx="632831" cy="2473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868144" y="1021400"/>
            <a:ext cx="532768" cy="247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1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739</Words>
  <Application>Microsoft Office PowerPoint</Application>
  <PresentationFormat>Экран (4:3)</PresentationFormat>
  <Paragraphs>99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«Познавательный лекторий – как форма внеклассной работы по предметам гуманитарно-эстетического цикла»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104</cp:revision>
  <dcterms:created xsi:type="dcterms:W3CDTF">2022-03-23T13:37:40Z</dcterms:created>
  <dcterms:modified xsi:type="dcterms:W3CDTF">2022-03-28T19:05:46Z</dcterms:modified>
</cp:coreProperties>
</file>