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384" r:id="rId3"/>
    <p:sldId id="379" r:id="rId4"/>
    <p:sldId id="385" r:id="rId5"/>
    <p:sldId id="377" r:id="rId6"/>
    <p:sldId id="378" r:id="rId7"/>
    <p:sldId id="386" r:id="rId8"/>
    <p:sldId id="380" r:id="rId9"/>
    <p:sldId id="387" r:id="rId10"/>
    <p:sldId id="388" r:id="rId11"/>
    <p:sldId id="381" r:id="rId12"/>
    <p:sldId id="389" r:id="rId13"/>
    <p:sldId id="382" r:id="rId14"/>
    <p:sldId id="390" r:id="rId15"/>
    <p:sldId id="383" r:id="rId16"/>
    <p:sldId id="39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ECF1F8"/>
    <a:srgbClr val="FFFF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34578" autoAdjust="0"/>
    <p:restoredTop sz="86380" autoAdjust="0"/>
  </p:normalViewPr>
  <p:slideViewPr>
    <p:cSldViewPr>
      <p:cViewPr>
        <p:scale>
          <a:sx n="77" d="100"/>
          <a:sy n="77" d="100"/>
        </p:scale>
        <p:origin x="-786" y="-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64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C980B9-76FD-498C-BA2E-8A92CB83BD0D}" type="datetimeFigureOut">
              <a:rPr lang="ru-RU" smtClean="0"/>
              <a:pPr/>
              <a:t>вт 11.10.22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6B86EE-AC52-4EF3-81DD-93E2006ADB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814854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вт 11.10.22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вт 11.10.22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вт 11.10.22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вт 11.10.22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вт 11.10.22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вт 11.10.22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вт 11.10.22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вт 11.10.22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вт 11.10.22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вт 11.10.22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вт 11.10.22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вт 11.10.22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614460"/>
            <a:ext cx="8173668" cy="152865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Задание 4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/>
              <a:t>Работа с информацией представленной в графической форме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306" b="12281"/>
          <a:stretch>
            <a:fillRect/>
          </a:stretch>
        </p:blipFill>
        <p:spPr bwMode="auto">
          <a:xfrm>
            <a:off x="1285852" y="2571744"/>
            <a:ext cx="7429552" cy="357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64151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Rectangle 1"/>
          <p:cNvSpPr>
            <a:spLocks noChangeArrowheads="1"/>
          </p:cNvSpPr>
          <p:nvPr/>
        </p:nvSpPr>
        <p:spPr bwMode="auto">
          <a:xfrm>
            <a:off x="0" y="285728"/>
            <a:ext cx="4929190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38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5. 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Изучите график зависимости интенсивности дыхания (отложено по оси </a:t>
            </a:r>
            <a:r>
              <a:rPr kumimoji="0" lang="ru-RU" sz="17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у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 в мл CO</a:t>
            </a:r>
            <a:r>
              <a:rPr kumimoji="0" lang="ru-RU" sz="17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2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/кг в час) от времени хранения (отложено по оси </a:t>
            </a:r>
            <a:r>
              <a:rPr kumimoji="0" lang="ru-RU" sz="17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х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 в </a:t>
            </a:r>
            <a:r>
              <a:rPr kumimoji="0" lang="ru-RU" sz="17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сут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).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  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Какие два из нижеприведённых описаний наиболее точно характеризуют данную зависимость?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4690" name="AutoShape 2" descr="https://bio-oge.sdamgia.ru/get_file?id=20666"/>
          <p:cNvSpPr>
            <a:spLocks noChangeAspect="1" noChangeArrowheads="1"/>
          </p:cNvSpPr>
          <p:nvPr/>
        </p:nvSpPr>
        <p:spPr bwMode="auto">
          <a:xfrm>
            <a:off x="355600" y="-18097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4214818"/>
            <a:ext cx="9001156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3838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700" dirty="0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1) Наименьшая интенсивность дыхания за время хранения характерна для яблок.</a:t>
            </a:r>
            <a:endParaRPr lang="ru-RU" sz="1700" dirty="0" smtClean="0">
              <a:latin typeface="Arial" pitchFamily="34" charset="0"/>
              <a:cs typeface="Arial" pitchFamily="34" charset="0"/>
            </a:endParaRPr>
          </a:p>
          <a:p>
            <a:pPr lvl="0" indent="223838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700" dirty="0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2) На 15 сутки интенсивность дыхания авокадо и бананов одинаковая.</a:t>
            </a:r>
            <a:endParaRPr lang="ru-RU" sz="1700" dirty="0" smtClean="0">
              <a:latin typeface="Arial" pitchFamily="34" charset="0"/>
              <a:cs typeface="Arial" pitchFamily="34" charset="0"/>
            </a:endParaRPr>
          </a:p>
          <a:p>
            <a:pPr lvl="0" indent="223838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700" dirty="0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3) Интенсивность дыхания бананов не поднимается выше 30 мл СО</a:t>
            </a:r>
            <a:r>
              <a:rPr lang="ru-RU" sz="1700" baseline="-30000" dirty="0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2</a:t>
            </a:r>
            <a:r>
              <a:rPr lang="ru-RU" sz="1700" dirty="0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/кг в ч.</a:t>
            </a:r>
            <a:endParaRPr lang="ru-RU" sz="1700" dirty="0" smtClean="0">
              <a:latin typeface="Arial" pitchFamily="34" charset="0"/>
              <a:cs typeface="Arial" pitchFamily="34" charset="0"/>
            </a:endParaRPr>
          </a:p>
          <a:p>
            <a:pPr lvl="0" indent="223838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700" dirty="0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4) Для того, чтобы дольше сохранить фрукты, нужно хранить их при температуре ниже 15°С.</a:t>
            </a:r>
            <a:endParaRPr lang="ru-RU" sz="1700" dirty="0" smtClean="0">
              <a:latin typeface="Arial" pitchFamily="34" charset="0"/>
              <a:cs typeface="Arial" pitchFamily="34" charset="0"/>
            </a:endParaRPr>
          </a:p>
          <a:p>
            <a:pPr lvl="0" indent="223838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700" dirty="0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5) Максимальная интенсивность дыхания яблок приходится на 30-35 сутки.</a:t>
            </a:r>
          </a:p>
        </p:txBody>
      </p:sp>
      <p:pic>
        <p:nvPicPr>
          <p:cNvPr id="114691" name="Picture 3"/>
          <p:cNvPicPr>
            <a:picLocks noChangeAspect="1" noChangeArrowheads="1"/>
          </p:cNvPicPr>
          <p:nvPr/>
        </p:nvPicPr>
        <p:blipFill>
          <a:blip r:embed="rId2"/>
          <a:srcRect l="21972" t="13672" r="32617" b="18945"/>
          <a:stretch>
            <a:fillRect/>
          </a:stretch>
        </p:blipFill>
        <p:spPr bwMode="auto">
          <a:xfrm>
            <a:off x="5429256" y="214290"/>
            <a:ext cx="3530487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Rectangle 1"/>
          <p:cNvSpPr>
            <a:spLocks noChangeArrowheads="1"/>
          </p:cNvSpPr>
          <p:nvPr/>
        </p:nvSpPr>
        <p:spPr bwMode="auto">
          <a:xfrm>
            <a:off x="0" y="285728"/>
            <a:ext cx="4929190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38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5. 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Изучите график зависимости интенсивности дыхания (отложено по оси </a:t>
            </a:r>
            <a:r>
              <a:rPr kumimoji="0" lang="ru-RU" sz="17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у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 в мл CO</a:t>
            </a:r>
            <a:r>
              <a:rPr kumimoji="0" lang="ru-RU" sz="17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2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/кг в час) от времени хранения (отложено по оси </a:t>
            </a:r>
            <a:r>
              <a:rPr kumimoji="0" lang="ru-RU" sz="17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х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 в </a:t>
            </a:r>
            <a:r>
              <a:rPr kumimoji="0" lang="ru-RU" sz="17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сут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).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  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Какие два из нижеприведённых описаний наиболее точно характеризуют данную зависимость?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4690" name="AutoShape 2" descr="https://bio-oge.sdamgia.ru/get_file?id=20666"/>
          <p:cNvSpPr>
            <a:spLocks noChangeAspect="1" noChangeArrowheads="1"/>
          </p:cNvSpPr>
          <p:nvPr/>
        </p:nvSpPr>
        <p:spPr bwMode="auto">
          <a:xfrm>
            <a:off x="355600" y="-18097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4214818"/>
            <a:ext cx="9001156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3838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700" dirty="0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1) Наименьшая интенсивность дыхания за время хранения характерна для яблок.</a:t>
            </a:r>
            <a:endParaRPr lang="ru-RU" sz="1700" dirty="0" smtClean="0">
              <a:latin typeface="Arial" pitchFamily="34" charset="0"/>
              <a:cs typeface="Arial" pitchFamily="34" charset="0"/>
            </a:endParaRPr>
          </a:p>
          <a:p>
            <a:pPr lvl="0" indent="223838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700" dirty="0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2) На 15 сутки интенсивность дыхания авокадо и бананов одинаковая.</a:t>
            </a:r>
            <a:endParaRPr lang="ru-RU" sz="1700" dirty="0" smtClean="0">
              <a:latin typeface="Arial" pitchFamily="34" charset="0"/>
              <a:cs typeface="Arial" pitchFamily="34" charset="0"/>
            </a:endParaRPr>
          </a:p>
          <a:p>
            <a:pPr lvl="0" indent="223838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700" dirty="0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3) Интенсивность дыхания бананов не поднимается выше 30 мл СО</a:t>
            </a:r>
            <a:r>
              <a:rPr lang="ru-RU" sz="1700" baseline="-30000" dirty="0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2</a:t>
            </a:r>
            <a:r>
              <a:rPr lang="ru-RU" sz="1700" dirty="0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/кг в ч.</a:t>
            </a:r>
            <a:endParaRPr lang="ru-RU" sz="1700" dirty="0" smtClean="0">
              <a:latin typeface="Arial" pitchFamily="34" charset="0"/>
              <a:cs typeface="Arial" pitchFamily="34" charset="0"/>
            </a:endParaRPr>
          </a:p>
          <a:p>
            <a:pPr lvl="0" indent="223838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700" dirty="0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4) Для того, чтобы дольше сохранить фрукты, нужно хранить их при температуре ниже 15°С.</a:t>
            </a:r>
            <a:endParaRPr lang="ru-RU" sz="1700" dirty="0" smtClean="0">
              <a:latin typeface="Arial" pitchFamily="34" charset="0"/>
              <a:cs typeface="Arial" pitchFamily="34" charset="0"/>
            </a:endParaRPr>
          </a:p>
          <a:p>
            <a:pPr lvl="0" indent="223838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700" dirty="0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5) Максимальная интенсивность дыхания яблок приходится на 30-35 сутки.</a:t>
            </a:r>
          </a:p>
        </p:txBody>
      </p:sp>
      <p:pic>
        <p:nvPicPr>
          <p:cNvPr id="114691" name="Picture 3"/>
          <p:cNvPicPr>
            <a:picLocks noChangeAspect="1" noChangeArrowheads="1"/>
          </p:cNvPicPr>
          <p:nvPr/>
        </p:nvPicPr>
        <p:blipFill>
          <a:blip r:embed="rId2"/>
          <a:srcRect l="21972" t="13672" r="32617" b="18945"/>
          <a:stretch>
            <a:fillRect/>
          </a:stretch>
        </p:blipFill>
        <p:spPr bwMode="auto">
          <a:xfrm>
            <a:off x="5429256" y="214290"/>
            <a:ext cx="3530487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3428992" y="2857496"/>
            <a:ext cx="13635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15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Rectangle 1"/>
          <p:cNvSpPr>
            <a:spLocks noChangeArrowheads="1"/>
          </p:cNvSpPr>
          <p:nvPr/>
        </p:nvSpPr>
        <p:spPr bwMode="auto">
          <a:xfrm>
            <a:off x="142844" y="142852"/>
            <a:ext cx="8858312" cy="6478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38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6.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Изучите график, отражающий динамику численности животных (отложено по оси 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у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) в разные годы.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  Какие два из нижеприведённых описаний наиболее точно отражают данную зависимость?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 </a:t>
            </a: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solidFill>
                <a:srgbClr val="000000"/>
              </a:solidFill>
              <a:latin typeface="Verdana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Verdana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solidFill>
                <a:srgbClr val="000000"/>
              </a:solidFill>
              <a:latin typeface="Verdana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Verdana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solidFill>
                <a:srgbClr val="000000"/>
              </a:solidFill>
              <a:latin typeface="Verdana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Verdana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1) Максимальная численность зайцев достигается до 1865 года.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2) Численность зайцев изменяется в ответ на смерть хищников от болезней.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3) Максимальная численность рысей достигается в 1905 году.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4) Численность рысей никогда не превышает численность зайцев.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5) В период с 1875 по 1885 наблюдается период, когда численность зайцев и рысей сравнялась.</a:t>
            </a:r>
          </a:p>
        </p:txBody>
      </p:sp>
      <p:sp>
        <p:nvSpPr>
          <p:cNvPr id="115714" name="AutoShape 2" descr="https://bio-oge.sdamgia.ru/get_file?id=20669"/>
          <p:cNvSpPr>
            <a:spLocks noChangeAspect="1" noChangeArrowheads="1"/>
          </p:cNvSpPr>
          <p:nvPr/>
        </p:nvSpPr>
        <p:spPr bwMode="auto">
          <a:xfrm>
            <a:off x="355600" y="-249238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5715" name="Picture 3"/>
          <p:cNvPicPr>
            <a:picLocks noChangeAspect="1" noChangeArrowheads="1"/>
          </p:cNvPicPr>
          <p:nvPr/>
        </p:nvPicPr>
        <p:blipFill>
          <a:blip r:embed="rId2"/>
          <a:srcRect l="12451" t="25390" r="22363" b="28711"/>
          <a:stretch>
            <a:fillRect/>
          </a:stretch>
        </p:blipFill>
        <p:spPr bwMode="auto">
          <a:xfrm>
            <a:off x="1428728" y="1285860"/>
            <a:ext cx="6357982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Rectangle 1"/>
          <p:cNvSpPr>
            <a:spLocks noChangeArrowheads="1"/>
          </p:cNvSpPr>
          <p:nvPr/>
        </p:nvSpPr>
        <p:spPr bwMode="auto">
          <a:xfrm>
            <a:off x="142844" y="142852"/>
            <a:ext cx="8858312" cy="62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38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6.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Изучите график, отражающий динамику численности животных (отложено по оси 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у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) в разные годы.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  Какие два из нижеприведённых описаний наиболее точно отражают данную зависимость?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 </a:t>
            </a: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solidFill>
                <a:srgbClr val="000000"/>
              </a:solidFill>
              <a:latin typeface="Verdana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Verdana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solidFill>
                <a:srgbClr val="000000"/>
              </a:solidFill>
              <a:latin typeface="Verdana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Verdana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indent="223838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15</a:t>
            </a:r>
            <a:endParaRPr lang="ru-RU" sz="4000" dirty="0" smtClean="0"/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1) Максимальная численность зайцев достигается до 1865 года.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2) Численность зайцев изменяется в ответ на смерть хищников от болезней.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3) Максимальная численность рысей достигается в 1905 году.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4) Численность рысей никогда не превышает численность зайцев.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5) В период с 1875 по 1885 наблюдается период, когда численность зайцев и рысей сравнялась.</a:t>
            </a:r>
          </a:p>
        </p:txBody>
      </p:sp>
      <p:sp>
        <p:nvSpPr>
          <p:cNvPr id="115714" name="AutoShape 2" descr="https://bio-oge.sdamgia.ru/get_file?id=20669"/>
          <p:cNvSpPr>
            <a:spLocks noChangeAspect="1" noChangeArrowheads="1"/>
          </p:cNvSpPr>
          <p:nvPr/>
        </p:nvSpPr>
        <p:spPr bwMode="auto">
          <a:xfrm>
            <a:off x="355600" y="-249238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5715" name="Picture 3"/>
          <p:cNvPicPr>
            <a:picLocks noChangeAspect="1" noChangeArrowheads="1"/>
          </p:cNvPicPr>
          <p:nvPr/>
        </p:nvPicPr>
        <p:blipFill>
          <a:blip r:embed="rId2"/>
          <a:srcRect l="12451" t="25390" r="22363" b="28711"/>
          <a:stretch>
            <a:fillRect/>
          </a:stretch>
        </p:blipFill>
        <p:spPr bwMode="auto">
          <a:xfrm>
            <a:off x="1428728" y="1285860"/>
            <a:ext cx="6357982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Rectangle 1"/>
          <p:cNvSpPr>
            <a:spLocks noChangeArrowheads="1"/>
          </p:cNvSpPr>
          <p:nvPr/>
        </p:nvSpPr>
        <p:spPr bwMode="auto">
          <a:xfrm>
            <a:off x="0" y="0"/>
            <a:ext cx="9144000" cy="6586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38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7.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Изучите график зависимости интенсивности метаболизма (отложено по оси 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у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 в кал/к в ч) от скорости бега (отложено по оси </a:t>
            </a:r>
            <a:r>
              <a:rPr kumimoji="0" lang="ru-RU" sz="16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х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 в км/ч).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  Какие два из нижеприведённых описаний наиболее точно характеризуют данную зависимость?</a:t>
            </a: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solidFill>
                <a:srgbClr val="000000"/>
              </a:solidFill>
              <a:latin typeface="Verdana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Verdana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solidFill>
                <a:srgbClr val="000000"/>
              </a:solidFill>
              <a:latin typeface="Verdana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Verdana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solidFill>
                <a:srgbClr val="000000"/>
              </a:solidFill>
              <a:latin typeface="Verdana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Verdana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solidFill>
                <a:srgbClr val="000000"/>
              </a:solidFill>
              <a:latin typeface="Verdana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Verdana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solidFill>
                <a:srgbClr val="000000"/>
              </a:solidFill>
              <a:latin typeface="Verdana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Verdana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solidFill>
                <a:srgbClr val="000000"/>
              </a:solidFill>
              <a:latin typeface="Verdana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Verdana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1) При одинаковой скорости бега интенсивность метаболизма у собаки и суслика тоже одинаковая.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2) Интенсивность метаболизма суслика и собаки в состоянии покоя одинаковая.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3) Интенсивность метаболизма суслика пропорциональна скорости бега.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4) При скорости бега 10 км/ч интенсивность метаболизма у собаки равна 20 кал/г в ч.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5) После достижения скорости 8 км/ч метаболизм собаки не меняется.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Verdana" pitchFamily="34" charset="0"/>
              <a:cs typeface="Arial" pitchFamily="34" charset="0"/>
            </a:endParaRPr>
          </a:p>
        </p:txBody>
      </p:sp>
      <p:sp>
        <p:nvSpPr>
          <p:cNvPr id="116738" name="AutoShape 2" descr="https://bio-oge.sdamgia.ru/get_file?id=20670"/>
          <p:cNvSpPr>
            <a:spLocks noChangeAspect="1" noChangeArrowheads="1"/>
          </p:cNvSpPr>
          <p:nvPr/>
        </p:nvSpPr>
        <p:spPr bwMode="auto">
          <a:xfrm>
            <a:off x="355600" y="-18097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6739" name="Picture 3"/>
          <p:cNvPicPr>
            <a:picLocks noChangeAspect="1" noChangeArrowheads="1"/>
          </p:cNvPicPr>
          <p:nvPr/>
        </p:nvPicPr>
        <p:blipFill>
          <a:blip r:embed="rId2"/>
          <a:srcRect l="16845" t="20508" r="26025" b="34570"/>
          <a:stretch>
            <a:fillRect/>
          </a:stretch>
        </p:blipFill>
        <p:spPr bwMode="auto">
          <a:xfrm>
            <a:off x="2928926" y="928670"/>
            <a:ext cx="5572164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Rectangle 1"/>
          <p:cNvSpPr>
            <a:spLocks noChangeArrowheads="1"/>
          </p:cNvSpPr>
          <p:nvPr/>
        </p:nvSpPr>
        <p:spPr bwMode="auto">
          <a:xfrm>
            <a:off x="0" y="0"/>
            <a:ext cx="9144000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38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7.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Изучите график зависимости интенсивности метаболизма (отложено по оси 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у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 в кал/к в ч) от скорости бега (отложено по оси </a:t>
            </a:r>
            <a:r>
              <a:rPr kumimoji="0" lang="ru-RU" sz="16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х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 в км/ч).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  Какие два из нижеприведённых описаний наиболее точно характеризуют данную зависимость?</a:t>
            </a: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solidFill>
                <a:srgbClr val="000000"/>
              </a:solidFill>
              <a:latin typeface="Verdana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Verdana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solidFill>
                <a:srgbClr val="000000"/>
              </a:solidFill>
              <a:latin typeface="Verdana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Verdana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solidFill>
                <a:srgbClr val="000000"/>
              </a:solidFill>
              <a:latin typeface="Verdana" pitchFamily="34" charset="0"/>
              <a:cs typeface="Arial" pitchFamily="34" charset="0"/>
            </a:endParaRPr>
          </a:p>
          <a:p>
            <a:pPr indent="223838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    34</a:t>
            </a:r>
            <a:endParaRPr lang="ru-RU" sz="3600" dirty="0" smtClean="0"/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Verdana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solidFill>
                <a:srgbClr val="000000"/>
              </a:solidFill>
              <a:latin typeface="Verdana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Verdana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1) При одинаковой скорости бега интенсивность метаболизма у собаки и суслика тоже одинаковая.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2) Интенсивность метаболизма суслика и собаки в состоянии покоя одинаковая.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3) Интенсивность метаболизма суслика пропорциональна скорости бега.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4) При скорости бега 10 км/ч интенсивность метаболизма у собаки равна 20 кал/г в ч.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5) После достижения скорости 8 км/ч метаболизм собаки не меняется.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Verdana" pitchFamily="34" charset="0"/>
              <a:cs typeface="Arial" pitchFamily="34" charset="0"/>
            </a:endParaRPr>
          </a:p>
        </p:txBody>
      </p:sp>
      <p:sp>
        <p:nvSpPr>
          <p:cNvPr id="116738" name="AutoShape 2" descr="https://bio-oge.sdamgia.ru/get_file?id=20670"/>
          <p:cNvSpPr>
            <a:spLocks noChangeAspect="1" noChangeArrowheads="1"/>
          </p:cNvSpPr>
          <p:nvPr/>
        </p:nvSpPr>
        <p:spPr bwMode="auto">
          <a:xfrm>
            <a:off x="355600" y="-18097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6739" name="Picture 3"/>
          <p:cNvPicPr>
            <a:picLocks noChangeAspect="1" noChangeArrowheads="1"/>
          </p:cNvPicPr>
          <p:nvPr/>
        </p:nvPicPr>
        <p:blipFill>
          <a:blip r:embed="rId2"/>
          <a:srcRect l="16845" t="20508" r="26025" b="34570"/>
          <a:stretch>
            <a:fillRect/>
          </a:stretch>
        </p:blipFill>
        <p:spPr bwMode="auto">
          <a:xfrm>
            <a:off x="2928926" y="928670"/>
            <a:ext cx="5572164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95262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285728"/>
            <a:ext cx="8358246" cy="6047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38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1. 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Изучите график зависимости интенсивности энергетического обмена спортсмена от длины дистанции, которую он пробегает (по оси </a:t>
            </a:r>
            <a:r>
              <a:rPr kumimoji="0" lang="ru-RU" sz="15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х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 отложена длина дистанции (в м), а по оси </a:t>
            </a:r>
            <a:r>
              <a:rPr kumimoji="0" lang="ru-RU" sz="15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у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 — уровень энергетического обмена (в ккал/мин)).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  </a:t>
            </a: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solidFill>
                <a:srgbClr val="000000"/>
              </a:solidFill>
              <a:latin typeface="Verdana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solidFill>
                <a:srgbClr val="000000"/>
              </a:solidFill>
              <a:latin typeface="Verdana" pitchFamily="34" charset="0"/>
              <a:cs typeface="Arial" pitchFamily="34" charset="0"/>
            </a:endParaRPr>
          </a:p>
          <a:p>
            <a:pPr indent="223838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                                                                                                 </a:t>
            </a:r>
            <a:endParaRPr lang="ru-RU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solidFill>
                <a:srgbClr val="000000"/>
              </a:solidFill>
              <a:latin typeface="Verdana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Какие два из нижеприведённых описаний наиболее точно отражают данную зависимость?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1) В конце дистанции спортсмен тратит больше энергии, чем в начале.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2) Во время бега на короткие дистанции тратится больше энергии.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3) При беге на длинные дистанции у спортсменов энергетический обмен находится примерно на одном уровне.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4) Резкое падение уровня энергетического обмена наблюдается на дистанции в 1000 м.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5) Для бега на большие дистанции необходимо уметь бегать короткие.</a:t>
            </a:r>
          </a:p>
        </p:txBody>
      </p:sp>
      <p:sp>
        <p:nvSpPr>
          <p:cNvPr id="1026" name="AutoShape 2" descr="https://bio-oge.sdamgia.ru/get_file?id=20418"/>
          <p:cNvSpPr>
            <a:spLocks noChangeAspect="1" noChangeArrowheads="1"/>
          </p:cNvSpPr>
          <p:nvPr/>
        </p:nvSpPr>
        <p:spPr bwMode="auto">
          <a:xfrm>
            <a:off x="355600" y="-18097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 l="24170" t="24414" r="34082" b="42383"/>
          <a:stretch>
            <a:fillRect/>
          </a:stretch>
        </p:blipFill>
        <p:spPr bwMode="auto">
          <a:xfrm>
            <a:off x="2357422" y="1214422"/>
            <a:ext cx="3592911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285728"/>
            <a:ext cx="8358246" cy="6047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38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1. 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Изучите график зависимости интенсивности энергетического обмена спортсмена от длины дистанции, которую он пробегает (по оси </a:t>
            </a:r>
            <a:r>
              <a:rPr kumimoji="0" lang="ru-RU" sz="15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х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 отложена длина дистанции (в м), а по оси </a:t>
            </a:r>
            <a:r>
              <a:rPr kumimoji="0" lang="ru-RU" sz="15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у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 — уровень энергетического обмена (в ккал/мин)).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  </a:t>
            </a: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solidFill>
                <a:srgbClr val="000000"/>
              </a:solidFill>
              <a:latin typeface="Verdana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solidFill>
                <a:srgbClr val="000000"/>
              </a:solidFill>
              <a:latin typeface="Verdana" pitchFamily="34" charset="0"/>
              <a:cs typeface="Arial" pitchFamily="34" charset="0"/>
            </a:endParaRPr>
          </a:p>
          <a:p>
            <a:pPr indent="223838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                                                                                                  </a:t>
            </a:r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23</a:t>
            </a:r>
            <a:endParaRPr lang="ru-RU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solidFill>
                <a:srgbClr val="000000"/>
              </a:solidFill>
              <a:latin typeface="Verdana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Какие два из нижеприведённых описаний наиболее точно отражают данную зависимость?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1) В конце дистанции спортсмен тратит больше энергии, чем в начале.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2) Во время бега на короткие дистанции тратится больше энергии.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3) При беге на длинные дистанции у спортсменов энергетический обмен находится примерно на одном уровне.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4) Резкое падение уровня энергетического обмена наблюдается на дистанции в 1000 м.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5) Для бега на большие дистанции необходимо уметь бегать короткие.</a:t>
            </a:r>
          </a:p>
        </p:txBody>
      </p:sp>
      <p:sp>
        <p:nvSpPr>
          <p:cNvPr id="1026" name="AutoShape 2" descr="https://bio-oge.sdamgia.ru/get_file?id=20418"/>
          <p:cNvSpPr>
            <a:spLocks noChangeAspect="1" noChangeArrowheads="1"/>
          </p:cNvSpPr>
          <p:nvPr/>
        </p:nvSpPr>
        <p:spPr bwMode="auto">
          <a:xfrm>
            <a:off x="355600" y="-18097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 l="24170" t="24414" r="34082" b="42383"/>
          <a:stretch>
            <a:fillRect/>
          </a:stretch>
        </p:blipFill>
        <p:spPr bwMode="auto">
          <a:xfrm>
            <a:off x="2357422" y="1214422"/>
            <a:ext cx="3592911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Rectangle 1"/>
          <p:cNvSpPr>
            <a:spLocks noChangeArrowheads="1"/>
          </p:cNvSpPr>
          <p:nvPr/>
        </p:nvSpPr>
        <p:spPr bwMode="auto">
          <a:xfrm>
            <a:off x="214282" y="3000372"/>
            <a:ext cx="8644030" cy="3831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38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/>
            </a:r>
            <a:b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Какие два из нижеприведённых описаний наиболее точно характеризуют данную зависимость?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1) За время течения болезни температура поднималась выше нормальной 5 раз.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2) Минимальное значение температуры приходится на ночь с 5 на 6.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3) Низкие значения температуры на 2 и 6 дни болезни являются следствием приёма лекарств.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indent="223838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4) После резкого скачка температуры наблюдается её падение до нормального и ниже значений.</a:t>
            </a:r>
            <a:r>
              <a:rPr lang="ru-RU" dirty="0" smtClean="0"/>
              <a:t> </a:t>
            </a:r>
          </a:p>
          <a:p>
            <a:pPr lvl="0" indent="223838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5) Скачки температуры на 1, 4, 7, 10 и 13 дни болезни связаны с повторным инфицированием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Verdana" pitchFamily="34" charset="0"/>
              <a:cs typeface="Arial" pitchFamily="34" charset="0"/>
            </a:endParaRPr>
          </a:p>
        </p:txBody>
      </p:sp>
      <p:sp>
        <p:nvSpPr>
          <p:cNvPr id="97282" name="AutoShape 2" descr="https://bio-oge.sdamgia.ru/get_file?id=20648"/>
          <p:cNvSpPr>
            <a:spLocks noChangeAspect="1" noChangeArrowheads="1"/>
          </p:cNvSpPr>
          <p:nvPr/>
        </p:nvSpPr>
        <p:spPr bwMode="auto">
          <a:xfrm>
            <a:off x="355600" y="-4445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7283" name="Picture 3"/>
          <p:cNvPicPr>
            <a:picLocks noChangeAspect="1" noChangeArrowheads="1"/>
          </p:cNvPicPr>
          <p:nvPr/>
        </p:nvPicPr>
        <p:blipFill>
          <a:blip r:embed="rId2"/>
          <a:srcRect l="24902" t="39062" r="34082" b="16992"/>
          <a:stretch>
            <a:fillRect/>
          </a:stretch>
        </p:blipFill>
        <p:spPr bwMode="auto">
          <a:xfrm>
            <a:off x="5070478" y="214290"/>
            <a:ext cx="3644926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2286000" y="29673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357166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 dirty="0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2. </a:t>
            </a:r>
            <a:r>
              <a:rPr lang="ru-RU" dirty="0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Изучите график зависимости температуры тела больного трёхдневной малярией от продолжительности болезни (по оси </a:t>
            </a:r>
            <a:r>
              <a:rPr lang="ru-RU" i="1" dirty="0" err="1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х</a:t>
            </a:r>
            <a:r>
              <a:rPr lang="ru-RU" dirty="0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 отложена продолжительность болезни (в сутках), а по оси </a:t>
            </a:r>
            <a:r>
              <a:rPr lang="ru-RU" i="1" dirty="0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у</a:t>
            </a:r>
            <a:r>
              <a:rPr lang="ru-RU" dirty="0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 — температура тела больного (в °С)).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Rectangle 1"/>
          <p:cNvSpPr>
            <a:spLocks noChangeArrowheads="1"/>
          </p:cNvSpPr>
          <p:nvPr/>
        </p:nvSpPr>
        <p:spPr bwMode="auto">
          <a:xfrm>
            <a:off x="214282" y="3000372"/>
            <a:ext cx="8644030" cy="3831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38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/>
            </a:r>
            <a:b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Какие два из нижеприведённых описаний наиболее точно характеризуют данную зависимость?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1) За время течения болезни температура поднималась выше нормальной 5 раз.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2) Минимальное значение температуры приходится на ночь с 5 на 6.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3) Низкие значения температуры на 2 и 6 дни болезни являются следствием приёма лекарств.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indent="223838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4) После резкого скачка температуры наблюдается её падение до нормального и ниже значений.</a:t>
            </a:r>
            <a:r>
              <a:rPr lang="ru-RU" dirty="0" smtClean="0"/>
              <a:t> </a:t>
            </a:r>
          </a:p>
          <a:p>
            <a:pPr lvl="0" indent="223838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5) Скачки температуры на 1, 4, 7, 10 и 13 дни болезни связаны с повторным инфицированием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Verdana" pitchFamily="34" charset="0"/>
              <a:cs typeface="Arial" pitchFamily="34" charset="0"/>
            </a:endParaRPr>
          </a:p>
        </p:txBody>
      </p:sp>
      <p:sp>
        <p:nvSpPr>
          <p:cNvPr id="97282" name="AutoShape 2" descr="https://bio-oge.sdamgia.ru/get_file?id=20648"/>
          <p:cNvSpPr>
            <a:spLocks noChangeAspect="1" noChangeArrowheads="1"/>
          </p:cNvSpPr>
          <p:nvPr/>
        </p:nvSpPr>
        <p:spPr bwMode="auto">
          <a:xfrm>
            <a:off x="355600" y="-4445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7283" name="Picture 3"/>
          <p:cNvPicPr>
            <a:picLocks noChangeAspect="1" noChangeArrowheads="1"/>
          </p:cNvPicPr>
          <p:nvPr/>
        </p:nvPicPr>
        <p:blipFill>
          <a:blip r:embed="rId2"/>
          <a:srcRect l="24902" t="39062" r="34082" b="16992"/>
          <a:stretch>
            <a:fillRect/>
          </a:stretch>
        </p:blipFill>
        <p:spPr bwMode="auto">
          <a:xfrm>
            <a:off x="5070478" y="214290"/>
            <a:ext cx="3644926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2286000" y="29673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357166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 dirty="0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2. </a:t>
            </a:r>
            <a:r>
              <a:rPr lang="ru-RU" dirty="0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Изучите график зависимости температуры тела больного трёхдневной малярией от продолжительности болезни (по оси </a:t>
            </a:r>
            <a:r>
              <a:rPr lang="ru-RU" i="1" dirty="0" err="1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х</a:t>
            </a:r>
            <a:r>
              <a:rPr lang="ru-RU" dirty="0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 отложена продолжительность болезни (в сутках), а по оси </a:t>
            </a:r>
            <a:r>
              <a:rPr lang="ru-RU" i="1" dirty="0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у</a:t>
            </a:r>
            <a:r>
              <a:rPr lang="ru-RU" dirty="0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 — температура тела больного (в °С)).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571736" y="2500306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24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7" name="Picture 1"/>
          <p:cNvPicPr>
            <a:picLocks noChangeAspect="1" noChangeArrowheads="1"/>
          </p:cNvPicPr>
          <p:nvPr/>
        </p:nvPicPr>
        <p:blipFill>
          <a:blip r:embed="rId2"/>
          <a:srcRect l="23369" t="20651" r="31484" b="33984"/>
          <a:stretch>
            <a:fillRect/>
          </a:stretch>
        </p:blipFill>
        <p:spPr bwMode="auto">
          <a:xfrm>
            <a:off x="4286248" y="214290"/>
            <a:ext cx="4455258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6258" name="Rectangle 2"/>
          <p:cNvSpPr>
            <a:spLocks noChangeArrowheads="1"/>
          </p:cNvSpPr>
          <p:nvPr/>
        </p:nvSpPr>
        <p:spPr bwMode="auto">
          <a:xfrm>
            <a:off x="214282" y="428604"/>
            <a:ext cx="392909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38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3.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Изучите график зависимости использования организмом человека энергии углеводов от длительности мышечной нагрузки (по оси </a:t>
            </a:r>
            <a:r>
              <a:rPr kumimoji="0" lang="ru-RU" sz="16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х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 отложена длительность мышечной нагрузки в (мин.), а по оси 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у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 — количество использованных углеводов от других источников энергии в мышечной клетке (в %)).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  </a:t>
            </a: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6259" name="AutoShape 3" descr="https://bio-oge.sdamgia.ru/get_file?id=20659"/>
          <p:cNvSpPr>
            <a:spLocks noChangeAspect="1" noChangeArrowheads="1"/>
          </p:cNvSpPr>
          <p:nvPr/>
        </p:nvSpPr>
        <p:spPr bwMode="auto">
          <a:xfrm>
            <a:off x="355600" y="-18097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3714752"/>
            <a:ext cx="850112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3838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Какие два из нижеприведённых описаний наиболее точно характеризуют данную зависимость?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lvl="0" indent="223838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1) Зависимость использования углеводов от длительности нагрузки прямая.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lvl="0" indent="223838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2) К концу испытания углеводы становятся единственным источником энергии.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lvl="0" indent="223838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3) Мышечная клетка имеет неиссякаемый запас углеводов.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lvl="0" indent="223838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4) Расход запасов углеводов начинается с 10 минуты мышечной нагрузки.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lvl="0" indent="223838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5) С 15 по 25 минуту расходование глюкозы останавливается .</a:t>
            </a:r>
            <a:endParaRPr lang="ru-RU" sz="4400" dirty="0" smtClean="0">
              <a:solidFill>
                <a:srgbClr val="000000"/>
              </a:solidFill>
              <a:latin typeface="Verdana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7" name="Picture 1"/>
          <p:cNvPicPr>
            <a:picLocks noChangeAspect="1" noChangeArrowheads="1"/>
          </p:cNvPicPr>
          <p:nvPr/>
        </p:nvPicPr>
        <p:blipFill>
          <a:blip r:embed="rId2"/>
          <a:srcRect l="23369" t="20651" r="31484" b="33984"/>
          <a:stretch>
            <a:fillRect/>
          </a:stretch>
        </p:blipFill>
        <p:spPr bwMode="auto">
          <a:xfrm>
            <a:off x="4286248" y="214290"/>
            <a:ext cx="4455258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6258" name="Rectangle 2"/>
          <p:cNvSpPr>
            <a:spLocks noChangeArrowheads="1"/>
          </p:cNvSpPr>
          <p:nvPr/>
        </p:nvSpPr>
        <p:spPr bwMode="auto">
          <a:xfrm>
            <a:off x="214282" y="428604"/>
            <a:ext cx="392909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38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3.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Изучите график зависимости использования организмом человека энергии углеводов от длительности мышечной нагрузки (по оси </a:t>
            </a:r>
            <a:r>
              <a:rPr kumimoji="0" lang="ru-RU" sz="16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х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 отложена длительность мышечной нагрузки в (мин.), а по оси 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у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 — количество использованных углеводов от других источников энергии в мышечной клетке (в %)).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  </a:t>
            </a: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6259" name="AutoShape 3" descr="https://bio-oge.sdamgia.ru/get_file?id=20659"/>
          <p:cNvSpPr>
            <a:spLocks noChangeAspect="1" noChangeArrowheads="1"/>
          </p:cNvSpPr>
          <p:nvPr/>
        </p:nvSpPr>
        <p:spPr bwMode="auto">
          <a:xfrm>
            <a:off x="355600" y="-18097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3714752"/>
            <a:ext cx="850112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3838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Какие два из нижеприведённых описаний наиболее точно характеризуют данную зависимость?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lvl="0" indent="223838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1) Зависимость использования углеводов от длительности нагрузки прямая.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lvl="0" indent="223838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2) К концу испытания углеводы становятся единственным источником энергии.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lvl="0" indent="223838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3) Мышечная клетка имеет неиссякаемый запас углеводов.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lvl="0" indent="223838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4) Расход запасов углеводов начинается с 10 минуты мышечной нагрузки.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lvl="0" indent="223838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5) С 15 по 25 минуту расходование глюкозы останавливается .</a:t>
            </a:r>
            <a:endParaRPr lang="ru-RU" sz="4400" dirty="0" smtClean="0">
              <a:solidFill>
                <a:srgbClr val="000000"/>
              </a:solidFill>
              <a:latin typeface="Verdana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86050" y="3143248"/>
            <a:ext cx="6399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12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Rectangle 1"/>
          <p:cNvSpPr>
            <a:spLocks noChangeArrowheads="1"/>
          </p:cNvSpPr>
          <p:nvPr/>
        </p:nvSpPr>
        <p:spPr bwMode="auto">
          <a:xfrm>
            <a:off x="357158" y="500042"/>
            <a:ext cx="4286280" cy="3016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223838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4.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Изучите график зависимости объёма легких животного от его веса тела (по оси 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 — масса тела (в кг), а по оси 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у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 отложен объём в л).</a:t>
            </a:r>
            <a:r>
              <a:rPr lang="ru-RU" dirty="0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 </a:t>
            </a:r>
          </a:p>
          <a:p>
            <a:pPr indent="223838"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Какие два из нижеприведённых описаний наиболее точно отражают данную зависимость?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3666" name="Picture 2" descr="https://bio-oge.sdamgia.ru/get_file?id=2024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42852"/>
            <a:ext cx="3686176" cy="368617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4282" y="3857628"/>
            <a:ext cx="871543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3838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1) Зависимость объема легких от веса тела животного описывается параболой.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lvl="0" indent="223838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2) Объем легких увеличивается с увеличением массы тела животного.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lvl="0" indent="223838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3) У животных, объём легких которых равен 10 л, вес тела находится в пределах 10 кг.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lvl="0" indent="223838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4) Чем выше масса тела животного, тем больше жизненная ёмкость легкого животного.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lvl="0" indent="223838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5) Объём легких кита равен примерно 100 л.</a:t>
            </a:r>
            <a:endParaRPr lang="ru-RU" sz="80000" dirty="0" smtClean="0">
              <a:solidFill>
                <a:srgbClr val="000000"/>
              </a:solidFill>
              <a:latin typeface="Verdana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Rectangle 1"/>
          <p:cNvSpPr>
            <a:spLocks noChangeArrowheads="1"/>
          </p:cNvSpPr>
          <p:nvPr/>
        </p:nvSpPr>
        <p:spPr bwMode="auto">
          <a:xfrm>
            <a:off x="357158" y="500042"/>
            <a:ext cx="4286280" cy="3016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223838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4.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Изучите график зависимости объёма легких животного от его веса тела (по оси 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 — масса тела (в кг), а по оси 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у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 отложен объём в л).</a:t>
            </a:r>
            <a:r>
              <a:rPr lang="ru-RU" dirty="0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 </a:t>
            </a:r>
          </a:p>
          <a:p>
            <a:pPr indent="223838"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Какие два из нижеприведённых описаний наиболее точно отражают данную зависимость?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3666" name="Picture 2" descr="https://bio-oge.sdamgia.ru/get_file?id=2024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42852"/>
            <a:ext cx="3686176" cy="368617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4282" y="3857628"/>
            <a:ext cx="871543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3838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1) Зависимость объема легких от веса тела животного описывается параболой.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lvl="0" indent="223838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2) Объем легких увеличивается с увеличением массы тела животного.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lvl="0" indent="223838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3) У животных, объём легких которых равен 10 л, вес тела находится в пределах 10 кг.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lvl="0" indent="223838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4) Чем выше масса тела животного, тем больше жизненная ёмкость легкого животного.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lvl="0" indent="223838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Verdana" pitchFamily="34" charset="0"/>
                <a:cs typeface="Arial" pitchFamily="34" charset="0"/>
              </a:rPr>
              <a:t>5) Объём легких кита равен примерно 100 л.</a:t>
            </a:r>
            <a:endParaRPr lang="ru-RU" sz="80000" dirty="0" smtClean="0">
              <a:solidFill>
                <a:srgbClr val="000000"/>
              </a:solidFill>
              <a:latin typeface="Verdana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29058" y="3143248"/>
            <a:ext cx="8635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25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2037</TotalTime>
  <Words>246</Words>
  <Application>Microsoft Office PowerPoint</Application>
  <PresentationFormat>Экран (4:3)</PresentationFormat>
  <Paragraphs>172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Задание 4 Работа с информацией представленной в графической форме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Питание организмов</dc:title>
  <dc:creator>Serg</dc:creator>
  <cp:lastModifiedBy>Пользователь</cp:lastModifiedBy>
  <cp:revision>71</cp:revision>
  <dcterms:created xsi:type="dcterms:W3CDTF">2013-02-07T10:11:19Z</dcterms:created>
  <dcterms:modified xsi:type="dcterms:W3CDTF">2022-10-11T10:51:43Z</dcterms:modified>
</cp:coreProperties>
</file>