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8D19AC0E-E371-4024-9AC3-58BE9CA06BF4}">
  <a:tblStyle styleId="{8D19AC0E-E371-4024-9AC3-58BE9CA06BF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8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Google Shape;3;n"/>
          <p:cNvSpPr txBox="1">
            <a:spLocks noGrp="1"/>
          </p:cNvSpPr>
          <p:nvPr>
            <p:ph type="hdr" idx="2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800">
                <a:latin typeface="Calibri" pitchFamily="34" charset="0"/>
                <a:sym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13315" name="Google Shape;4;n"/>
          <p:cNvSpPr txBox="1">
            <a:spLocks noGrp="1"/>
          </p:cNvSpPr>
          <p:nvPr>
            <p:ph type="dt" idx="10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SzPts val="1400"/>
              <a:buFont typeface="Arial" charset="0"/>
              <a:buNone/>
              <a:defRPr sz="1200">
                <a:latin typeface="Calibri" pitchFamily="34" charset="0"/>
                <a:sym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13316" name="Google Shape;5;n"/>
          <p:cNvSpPr>
            <a:spLocks noGrp="1" noRot="1" noChangeAspect="1"/>
          </p:cNvSpPr>
          <p:nvPr>
            <p:ph type="sldImg" idx="3"/>
          </p:nvPr>
        </p:nvSpPr>
        <p:spPr bwMode="auto">
          <a:xfrm>
            <a:off x="1143000" y="685800"/>
            <a:ext cx="4572000" cy="342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0000" y="0"/>
              </a:cxn>
              <a:cxn ang="0">
                <a:pos x="120000" y="120000"/>
              </a:cxn>
              <a:cxn ang="0">
                <a:pos x="0" y="120000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317" name="Google Shape;6;n"/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3318" name="Google Shape;7;n"/>
          <p:cNvSpPr txBox="1">
            <a:spLocks noGrp="1"/>
          </p:cNvSpPr>
          <p:nvPr>
            <p:ph type="ftr" idx="11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b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800">
                <a:latin typeface="Calibri" pitchFamily="34" charset="0"/>
                <a:sym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13319" name="Google Shape;8;n"/>
          <p:cNvSpPr txBox="1">
            <a:spLocks noGrp="1"/>
          </p:cNvSpPr>
          <p:nvPr>
            <p:ph type="sldNum" idx="12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b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Font typeface="Calibri" pitchFamily="34" charset="0"/>
              <a:buNone/>
              <a:defRPr sz="1200">
                <a:latin typeface="Calibri" pitchFamily="34" charset="0"/>
                <a:sym typeface="Calibri" pitchFamily="34" charset="0"/>
              </a:defRPr>
            </a:lvl1pPr>
          </a:lstStyle>
          <a:p>
            <a:fld id="{FCDFFB7A-DB4F-4F81-B9FB-76C94330F7B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457200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1pPr>
    <a:lvl2pPr marL="742950" lvl="1" indent="-2857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2pPr>
    <a:lvl3pPr marL="1143000" lvl="2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3pPr>
    <a:lvl4pPr marL="1600200" lvl="3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4pPr>
    <a:lvl5pPr marL="2057400" lvl="4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Google Shape;85;p4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15362" name="Google Shape;86;p4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Google Shape;143;p14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33794" name="Google Shape;144;p14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Google Shape;150;p15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35842" name="Google Shape;151;p15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Google Shape;156;p16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37890" name="Google Shape;157;p16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Google Shape;162;g1dc66a1e31_0_6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  <p:sp>
        <p:nvSpPr>
          <p:cNvPr id="39938" name="Google Shape;163;g1dc66a1e31_0_6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39939" name="Google Shape;164;g1dc66a1e31_0_6:notes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E224264-60D9-4042-AE61-B6422731DD9C}" type="slidenum">
              <a:rPr lang="ru-RU" sz="1400">
                <a:latin typeface="Arial" charset="0"/>
                <a:sym typeface="Arial" charset="0"/>
              </a:rPr>
              <a:pPr/>
              <a:t>13</a:t>
            </a:fld>
            <a:endParaRPr lang="ru-RU" sz="1400">
              <a:latin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Google Shape;169;g1dc66a1e31_0_0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  <p:sp>
        <p:nvSpPr>
          <p:cNvPr id="41986" name="Google Shape;170;g1dc66a1e31_0_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41987" name="Google Shape;171;g1dc66a1e31_0_0:notes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1382786-4AEF-43FE-848E-9847076015FA}" type="slidenum">
              <a:rPr lang="ru-RU" sz="1400">
                <a:latin typeface="Arial" charset="0"/>
                <a:sym typeface="Arial" charset="0"/>
              </a:rPr>
              <a:pPr/>
              <a:t>14</a:t>
            </a:fld>
            <a:endParaRPr lang="ru-RU" sz="1400">
              <a:latin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Google Shape;176;p18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44034" name="Google Shape;177;p18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Google Shape;182;p19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46082" name="Google Shape;183;p19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Google Shape;188;p2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48130" name="Google Shape;189;p20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Google Shape;194;p21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50178" name="Google Shape;195;p21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Google Shape;199;p22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52226" name="Google Shape;200;p22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Google Shape;93;p6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17410" name="Google Shape;94;p6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Google Shape;205;p23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54274" name="Google Shape;206;p23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Google Shape;211;p24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56322" name="Google Shape;212;p24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Google Shape;217;g1dc66a1e31_0_36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  <p:sp>
        <p:nvSpPr>
          <p:cNvPr id="58370" name="Google Shape;218;g1dc66a1e31_0_36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58371" name="Google Shape;219;g1dc66a1e31_0_36:notes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4C61EE7-5C20-4A8F-8D70-4AE0CCB591EE}" type="slidenum">
              <a:rPr lang="ru-RU" sz="1400">
                <a:latin typeface="Arial" charset="0"/>
                <a:sym typeface="Arial" charset="0"/>
              </a:rPr>
              <a:pPr/>
              <a:t>22</a:t>
            </a:fld>
            <a:endParaRPr lang="ru-RU" sz="1400">
              <a:latin typeface="Arial" charset="0"/>
              <a:sym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Google Shape;224;p25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60418" name="Google Shape;225;p25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Google Shape;235;p28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62466" name="Google Shape;236;p28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Google Shape;240;p29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64514" name="Google Shape;241;p29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Google Shape;245;p27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66562" name="Google Shape;246;p27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Google Shape;252;p26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68610" name="Google Shape;253;p26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Google Shape;258;p31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70658" name="Google Shape;259;p31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Google Shape;264;p32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72706" name="Google Shape;265;p32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Google Shape;99;p7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19458" name="Google Shape;100;p7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Google Shape;270;p33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74754" name="Google Shape;271;p33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Google Shape;278;p34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76802" name="Google Shape;279;p34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Google Shape;284;p35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78850" name="Google Shape;285;p35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Google Shape;289;p36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80898" name="Google Shape;290;p36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Google Shape;295;p37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82946" name="Google Shape;296;p37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Google Shape;301;p38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84994" name="Google Shape;302;p38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Google Shape;307;p39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87042" name="Google Shape;308;p39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Google Shape;313;p4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89090" name="Google Shape;314;p40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Google Shape;319;p41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91138" name="Google Shape;320;p41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Google Shape;325;p42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93186" name="Google Shape;326;p42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Google Shape;105;p8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21506" name="Google Shape;106;p8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Google Shape;330;p44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95234" name="Google Shape;331;p44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Google Shape;336;p45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97282" name="Google Shape;337;p45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Google Shape;342;p46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99330" name="Google Shape;343;p46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Google Shape;111;p9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23554" name="Google Shape;112;p9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Google Shape;117;p1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25602" name="Google Shape;118;p10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Google Shape;123;p11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27650" name="Google Shape;124;p11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Google Shape;129;p12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29698" name="Google Shape;130;p12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Google Shape;136;p13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ru-RU" sz="1800" smtClean="0">
              <a:latin typeface="Arial" charset="0"/>
              <a:cs typeface="Arial" charset="0"/>
            </a:endParaRPr>
          </a:p>
        </p:txBody>
      </p:sp>
      <p:sp>
        <p:nvSpPr>
          <p:cNvPr id="31746" name="Google Shape;137;p13:notes"/>
          <p:cNvSpPr>
            <a:spLocks noGrp="1" noRot="1" noChangeAspect="1"/>
          </p:cNvSpPr>
          <p:nvPr>
            <p:ph type="sldImg" idx="2"/>
          </p:nvPr>
        </p:nvSpPr>
        <p:spPr>
          <a:noFill/>
          <a:ln>
            <a:round/>
            <a:headEnd/>
            <a:tailEnd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;p2"/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Google Shape;17;p2"/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Google Shape;18;p2"/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DF2122C-9AF0-471B-9B26-C5C7960F3AE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4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75;p11"/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Google Shape;76;p11"/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Google Shape;77;p11"/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FD1AC44-1B6D-4B44-B8BC-5CB8F618FC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Autofit/>
          </a:bodyPr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81;p12"/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Google Shape;82;p12"/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Google Shape;83;p12"/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6F50863-C272-4386-9B23-A9D2424F32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2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7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22;p3"/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Google Shape;23;p3"/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Google Shape;24;p3"/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BF0C86F-F157-4A0C-BD3B-FCB8DAA30D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 rot="5400000">
            <a:off x="4623593" y="2285206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 rot="5400000">
            <a:off x="623093" y="370681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28;p4"/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Google Shape;29;p4"/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Google Shape;30;p4"/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34E39B9-C8FF-4988-95C2-6FD044E011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2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3"/>
            <a:ext cx="4351337" cy="78867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34;p5"/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Google Shape;35;p5"/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Google Shape;36;p5"/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2E7B8EF-862C-41C1-B303-671F7A9115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6"/>
          <p:cNvSpPr>
            <a:spLocks noGrp="1"/>
          </p:cNvSpPr>
          <p:nvPr>
            <p:ph type="pic" idx="2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endParaRPr noProof="0">
              <a:sym typeface="Calibri"/>
            </a:endParaRPr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41;p6"/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Google Shape;42;p6"/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Google Shape;43;p6"/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2E1180A-2978-41CD-83B0-39666B3943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48;p7"/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Google Shape;49;p7"/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Google Shape;50;p7"/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A81B7DC-985D-4E59-AE6B-9062D55235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2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" name="Google Shape;53;p8"/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Google Shape;54;p8"/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Google Shape;55;p8"/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A514CA5-F0AE-4ECA-9E95-1A7840C958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62;p9"/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Google Shape;63;p9"/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Google Shape;64;p9"/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DAD887A-ED32-4E77-A67C-37F2DEBBC8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2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69;p10"/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Google Shape;70;p10"/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Google Shape;71;p10"/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8207D2E-DCAF-406F-8CEF-98EE883C98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;p1"/>
          <p:cNvSpPr txBox="1"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027" name="Google Shape;11;p1"/>
          <p:cNvSpPr txBox="1"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028" name="Google Shape;12;p1"/>
          <p:cNvSpPr txBox="1">
            <a:spLocks noGrp="1"/>
          </p:cNvSpPr>
          <p:nvPr>
            <p:ph type="dt" idx="10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200">
                <a:solidFill>
                  <a:srgbClr val="898989"/>
                </a:solidFill>
                <a:latin typeface="Calibri" pitchFamily="34" charset="0"/>
                <a:sym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1029" name="Google Shape;13;p1"/>
          <p:cNvSpPr txBox="1">
            <a:spLocks noGrp="1"/>
          </p:cNvSpPr>
          <p:nvPr>
            <p:ph type="ftr" idx="11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800">
                <a:latin typeface="Calibri" pitchFamily="34" charset="0"/>
                <a:sym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1030" name="Google Shape;14;p1"/>
          <p:cNvSpPr txBox="1">
            <a:spLocks noGrp="1"/>
          </p:cNvSpPr>
          <p:nvPr>
            <p:ph type="sldNum" idx="12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>
              <a:buClr>
                <a:srgbClr val="898989"/>
              </a:buClr>
              <a:buFont typeface="Calibri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sym typeface="Calibri" pitchFamily="34" charset="0"/>
              </a:defRPr>
            </a:lvl1pPr>
          </a:lstStyle>
          <a:p>
            <a:fld id="{39394CD7-19C2-4BBC-8722-137EDF40D83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8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obuchonok.ru/vseproekti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gr.am/441ef7fb-522a-4473-b422-6a643b09ba80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nfogr.am/blog/infogram-insights-dangerous-driving/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bubbl.us/help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spiderscribe.net/app/?36fd9d5d76353c9095cf97d048cc6eb1" TargetMode="External"/><Relationship Id="rId4" Type="http://schemas.openxmlformats.org/officeDocument/2006/relationships/hyperlink" Target="https://www.mindmeister.com/866217998?new=1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ru.calameo.com/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Google Shape;89;p13"/>
          <p:cNvSpPr txBox="1">
            <a:spLocks noChangeArrowheads="1"/>
          </p:cNvSpPr>
          <p:nvPr/>
        </p:nvSpPr>
        <p:spPr bwMode="auto">
          <a:xfrm>
            <a:off x="317500" y="2043113"/>
            <a:ext cx="88265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 marL="342900" indent="-342900" algn="ctr">
              <a:buClr>
                <a:srgbClr val="000000"/>
              </a:buClr>
              <a:buFont typeface="Times New Roman" pitchFamily="18" charset="0"/>
              <a:buNone/>
            </a:pPr>
            <a:r>
              <a:rPr lang="ru-RU" sz="3200" b="1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«</a:t>
            </a:r>
            <a:r>
              <a:rPr lang="ru-RU" sz="3200" b="1" i="1">
                <a:latin typeface="Calibri" pitchFamily="34" charset="0"/>
                <a:sym typeface="Calibri" pitchFamily="34" charset="0"/>
              </a:rPr>
              <a:t>Использование информационных технологий </a:t>
            </a:r>
            <a:endParaRPr lang="ru-RU" sz="3200">
              <a:latin typeface="Calibri" pitchFamily="34" charset="0"/>
              <a:sym typeface="Calibri" pitchFamily="34" charset="0"/>
            </a:endParaRPr>
          </a:p>
          <a:p>
            <a:pPr marL="342900" indent="-342900" algn="ctr">
              <a:buClr>
                <a:srgbClr val="000000"/>
              </a:buClr>
              <a:buFont typeface="Calibri" pitchFamily="34" charset="0"/>
              <a:buNone/>
            </a:pPr>
            <a:r>
              <a:rPr lang="ru-RU" sz="3200" b="1" i="1">
                <a:latin typeface="Calibri" pitchFamily="34" charset="0"/>
                <a:sym typeface="Calibri" pitchFamily="34" charset="0"/>
              </a:rPr>
              <a:t>при организации работы обучающихся </a:t>
            </a:r>
            <a:endParaRPr lang="ru-RU" sz="3200">
              <a:latin typeface="Calibri" pitchFamily="34" charset="0"/>
              <a:sym typeface="Calibri" pitchFamily="34" charset="0"/>
            </a:endParaRPr>
          </a:p>
          <a:p>
            <a:pPr marL="342900" indent="-342900" algn="ctr">
              <a:buClr>
                <a:srgbClr val="000000"/>
              </a:buClr>
              <a:buFont typeface="Calibri" pitchFamily="34" charset="0"/>
              <a:buNone/>
            </a:pPr>
            <a:r>
              <a:rPr lang="ru-RU" sz="3200" b="1" i="1">
                <a:latin typeface="Calibri" pitchFamily="34" charset="0"/>
                <a:sym typeface="Calibri" pitchFamily="34" charset="0"/>
              </a:rPr>
              <a:t>над  исследовательским проектом</a:t>
            </a:r>
            <a:r>
              <a:rPr lang="ru-RU" sz="3200" b="1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» </a:t>
            </a:r>
            <a:endParaRPr lang="ru-RU"/>
          </a:p>
        </p:txBody>
      </p:sp>
      <p:sp>
        <p:nvSpPr>
          <p:cNvPr id="14339" name="Google Shape;90;p13"/>
          <p:cNvSpPr txBox="1">
            <a:spLocks noChangeArrowheads="1"/>
          </p:cNvSpPr>
          <p:nvPr/>
        </p:nvSpPr>
        <p:spPr bwMode="auto">
          <a:xfrm>
            <a:off x="5564188" y="5589588"/>
            <a:ext cx="35798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000000"/>
              </a:buClr>
              <a:buFont typeface="Calibri" pitchFamily="34" charset="0"/>
              <a:buNone/>
            </a:pPr>
            <a:r>
              <a:rPr lang="ru-RU" sz="2000">
                <a:sym typeface="Calibri" pitchFamily="34" charset="0"/>
              </a:rPr>
              <a:t>Учитель: Куприна Е.В.</a:t>
            </a:r>
            <a:endParaRPr lang="ru-RU"/>
          </a:p>
        </p:txBody>
      </p:sp>
    </p:spTree>
  </p:cSld>
  <p:clrMapOvr>
    <a:masterClrMapping/>
  </p:clrMapOvr>
  <p:transition spd="slow"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Google Shape;146;p22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 tIns="45700" bIns="45700"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  <a:t>Специфика исследовательского проекта</a:t>
            </a:r>
            <a:endParaRPr lang="ru-RU" sz="3200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  <p:sp>
        <p:nvSpPr>
          <p:cNvPr id="32770" name="Google Shape;147;p22"/>
          <p:cNvSpPr txBox="1">
            <a:spLocks noGrp="1"/>
          </p:cNvSpPr>
          <p:nvPr>
            <p:ph type="body" idx="1"/>
          </p:nvPr>
        </p:nvSpPr>
        <p:spPr>
          <a:xfrm>
            <a:off x="179388" y="1809750"/>
            <a:ext cx="8435975" cy="4800600"/>
          </a:xfrm>
        </p:spPr>
        <p:txBody>
          <a:bodyPr tIns="45700" bIns="45700"/>
          <a:lstStyle/>
          <a:p>
            <a:pPr marL="228600" indent="-228600"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 </a:t>
            </a: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«Приращение» в компетенциях обучающегося, возможность обучающегося посмотреть на различные проблемы с позиции ученых, занимающихся научным исследованием.</a:t>
            </a:r>
          </a:p>
        </p:txBody>
      </p:sp>
      <p:pic>
        <p:nvPicPr>
          <p:cNvPr id="32771" name="Google Shape;148;p22" descr="http://f0.pepst.com/c/62E66B/823392/ssc3/home/076/archaeology0/magglass.gif_480_480_0_64000_0_1_0.gif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2050" y="3860800"/>
            <a:ext cx="3527425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Google Shape;153;p23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8153400" cy="1325563"/>
          </a:xfrm>
        </p:spPr>
        <p:txBody>
          <a:bodyPr tIns="45700" bIns="45700"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  <a:t>Формы представления результата исследовательского проекта</a:t>
            </a:r>
            <a:endParaRPr lang="ru-RU" sz="3200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  <p:sp>
        <p:nvSpPr>
          <p:cNvPr id="154" name="Google Shape;154;p23"/>
          <p:cNvSpPr txBox="1">
            <a:spLocks noGrp="1"/>
          </p:cNvSpPr>
          <p:nvPr>
            <p:ph type="body" idx="1"/>
          </p:nvPr>
        </p:nvSpPr>
        <p:spPr>
          <a:xfrm>
            <a:off x="292100" y="1679575"/>
            <a:ext cx="8353425" cy="4800600"/>
          </a:xfrm>
        </p:spPr>
        <p:txBody>
          <a:bodyPr tIns="45700" bIns="45700"/>
          <a:lstStyle/>
          <a:p>
            <a:pPr marL="228600" indent="-50800"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  <a:p>
            <a:pPr marL="228600" indent="-508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Статья, обзор, заключение по итогам исследований, проводимых в рамках исследовательской экспедиции, обработки архивных материалов и мемуаров.</a:t>
            </a:r>
          </a:p>
          <a:p>
            <a:pPr marL="228600" indent="-508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Исследование по разным предметным областям.</a:t>
            </a:r>
          </a:p>
          <a:p>
            <a:pPr marL="228600" indent="-508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Прототипы, модели, образцы.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Google Shape;159;p24"/>
          <p:cNvSpPr txBox="1"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 tIns="45700" bIns="45700"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  <a:t>Структура проекта:</a:t>
            </a: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  <p:sp>
        <p:nvSpPr>
          <p:cNvPr id="160" name="Google Shape;160;p24"/>
          <p:cNvSpPr txBox="1">
            <a:spLocks noGrp="1"/>
          </p:cNvSpPr>
          <p:nvPr>
            <p:ph type="body" idx="1"/>
          </p:nvPr>
        </p:nvSpPr>
        <p:spPr>
          <a:xfrm>
            <a:off x="446088" y="1006475"/>
            <a:ext cx="8251825" cy="4741863"/>
          </a:xfrm>
        </p:spPr>
        <p:txBody>
          <a:bodyPr tIns="45700" bIns="45700"/>
          <a:lstStyle/>
          <a:p>
            <a:pPr marL="0" indent="0" eaLnBrk="1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1. Введение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- Актуальность– зачем начата работа, почему выбрана тема проекта?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- Цель – к чему стремимся?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- Задачи – какие шаги по достижению цели?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- Задумка проекта – что в общих чертах хотим получить?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- Планирование деятельности 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2. Основная часть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Описание этапов работы по реализации задуманного проекта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3. Заключение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Что мы получили в результате проделанной работы? Достигнута ли поставленная цель?</a:t>
            </a:r>
          </a:p>
          <a:p>
            <a:pPr marL="0" indent="0" eaLnBrk="1" hangingPunct="1">
              <a:spcAft>
                <a:spcPct val="0"/>
              </a:spcAft>
              <a:buClr>
                <a:srgbClr val="000000"/>
              </a:buClr>
              <a:buSzPts val="2200"/>
              <a:buFont typeface="Arial" charset="0"/>
              <a:buNone/>
            </a:pPr>
            <a:endParaRPr lang="ru-RU" sz="2200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Google Shape;166;p25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  <a:t>Структура исследовательского проекта:</a:t>
            </a: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  <p:sp>
        <p:nvSpPr>
          <p:cNvPr id="38914" name="Google Shape;167;p25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marL="0" indent="0" eaLnBrk="1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1. Введение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- Актуальность исследования – зачем начата работа, почему выбрана тема?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- Объект – что интересует?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- Предмет – какое свойство объекта выбираем?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- Цель – к чему стремимся?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- Задачи – какие шаги по достижению цели?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- Гипотеза – какой результат прогнозируем?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- Методы исследования – что делаем?</a:t>
            </a: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Google Shape;173;p26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  <a:t>Структура исследовательского проекта:</a:t>
            </a: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  <p:sp>
        <p:nvSpPr>
          <p:cNvPr id="174" name="Google Shape;174;p2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2. Основная часть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Что получаем при решении поставленных задач, работе с теорией. Проводим обработку полученных данных, анализ, сопоставление.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3. Заключение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Что мы получили в результате проделанной работы? Подтвердилась ли гипотеза? Решены ли задачи исследования? Достигнута ли поставленная цель?</a:t>
            </a:r>
          </a:p>
          <a:p>
            <a:pPr marL="0" indent="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Google Shape;179;p27"/>
          <p:cNvSpPr txBox="1">
            <a:spLocks noChangeArrowheads="1"/>
          </p:cNvSpPr>
          <p:nvPr/>
        </p:nvSpPr>
        <p:spPr bwMode="auto">
          <a:xfrm>
            <a:off x="457200" y="2659063"/>
            <a:ext cx="84486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 marL="342900" indent="-342900" algn="ctr">
              <a:lnSpc>
                <a:spcPct val="90000"/>
              </a:lnSpc>
              <a:buClr>
                <a:srgbClr val="000000"/>
              </a:buClr>
              <a:buFont typeface="Calibri" pitchFamily="34" charset="0"/>
              <a:buNone/>
            </a:pPr>
            <a:r>
              <a:rPr lang="ru-RU" sz="3200" b="1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Этапы работы </a:t>
            </a:r>
            <a:endParaRPr lang="ru-RU" sz="320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342900" indent="-342900" algn="ctr">
              <a:lnSpc>
                <a:spcPct val="90000"/>
              </a:lnSpc>
              <a:buClr>
                <a:srgbClr val="000000"/>
              </a:buClr>
              <a:buFont typeface="Calibri" pitchFamily="34" charset="0"/>
              <a:buNone/>
            </a:pPr>
            <a:r>
              <a:rPr lang="ru-RU" sz="3200" b="1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над учебным исследованием, проектом</a:t>
            </a:r>
            <a:endParaRPr lang="ru-RU" sz="320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Google Shape;185;p28"/>
          <p:cNvSpPr txBox="1">
            <a:spLocks noGrp="1"/>
          </p:cNvSpPr>
          <p:nvPr>
            <p:ph type="title"/>
          </p:nvPr>
        </p:nvSpPr>
        <p:spPr>
          <a:xfrm>
            <a:off x="374650" y="-236538"/>
            <a:ext cx="8515350" cy="1325563"/>
          </a:xfrm>
        </p:spPr>
        <p:txBody>
          <a:bodyPr tIns="45700" bIns="45700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Этапы проектной и учебно-исследовательской деятельности</a:t>
            </a:r>
            <a:endParaRPr lang="ru-RU" sz="320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  <p:sp>
        <p:nvSpPr>
          <p:cNvPr id="45058" name="Google Shape;186;p28"/>
          <p:cNvSpPr txBox="1">
            <a:spLocks noGrp="1"/>
          </p:cNvSpPr>
          <p:nvPr>
            <p:ph type="body" idx="1"/>
          </p:nvPr>
        </p:nvSpPr>
        <p:spPr>
          <a:xfrm>
            <a:off x="344488" y="962025"/>
            <a:ext cx="8577262" cy="4665663"/>
          </a:xfrm>
        </p:spPr>
        <p:txBody>
          <a:bodyPr tIns="45700" bIns="45700"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формулирование темы;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анализ актуальности проводимого исследования; 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целеполагание;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формулировку задач;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выбор средств и методов;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планирование, определение последовательности и сроков работ; 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проведение проектных работ или исследования; 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оформление результатов работ в соответствии с замыслом проекта или целями исследования; 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представление результатов.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Google Shape;191;p29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 tIns="45700" bIns="45700"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Этапы работы обучающегося при выполнении проектной деятельности:</a:t>
            </a:r>
            <a:endParaRPr lang="ru-RU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  <p:pic>
        <p:nvPicPr>
          <p:cNvPr id="47106" name="Google Shape;192;p29"/>
          <p:cNvPicPr preferRelativeResize="0">
            <a:picLocks noChangeAspect="1" noChangeArrowheads="1"/>
          </p:cNvPicPr>
          <p:nvPr/>
        </p:nvPicPr>
        <p:blipFill>
          <a:blip r:embed="rId3"/>
          <a:srcRect l="20190" t="40273" r="20030" b="14528"/>
          <a:stretch>
            <a:fillRect/>
          </a:stretch>
        </p:blipFill>
        <p:spPr bwMode="auto">
          <a:xfrm>
            <a:off x="473075" y="1571625"/>
            <a:ext cx="8132763" cy="497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Google Shape;197;p30"/>
          <p:cNvPicPr preferRelativeResize="0">
            <a:picLocks noChangeAspect="1" noChangeArrowheads="1"/>
          </p:cNvPicPr>
          <p:nvPr/>
        </p:nvPicPr>
        <p:blipFill>
          <a:blip r:embed="rId3"/>
          <a:srcRect l="20190" t="70052" r="18427" b="9399"/>
          <a:stretch>
            <a:fillRect/>
          </a:stretch>
        </p:blipFill>
        <p:spPr bwMode="auto">
          <a:xfrm>
            <a:off x="431800" y="1693863"/>
            <a:ext cx="8280400" cy="26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Google Shape;202;p31"/>
          <p:cNvSpPr txBox="1">
            <a:spLocks noGrp="1"/>
          </p:cNvSpPr>
          <p:nvPr>
            <p:ph type="title"/>
          </p:nvPr>
        </p:nvSpPr>
        <p:spPr>
          <a:xfrm>
            <a:off x="654050" y="0"/>
            <a:ext cx="7886700" cy="979488"/>
          </a:xfrm>
        </p:spPr>
        <p:txBody>
          <a:bodyPr tIns="45700" bIns="45700"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  <a:t>Индивидуальный план работы над проектом</a:t>
            </a: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  <p:pic>
        <p:nvPicPr>
          <p:cNvPr id="51202" name="Google Shape;203;p31"/>
          <p:cNvPicPr preferRelativeResize="0">
            <a:picLocks noChangeAspect="1" noChangeArrowheads="1"/>
          </p:cNvPicPr>
          <p:nvPr/>
        </p:nvPicPr>
        <p:blipFill>
          <a:blip r:embed="rId3"/>
          <a:srcRect l="7376" t="32268" r="25035" b="14417"/>
          <a:stretch>
            <a:fillRect/>
          </a:stretch>
        </p:blipFill>
        <p:spPr bwMode="auto">
          <a:xfrm>
            <a:off x="1166813" y="1101725"/>
            <a:ext cx="6861175" cy="5756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Google Shape;96;p14"/>
          <p:cNvSpPr txBox="1">
            <a:spLocks noGrp="1"/>
          </p:cNvSpPr>
          <p:nvPr>
            <p:ph type="title"/>
          </p:nvPr>
        </p:nvSpPr>
        <p:spPr>
          <a:xfrm>
            <a:off x="620713" y="381000"/>
            <a:ext cx="7886700" cy="1325563"/>
          </a:xfrm>
        </p:spPr>
        <p:txBody>
          <a:bodyPr tIns="45700" bIns="45700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Обсуждаемые вопросы</a:t>
            </a:r>
            <a:endParaRPr lang="ru-RU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  <p:sp>
        <p:nvSpPr>
          <p:cNvPr id="97" name="Google Shape;97;p14"/>
          <p:cNvSpPr txBox="1">
            <a:spLocks noGrp="1"/>
          </p:cNvSpPr>
          <p:nvPr>
            <p:ph type="body" idx="1"/>
          </p:nvPr>
        </p:nvSpPr>
        <p:spPr>
          <a:xfrm>
            <a:off x="449263" y="2044700"/>
            <a:ext cx="8229600" cy="3565525"/>
          </a:xfrm>
        </p:spPr>
        <p:txBody>
          <a:bodyPr tIns="45700" bIns="45700"/>
          <a:lstStyle/>
          <a:p>
            <a:pPr marL="228600" indent="-203200" eaLnBrk="1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400"/>
              <a:buFont typeface="Times New Roman" pitchFamily="18" charset="0"/>
              <a:buChar char="•"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Проектная деятельность</a:t>
            </a:r>
          </a:p>
          <a:p>
            <a:pPr marL="228600" indent="-203200" eaLnBrk="1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endParaRPr lang="ru-RU" sz="240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228600" indent="-203200" eaLnBrk="1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400"/>
              <a:buFont typeface="Times New Roman" pitchFamily="18" charset="0"/>
              <a:buChar char="•"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Использование возможностей Ms Excel, Power Point, Word при работе над проектом</a:t>
            </a:r>
          </a:p>
          <a:p>
            <a:pPr marL="228600" indent="-203200" eaLnBrk="1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endParaRPr lang="ru-RU" sz="240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228600" indent="-203200" eaLnBrk="1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400"/>
              <a:buFont typeface="Times New Roman" pitchFamily="18" charset="0"/>
              <a:buChar char="•"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Средства представления результатов проектной деятельности</a:t>
            </a:r>
          </a:p>
        </p:txBody>
      </p:sp>
    </p:spTree>
  </p:cSld>
  <p:clrMapOvr>
    <a:masterClrMapping/>
  </p:clrMapOvr>
  <p:transition spd="slow"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Google Shape;208;p32"/>
          <p:cNvSpPr txBox="1">
            <a:spLocks noGrp="1"/>
          </p:cNvSpPr>
          <p:nvPr>
            <p:ph type="title"/>
          </p:nvPr>
        </p:nvSpPr>
        <p:spPr>
          <a:xfrm>
            <a:off x="590550" y="2606675"/>
            <a:ext cx="7886700" cy="1325563"/>
          </a:xfrm>
        </p:spPr>
        <p:txBody>
          <a:bodyPr tIns="45700" bIns="45700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Как сформулировать тему?</a:t>
            </a:r>
            <a:endParaRPr lang="ru-RU" sz="320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Google Shape;214;p33"/>
          <p:cNvSpPr txBox="1">
            <a:spLocks noGrp="1"/>
          </p:cNvSpPr>
          <p:nvPr>
            <p:ph type="title"/>
          </p:nvPr>
        </p:nvSpPr>
        <p:spPr>
          <a:xfrm>
            <a:off x="628650" y="238125"/>
            <a:ext cx="7886700" cy="484188"/>
          </a:xfrm>
        </p:spPr>
        <p:txBody>
          <a:bodyPr tIns="45700" bIns="45700"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Рекомендации по выбору темы:</a:t>
            </a: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  <p:sp>
        <p:nvSpPr>
          <p:cNvPr id="55298" name="Google Shape;215;p33"/>
          <p:cNvSpPr txBox="1">
            <a:spLocks noGrp="1"/>
          </p:cNvSpPr>
          <p:nvPr>
            <p:ph type="body" idx="1"/>
          </p:nvPr>
        </p:nvSpPr>
        <p:spPr>
          <a:xfrm>
            <a:off x="115888" y="849313"/>
            <a:ext cx="8912225" cy="4351337"/>
          </a:xfrm>
        </p:spPr>
        <p:txBody>
          <a:bodyPr tIns="45700" bIns="45700"/>
          <a:lstStyle/>
          <a:p>
            <a:pPr marL="228600" indent="-228600"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тема должна быть актуальной;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тема должна быть интересной;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тема должна быть выполнима, решение принесет реальную пользу;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тема должна быть оригинальной;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тема должна быть такой, чтобы работа была выполнена качественно;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тема должна быть доступна;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тема должна вызывать интерес не только у тебя, но и у твоего руководителя;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работа над темой должна быть обеспечена ресурсами.</a:t>
            </a:r>
            <a:r>
              <a:rPr lang="ru-RU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  <a:t/>
            </a:r>
            <a:br>
              <a:rPr lang="ru-RU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</a:b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Google Shape;221;p34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Пример:</a:t>
            </a:r>
          </a:p>
        </p:txBody>
      </p:sp>
      <p:sp>
        <p:nvSpPr>
          <p:cNvPr id="222" name="Google Shape;222;p34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200"/>
          </a:xfrm>
        </p:spPr>
        <p:txBody>
          <a:bodyPr/>
          <a:lstStyle/>
          <a:p>
            <a:pPr eaLnBrk="1" fontAlgn="auto" hangingPunct="1">
              <a:buFont typeface="Times New Roman"/>
              <a:buChar char="•"/>
              <a:defRPr/>
            </a:pPr>
            <a:r>
              <a:rPr lang="ru-RU"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Изучение жизненного состояния зеленых насаждений с учетом окрестности школы;</a:t>
            </a:r>
            <a:endParaRPr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eaLnBrk="1" fontAlgn="auto" hangingPunct="1">
              <a:spcBef>
                <a:spcPts val="0"/>
              </a:spcBef>
              <a:buFont typeface="Times New Roman"/>
              <a:buChar char="•"/>
              <a:defRPr/>
            </a:pPr>
            <a:r>
              <a:rPr lang="ru-RU"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Исследование химического состава воды для определения эффективности применения фильтра «Барьер-4»;</a:t>
            </a:r>
            <a:endParaRPr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eaLnBrk="1" fontAlgn="auto" hangingPunct="1">
              <a:spcBef>
                <a:spcPts val="0"/>
              </a:spcBef>
              <a:buFont typeface="Times New Roman"/>
              <a:buChar char="•"/>
              <a:defRPr/>
            </a:pPr>
            <a:r>
              <a:rPr lang="ru-RU"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Обоснование использования установок, работающих за счет энергии солнца, в домашних условиях.</a:t>
            </a:r>
            <a:endParaRPr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Google Shape;227;p35"/>
          <p:cNvSpPr txBox="1">
            <a:spLocks noGrp="1"/>
          </p:cNvSpPr>
          <p:nvPr>
            <p:ph type="body" idx="1"/>
          </p:nvPr>
        </p:nvSpPr>
        <p:spPr>
          <a:xfrm>
            <a:off x="354013" y="1238250"/>
            <a:ext cx="8435975" cy="3898900"/>
          </a:xfrm>
        </p:spPr>
        <p:txBody>
          <a:bodyPr tIns="45700" bIns="45700"/>
          <a:lstStyle/>
          <a:p>
            <a:pPr marL="0" indent="0"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  <p:sp>
        <p:nvSpPr>
          <p:cNvPr id="59394" name="Google Shape;228;p35"/>
          <p:cNvSpPr>
            <a:spLocks noChangeArrowheads="1"/>
          </p:cNvSpPr>
          <p:nvPr/>
        </p:nvSpPr>
        <p:spPr bwMode="auto">
          <a:xfrm>
            <a:off x="528638" y="2376488"/>
            <a:ext cx="1557337" cy="2278062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/>
          <a:p>
            <a:pPr algn="ctr">
              <a:buClr>
                <a:srgbClr val="000000"/>
              </a:buClr>
              <a:buFont typeface="Arial" charset="0"/>
              <a:buNone/>
            </a:pPr>
            <a:r>
              <a:rPr lang="ru-RU" sz="360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Тема</a:t>
            </a:r>
          </a:p>
        </p:txBody>
      </p:sp>
      <p:sp>
        <p:nvSpPr>
          <p:cNvPr id="59395" name="Google Shape;229;p35"/>
          <p:cNvSpPr>
            <a:spLocks noChangeArrowheads="1"/>
          </p:cNvSpPr>
          <p:nvPr/>
        </p:nvSpPr>
        <p:spPr bwMode="auto">
          <a:xfrm>
            <a:off x="3684588" y="2384425"/>
            <a:ext cx="3282950" cy="2276475"/>
          </a:xfrm>
          <a:prstGeom prst="rightArrowCallout">
            <a:avLst>
              <a:gd name="adj1" fmla="val 23019"/>
              <a:gd name="adj2" fmla="val 20310"/>
              <a:gd name="adj3" fmla="val 35198"/>
              <a:gd name="adj4" fmla="val 65431"/>
            </a:avLst>
          </a:prstGeom>
          <a:solidFill>
            <a:schemeClr val="tx2"/>
          </a:solidFill>
          <a:ln w="9525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/>
          <a:p>
            <a:pPr>
              <a:buClr>
                <a:srgbClr val="000000"/>
              </a:buClr>
              <a:buFont typeface="Arial" charset="0"/>
              <a:buNone/>
            </a:pPr>
            <a:r>
              <a:rPr lang="ru-RU" sz="220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Направленность</a:t>
            </a:r>
          </a:p>
          <a:p>
            <a:pPr>
              <a:buClr>
                <a:srgbClr val="000000"/>
              </a:buClr>
              <a:buFont typeface="Arial" charset="0"/>
              <a:buNone/>
            </a:pPr>
            <a:endParaRPr lang="ru-RU" sz="220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>
              <a:buClr>
                <a:srgbClr val="000000"/>
              </a:buClr>
              <a:buFont typeface="Arial" charset="0"/>
              <a:buNone/>
            </a:pPr>
            <a:r>
              <a:rPr lang="ru-RU" sz="2200" u="sng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  <a:hlinkClick r:id="rId3" action="ppaction://hlinksldjump"/>
              </a:rPr>
              <a:t>Предмет</a:t>
            </a:r>
            <a:endParaRPr lang="ru-RU" sz="220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>
              <a:buClr>
                <a:srgbClr val="000000"/>
              </a:buClr>
              <a:buFont typeface="Arial" charset="0"/>
              <a:buNone/>
            </a:pPr>
            <a:endParaRPr lang="ru-RU" sz="220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>
              <a:buClr>
                <a:srgbClr val="000000"/>
              </a:buClr>
              <a:buFont typeface="Arial" charset="0"/>
              <a:buNone/>
            </a:pPr>
            <a:r>
              <a:rPr lang="ru-RU" sz="2200" u="sng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  <a:hlinkClick r:id="rId4" action="ppaction://hlinksldjump"/>
              </a:rPr>
              <a:t>Объект</a:t>
            </a:r>
            <a:endParaRPr lang="ru-RU" sz="220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  <p:sp>
        <p:nvSpPr>
          <p:cNvPr id="59396" name="Google Shape;230;p35"/>
          <p:cNvSpPr>
            <a:spLocks noChangeArrowheads="1"/>
          </p:cNvSpPr>
          <p:nvPr/>
        </p:nvSpPr>
        <p:spPr bwMode="auto">
          <a:xfrm>
            <a:off x="7013575" y="2411413"/>
            <a:ext cx="1633538" cy="2222500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9525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/>
          <a:p>
            <a:pPr>
              <a:buClr>
                <a:srgbClr val="000000"/>
              </a:buClr>
              <a:buFont typeface="Arial" charset="0"/>
              <a:buNone/>
            </a:pPr>
            <a:r>
              <a:rPr lang="ru-RU" sz="3600" u="sng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  <a:hlinkClick r:id="rId5" action="ppaction://hlinksldjump"/>
              </a:rPr>
              <a:t>Цель</a:t>
            </a:r>
            <a:endParaRPr lang="ru-RU" sz="360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  <p:sp>
        <p:nvSpPr>
          <p:cNvPr id="59397" name="Google Shape;231;p35"/>
          <p:cNvSpPr>
            <a:spLocks noChangeArrowheads="1"/>
          </p:cNvSpPr>
          <p:nvPr/>
        </p:nvSpPr>
        <p:spPr bwMode="auto">
          <a:xfrm rot="-660465">
            <a:off x="2124075" y="2787650"/>
            <a:ext cx="1562100" cy="528638"/>
          </a:xfrm>
          <a:prstGeom prst="rightArrow">
            <a:avLst>
              <a:gd name="adj1" fmla="val 34491"/>
              <a:gd name="adj2" fmla="val 49988"/>
            </a:avLst>
          </a:prstGeom>
          <a:solidFill>
            <a:schemeClr val="tx2"/>
          </a:solidFill>
          <a:ln w="9525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/>
          <a:p>
            <a:pPr>
              <a:buClr>
                <a:srgbClr val="000000"/>
              </a:buClr>
              <a:buFont typeface="Arial" charset="0"/>
              <a:buNone/>
            </a:pPr>
            <a:endParaRPr lang="ru-RU"/>
          </a:p>
        </p:txBody>
      </p:sp>
      <p:sp>
        <p:nvSpPr>
          <p:cNvPr id="59398" name="Google Shape;232;p35"/>
          <p:cNvSpPr>
            <a:spLocks noChangeArrowheads="1"/>
          </p:cNvSpPr>
          <p:nvPr/>
        </p:nvSpPr>
        <p:spPr bwMode="auto">
          <a:xfrm>
            <a:off x="2127250" y="3259138"/>
            <a:ext cx="1557338" cy="527050"/>
          </a:xfrm>
          <a:prstGeom prst="rightArrow">
            <a:avLst>
              <a:gd name="adj1" fmla="val 34491"/>
              <a:gd name="adj2" fmla="val 50123"/>
            </a:avLst>
          </a:prstGeom>
          <a:solidFill>
            <a:schemeClr val="tx2"/>
          </a:solidFill>
          <a:ln w="9525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/>
          <a:p>
            <a:pPr>
              <a:buClr>
                <a:srgbClr val="000000"/>
              </a:buClr>
              <a:buFont typeface="Arial" charset="0"/>
              <a:buNone/>
            </a:pPr>
            <a:endParaRPr lang="ru-RU"/>
          </a:p>
        </p:txBody>
      </p:sp>
      <p:sp>
        <p:nvSpPr>
          <p:cNvPr id="59399" name="Google Shape;233;p35"/>
          <p:cNvSpPr>
            <a:spLocks noChangeArrowheads="1"/>
          </p:cNvSpPr>
          <p:nvPr/>
        </p:nvSpPr>
        <p:spPr bwMode="auto">
          <a:xfrm rot="642175">
            <a:off x="2144713" y="3735388"/>
            <a:ext cx="1520825" cy="528637"/>
          </a:xfrm>
          <a:prstGeom prst="rightArrow">
            <a:avLst>
              <a:gd name="adj1" fmla="val 34491"/>
              <a:gd name="adj2" fmla="val 49933"/>
            </a:avLst>
          </a:prstGeom>
          <a:solidFill>
            <a:schemeClr val="tx2"/>
          </a:solidFill>
          <a:ln w="9525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 lIns="91425" tIns="91425" rIns="91425" bIns="91425" anchor="ctr"/>
          <a:lstStyle/>
          <a:p>
            <a:pPr>
              <a:buClr>
                <a:srgbClr val="000000"/>
              </a:buClr>
              <a:buFont typeface="Arial" charset="0"/>
              <a:buNone/>
            </a:pPr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6"/>
          <p:cNvSpPr txBox="1">
            <a:spLocks noGrp="1"/>
          </p:cNvSpPr>
          <p:nvPr>
            <p:ph type="body" idx="1"/>
          </p:nvPr>
        </p:nvSpPr>
        <p:spPr>
          <a:xfrm>
            <a:off x="750888" y="1098550"/>
            <a:ext cx="7886700" cy="4351338"/>
          </a:xfrm>
        </p:spPr>
        <p:txBody>
          <a:bodyPr tIns="45700" bIns="45700"/>
          <a:lstStyle/>
          <a:p>
            <a:pPr marL="0" indent="0"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Объект исследования</a:t>
            </a: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- это то, что будет взято учащимся для изучения, исследования. Это не обязательно может быть какой-либо неживой предмет или живое существо. Объектом исследования может быть процесс или явление действительности.</a:t>
            </a:r>
          </a:p>
          <a:p>
            <a:pPr marL="0" indent="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  <a:p>
            <a:pPr marL="0" indent="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i="1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  <a:t>Объект исследования содержится в ответе на вопрос </a:t>
            </a:r>
            <a:r>
              <a:rPr lang="ru-RU" i="1" u="sng" smtClean="0">
                <a:solidFill>
                  <a:schemeClr val="hlink"/>
                </a:solidFill>
                <a:latin typeface="Calibri" pitchFamily="34" charset="0"/>
                <a:cs typeface="Arial" charset="0"/>
                <a:sym typeface="Calibri" pitchFamily="34" charset="0"/>
                <a:hlinkClick r:id="rId3" action="ppaction://hlinksldjump"/>
              </a:rPr>
              <a:t>что рассматривается?</a:t>
            </a: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  <a:p>
            <a:pPr marL="0" indent="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endParaRPr lang="ru-RU" b="1" i="1" u="sng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7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</p:spPr>
        <p:txBody>
          <a:bodyPr tIns="45700" bIns="45700"/>
          <a:lstStyle/>
          <a:p>
            <a:pPr marL="0" indent="0"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Предмет исследования</a:t>
            </a: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— это особая проблема, отдельные стороны объекта, его свойства и особенности, которые, не выходя за рамки исследуемого объекта, будут исследованы в работе. </a:t>
            </a:r>
          </a:p>
          <a:p>
            <a:pPr marL="0" indent="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b="1" i="1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  <a:t>Название предмета исследования содержится в ответе на вопрос: </a:t>
            </a:r>
            <a:r>
              <a:rPr lang="ru-RU" b="1" i="1" u="sng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  <a:t>что изучается?</a:t>
            </a: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  <a:p>
            <a:pPr marL="0" indent="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endParaRPr lang="ru-RU" b="1" i="1" u="sng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Google Shape;248;p38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574675"/>
          </a:xfrm>
        </p:spPr>
        <p:txBody>
          <a:bodyPr tIns="45700" bIns="45700"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Конструктор названий</a:t>
            </a:r>
          </a:p>
        </p:txBody>
      </p:sp>
      <p:graphicFrame>
        <p:nvGraphicFramePr>
          <p:cNvPr id="249" name="Google Shape;249;p38"/>
          <p:cNvGraphicFramePr>
            <a:graphicFrameLocks noGrp="1"/>
          </p:cNvGraphicFramePr>
          <p:nvPr/>
        </p:nvGraphicFramePr>
        <p:xfrm>
          <a:off x="412750" y="939800"/>
          <a:ext cx="8448675" cy="5427663"/>
        </p:xfrm>
        <a:graphic>
          <a:graphicData uri="http://schemas.openxmlformats.org/drawingml/2006/table">
            <a:tbl>
              <a:tblPr/>
              <a:tblGrid>
                <a:gridCol w="2441575"/>
                <a:gridCol w="2914650"/>
                <a:gridCol w="3092450"/>
              </a:tblGrid>
              <a:tr h="736600">
                <a:tc>
                  <a:txBody>
                    <a:bodyPr/>
                    <a:lstStyle/>
                    <a:p>
                      <a:pPr marL="0" marR="0" lvl="0" indent="3556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Направленность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56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Объект исследования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56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Предмет исследования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188">
                <a:tc>
                  <a:txBody>
                    <a:bodyPr/>
                    <a:lstStyle/>
                    <a:p>
                      <a:pPr marL="0" marR="0" lvl="0" indent="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Решение задачи...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технологии...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в условиях...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Разработка...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теории...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с учетом...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188">
                <a:tc>
                  <a:txBody>
                    <a:bodyPr/>
                    <a:lstStyle/>
                    <a:p>
                      <a:pPr marL="0" marR="0" lvl="0" indent="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изучение...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практики....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для (чего?)...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обоснование…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проектирования...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за счет (чего?)...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188">
                <a:tc>
                  <a:txBody>
                    <a:bodyPr/>
                    <a:lstStyle/>
                    <a:p>
                      <a:pPr marL="0" marR="0" lvl="0" indent="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улучшение...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способа...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от (чего?)...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возможности...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устройства...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с использованием...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исследование...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зависимости...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Calibri" pitchFamily="34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Calibri" pitchFamily="34" charset="0"/>
                        </a:rPr>
                        <a:t/>
                      </a:r>
                      <a:b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Calibri" pitchFamily="34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4100">
                <a:tc>
                  <a:txBody>
                    <a:bodyPr/>
                    <a:lstStyle/>
                    <a:p>
                      <a:pPr marL="0" marR="0" lvl="0" indent="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проблемы...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Times New Roman" pitchFamily="18" charset="0"/>
                        </a:rPr>
                        <a:t>структуры...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Tx/>
                        <a:buFont typeface="Calibri" pitchFamily="34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Calibri" pitchFamily="34" charset="0"/>
                        </a:rPr>
                        <a:t/>
                      </a:r>
                      <a:b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Calibri" pitchFamily="34" charset="0"/>
                        </a:rPr>
                      </a:b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63500" marR="63500" marT="63500" marB="635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0" name="Google Shape;250;p38"/>
          <p:cNvSpPr txBox="1"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lIns="91425" tIns="45700" rIns="91425" bIns="45700" anchor="ctr"/>
          <a:lstStyle/>
          <a:p>
            <a:pPr indent="355600" fontAlgn="auto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pPr>
            <a:r>
              <a:rPr lang="ru-RU" sz="1800" ker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sz="1800" ker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kern="0">
              <a:latin typeface="Arial"/>
              <a:ea typeface="Arial"/>
              <a:cs typeface="Arial"/>
              <a:sym typeface="Arial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sz="1800" kern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Google Shape;255;p39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 tIns="45700" bIns="45700"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Что является объектом исследования, а что – предметом?</a:t>
            </a:r>
          </a:p>
        </p:txBody>
      </p:sp>
      <p:sp>
        <p:nvSpPr>
          <p:cNvPr id="67586" name="Google Shape;256;p39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</p:spPr>
        <p:txBody>
          <a:bodyPr tIns="45700" bIns="45700"/>
          <a:lstStyle/>
          <a:p>
            <a:pPr eaLnBrk="1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●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Мел – химические свойства мела; 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●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Липа мелколистная на территории поселка и школы - биологическое состояние деревьев;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●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Ракообразные – скорость передвижения;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●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Моллюски – частота сердечных сокращений;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●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Аксиомы – спорность аксиомы;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●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Вещество – цвет вещества;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●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Озерный лёд – плотность льда;</a:t>
            </a:r>
          </a:p>
          <a:p>
            <a:pPr eaLnBrk="1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●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Свет – волновая природа.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Google Shape;261;p40"/>
          <p:cNvSpPr txBox="1">
            <a:spLocks noGrp="1"/>
          </p:cNvSpPr>
          <p:nvPr>
            <p:ph type="title"/>
          </p:nvPr>
        </p:nvSpPr>
        <p:spPr>
          <a:xfrm>
            <a:off x="628650" y="841375"/>
            <a:ext cx="7886700" cy="1325563"/>
          </a:xfrm>
        </p:spPr>
        <p:txBody>
          <a:bodyPr tIns="45700" bIns="45700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Формулировку цели исследования может начинаться следующим образом:</a:t>
            </a:r>
          </a:p>
        </p:txBody>
      </p:sp>
      <p:sp>
        <p:nvSpPr>
          <p:cNvPr id="262" name="Google Shape;262;p40"/>
          <p:cNvSpPr txBox="1">
            <a:spLocks noGrp="1"/>
          </p:cNvSpPr>
          <p:nvPr>
            <p:ph type="body" idx="1"/>
          </p:nvPr>
        </p:nvSpPr>
        <p:spPr>
          <a:xfrm>
            <a:off x="523875" y="2809875"/>
            <a:ext cx="7991475" cy="3810000"/>
          </a:xfrm>
        </p:spPr>
        <p:txBody>
          <a:bodyPr tIns="45700" bIns="45700"/>
          <a:lstStyle/>
          <a:p>
            <a:pPr marL="228600" indent="-228600"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выявление...;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обоснование...;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уточнение...;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конструирование …;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определение...;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  <a:t>исследование...;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  <a:t>обобщение…;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  <a:t>описание…;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  <a:t>создание…;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  <a:t>формирование …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Google Shape;267;p41"/>
          <p:cNvSpPr txBox="1">
            <a:spLocks noGrp="1"/>
          </p:cNvSpPr>
          <p:nvPr>
            <p:ph type="title"/>
          </p:nvPr>
        </p:nvSpPr>
        <p:spPr>
          <a:xfrm>
            <a:off x="628650" y="1162050"/>
            <a:ext cx="7886700" cy="1325563"/>
          </a:xfrm>
        </p:spPr>
        <p:txBody>
          <a:bodyPr tIns="45700" bIns="45700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Задачи исследования обычно начинаются с таких глаголов, как:</a:t>
            </a:r>
            <a:r>
              <a:rPr lang="ru-RU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  <a:t/>
            </a:r>
            <a:br>
              <a:rPr lang="ru-RU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</a:br>
            <a:r>
              <a:rPr lang="ru-RU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  <a:t/>
            </a:r>
            <a:br>
              <a:rPr lang="ru-RU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</a:b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  <p:sp>
        <p:nvSpPr>
          <p:cNvPr id="268" name="Google Shape;268;p41"/>
          <p:cNvSpPr txBox="1">
            <a:spLocks noGrp="1"/>
          </p:cNvSpPr>
          <p:nvPr>
            <p:ph type="body" idx="1"/>
          </p:nvPr>
        </p:nvSpPr>
        <p:spPr>
          <a:xfrm>
            <a:off x="628650" y="2330450"/>
            <a:ext cx="7886700" cy="3846513"/>
          </a:xfrm>
        </p:spPr>
        <p:txBody>
          <a:bodyPr tIns="45700" bIns="45700"/>
          <a:lstStyle/>
          <a:p>
            <a:pPr marL="228600" indent="-228600"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выяснить...;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изучить...;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провести...;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рассмотреть...;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найти...;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описать...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Google Shape;102;p15"/>
          <p:cNvSpPr txBox="1">
            <a:spLocks noChangeArrowheads="1"/>
          </p:cNvSpPr>
          <p:nvPr/>
        </p:nvSpPr>
        <p:spPr bwMode="auto">
          <a:xfrm>
            <a:off x="457200" y="2659063"/>
            <a:ext cx="84486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 marL="342900" indent="-342900" algn="ctr">
              <a:lnSpc>
                <a:spcPct val="80000"/>
              </a:lnSpc>
              <a:buClr>
                <a:srgbClr val="000000"/>
              </a:buClr>
              <a:buFont typeface="Calibri" pitchFamily="34" charset="0"/>
              <a:buNone/>
            </a:pPr>
            <a:r>
              <a:rPr lang="ru-RU" sz="3200" b="1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Проектная деятельность</a:t>
            </a:r>
            <a:endParaRPr lang="ru-RU" sz="320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Google Shape;273;p42"/>
          <p:cNvSpPr txBox="1">
            <a:spLocks noGrp="1"/>
          </p:cNvSpPr>
          <p:nvPr>
            <p:ph type="title"/>
          </p:nvPr>
        </p:nvSpPr>
        <p:spPr>
          <a:xfrm>
            <a:off x="628650" y="82550"/>
            <a:ext cx="7886700" cy="1325563"/>
          </a:xfrm>
        </p:spPr>
        <p:txBody>
          <a:bodyPr tIns="45700" bIns="45700"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  <a:t>Методы исследования:</a:t>
            </a: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  <p:sp>
        <p:nvSpPr>
          <p:cNvPr id="274" name="Google Shape;274;p42"/>
          <p:cNvSpPr txBox="1">
            <a:spLocks noGrp="1"/>
          </p:cNvSpPr>
          <p:nvPr>
            <p:ph type="body" idx="1"/>
          </p:nvPr>
        </p:nvSpPr>
        <p:spPr>
          <a:xfrm>
            <a:off x="373063" y="1249363"/>
            <a:ext cx="2921000" cy="4691062"/>
          </a:xfrm>
        </p:spPr>
        <p:txBody>
          <a:bodyPr tIns="45700" bIns="45700"/>
          <a:lstStyle/>
          <a:p>
            <a:pPr marL="0" indent="0" eaLnBrk="1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i="1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  <a:t>Эмпирические</a:t>
            </a: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Наблюдение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Интервью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Анкетирование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Опрос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Собеседование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Тестирование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Фотографирование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Счет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Измерение</a:t>
            </a:r>
          </a:p>
          <a:p>
            <a:pPr marL="0" indent="0" eaLnBrk="1" hangingPunct="1">
              <a:lnSpc>
                <a:spcPct val="70000"/>
              </a:lnSpc>
              <a:spcAft>
                <a:spcPct val="0"/>
              </a:spcAft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Сравнение</a:t>
            </a:r>
          </a:p>
          <a:p>
            <a:pPr marL="0" indent="0" eaLnBrk="1" hangingPunct="1">
              <a:spcAft>
                <a:spcPct val="0"/>
              </a:spcAft>
              <a:buClr>
                <a:srgbClr val="000000"/>
              </a:buClr>
              <a:buSzPts val="2600"/>
              <a:buFont typeface="Arial" charset="0"/>
              <a:buNone/>
            </a:pPr>
            <a:endParaRPr lang="ru-RU" sz="2600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  <p:sp>
        <p:nvSpPr>
          <p:cNvPr id="275" name="Google Shape;275;p42"/>
          <p:cNvSpPr txBox="1"/>
          <p:nvPr/>
        </p:nvSpPr>
        <p:spPr>
          <a:xfrm>
            <a:off x="3060700" y="1130300"/>
            <a:ext cx="2859088" cy="46910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/>
          <a:lstStyle/>
          <a:p>
            <a:pPr>
              <a:lnSpc>
                <a:spcPct val="70000"/>
              </a:lnSpc>
              <a:buClr>
                <a:srgbClr val="000000"/>
              </a:buClr>
              <a:buFont typeface="Calibri" pitchFamily="34" charset="0"/>
              <a:buNone/>
            </a:pPr>
            <a:r>
              <a:rPr lang="ru-RU" sz="2400" i="1">
                <a:latin typeface="Calibri" pitchFamily="34" charset="0"/>
                <a:sym typeface="Calibri" pitchFamily="34" charset="0"/>
              </a:rPr>
              <a:t>Экспериментально-теоретические</a:t>
            </a:r>
            <a:endParaRPr lang="ru-RU"/>
          </a:p>
          <a:p>
            <a:pPr>
              <a:lnSpc>
                <a:spcPct val="70000"/>
              </a:lnSpc>
              <a:spcBef>
                <a:spcPts val="1000"/>
              </a:spcBef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Эксперимент</a:t>
            </a:r>
          </a:p>
          <a:p>
            <a:pPr>
              <a:lnSpc>
                <a:spcPct val="70000"/>
              </a:lnSpc>
              <a:spcBef>
                <a:spcPts val="1000"/>
              </a:spcBef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Лабораторный опыт</a:t>
            </a:r>
          </a:p>
          <a:p>
            <a:pPr>
              <a:lnSpc>
                <a:spcPct val="70000"/>
              </a:lnSpc>
              <a:spcBef>
                <a:spcPts val="1000"/>
              </a:spcBef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Анализ</a:t>
            </a:r>
          </a:p>
          <a:p>
            <a:pPr>
              <a:lnSpc>
                <a:spcPct val="70000"/>
              </a:lnSpc>
              <a:spcBef>
                <a:spcPts val="1000"/>
              </a:spcBef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Моделирование</a:t>
            </a:r>
          </a:p>
          <a:p>
            <a:pPr>
              <a:lnSpc>
                <a:spcPct val="70000"/>
              </a:lnSpc>
              <a:spcBef>
                <a:spcPts val="1000"/>
              </a:spcBef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Исторический</a:t>
            </a:r>
          </a:p>
          <a:p>
            <a:pPr>
              <a:lnSpc>
                <a:spcPct val="70000"/>
              </a:lnSpc>
              <a:spcBef>
                <a:spcPts val="1000"/>
              </a:spcBef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Логический</a:t>
            </a:r>
          </a:p>
          <a:p>
            <a:pPr>
              <a:lnSpc>
                <a:spcPct val="70000"/>
              </a:lnSpc>
              <a:spcBef>
                <a:spcPts val="1000"/>
              </a:spcBef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Синтез</a:t>
            </a:r>
          </a:p>
          <a:p>
            <a:pPr>
              <a:lnSpc>
                <a:spcPct val="70000"/>
              </a:lnSpc>
              <a:spcBef>
                <a:spcPts val="1000"/>
              </a:spcBef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Индукция</a:t>
            </a:r>
          </a:p>
          <a:p>
            <a:pPr>
              <a:lnSpc>
                <a:spcPct val="70000"/>
              </a:lnSpc>
              <a:spcBef>
                <a:spcPts val="1000"/>
              </a:spcBef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Дедукция</a:t>
            </a:r>
          </a:p>
          <a:p>
            <a:pPr>
              <a:lnSpc>
                <a:spcPct val="70000"/>
              </a:lnSpc>
              <a:spcBef>
                <a:spcPts val="1000"/>
              </a:spcBef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Гипотетический</a:t>
            </a:r>
          </a:p>
          <a:p>
            <a:pPr>
              <a:buClr>
                <a:srgbClr val="000000"/>
              </a:buClr>
              <a:buFont typeface="Arial" charset="0"/>
              <a:buNone/>
            </a:pPr>
            <a:endParaRPr lang="ru-RU" sz="240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76" name="Google Shape;276;p42"/>
          <p:cNvSpPr txBox="1"/>
          <p:nvPr/>
        </p:nvSpPr>
        <p:spPr>
          <a:xfrm>
            <a:off x="6056313" y="1312863"/>
            <a:ext cx="2860675" cy="46910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/>
          <a:lstStyle/>
          <a:p>
            <a:pPr>
              <a:lnSpc>
                <a:spcPct val="70000"/>
              </a:lnSpc>
              <a:buClr>
                <a:srgbClr val="000000"/>
              </a:buClr>
              <a:buFont typeface="Calibri" pitchFamily="34" charset="0"/>
              <a:buNone/>
            </a:pPr>
            <a:r>
              <a:rPr lang="ru-RU" sz="2600" i="1">
                <a:latin typeface="Calibri" pitchFamily="34" charset="0"/>
                <a:sym typeface="Calibri" pitchFamily="34" charset="0"/>
              </a:rPr>
              <a:t>Теоретические</a:t>
            </a:r>
            <a:endParaRPr lang="ru-RU"/>
          </a:p>
          <a:p>
            <a:pPr>
              <a:lnSpc>
                <a:spcPct val="70000"/>
              </a:lnSpc>
              <a:spcBef>
                <a:spcPts val="1000"/>
              </a:spcBef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изучение и обобщение</a:t>
            </a:r>
          </a:p>
          <a:p>
            <a:pPr>
              <a:lnSpc>
                <a:spcPct val="70000"/>
              </a:lnSpc>
              <a:spcBef>
                <a:spcPts val="1000"/>
              </a:spcBef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абстрагирование</a:t>
            </a:r>
          </a:p>
          <a:p>
            <a:pPr>
              <a:lnSpc>
                <a:spcPct val="70000"/>
              </a:lnSpc>
              <a:spcBef>
                <a:spcPts val="1000"/>
              </a:spcBef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идеализация</a:t>
            </a:r>
          </a:p>
          <a:p>
            <a:pPr>
              <a:lnSpc>
                <a:spcPct val="70000"/>
              </a:lnSpc>
              <a:spcBef>
                <a:spcPts val="1000"/>
              </a:spcBef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формализация</a:t>
            </a:r>
          </a:p>
          <a:p>
            <a:pPr>
              <a:lnSpc>
                <a:spcPct val="70000"/>
              </a:lnSpc>
              <a:spcBef>
                <a:spcPts val="1000"/>
              </a:spcBef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анализ и синтез</a:t>
            </a:r>
          </a:p>
          <a:p>
            <a:pPr>
              <a:lnSpc>
                <a:spcPct val="70000"/>
              </a:lnSpc>
              <a:spcBef>
                <a:spcPts val="1000"/>
              </a:spcBef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индукция и дедукция</a:t>
            </a:r>
          </a:p>
          <a:p>
            <a:pPr>
              <a:lnSpc>
                <a:spcPct val="70000"/>
              </a:lnSpc>
              <a:spcBef>
                <a:spcPts val="1000"/>
              </a:spcBef>
              <a:buClr>
                <a:srgbClr val="000000"/>
              </a:buClr>
              <a:buSzPts val="2200"/>
              <a:buFont typeface="Times New Roman" pitchFamily="18" charset="0"/>
              <a:buChar char="•"/>
            </a:pPr>
            <a:r>
              <a:rPr lang="ru-RU" sz="2200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аксиоматика</a:t>
            </a:r>
          </a:p>
          <a:p>
            <a:pPr>
              <a:buClr>
                <a:srgbClr val="000000"/>
              </a:buClr>
              <a:buFont typeface="Arial" charset="0"/>
              <a:buNone/>
            </a:pPr>
            <a:endParaRPr lang="ru-RU" sz="2600"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Google Shape;281;p43"/>
          <p:cNvSpPr txBox="1">
            <a:spLocks noChangeArrowheads="1"/>
          </p:cNvSpPr>
          <p:nvPr/>
        </p:nvSpPr>
        <p:spPr bwMode="auto">
          <a:xfrm>
            <a:off x="457200" y="2659063"/>
            <a:ext cx="84486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 marL="342900" indent="-342900" algn="ctr">
              <a:lnSpc>
                <a:spcPct val="90000"/>
              </a:lnSpc>
              <a:buClr>
                <a:srgbClr val="000000"/>
              </a:buClr>
              <a:buFont typeface="Calibri" pitchFamily="34" charset="0"/>
              <a:buNone/>
            </a:pPr>
            <a:r>
              <a:rPr lang="ru-RU" sz="3200" b="1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Обзор возможностей Ms Excel, Power Point, Word при работе над проектом</a:t>
            </a:r>
            <a:endParaRPr lang="ru-RU" sz="320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Google Shape;287;p44"/>
          <p:cNvSpPr txBox="1">
            <a:spLocks noChangeArrowheads="1"/>
          </p:cNvSpPr>
          <p:nvPr/>
        </p:nvSpPr>
        <p:spPr bwMode="auto">
          <a:xfrm>
            <a:off x="1211263" y="3181350"/>
            <a:ext cx="68484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000000"/>
              </a:buClr>
              <a:buFont typeface="Calibri" pitchFamily="34" charset="0"/>
              <a:buNone/>
            </a:pPr>
            <a:r>
              <a:rPr lang="ru-RU" sz="3200" u="sng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  <a:hlinkClick r:id="rId3"/>
              </a:rPr>
              <a:t>Пример исследовательской работы</a:t>
            </a:r>
            <a:endParaRPr lang="ru-RU" sz="320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Google Shape;292;p45"/>
          <p:cNvSpPr txBox="1">
            <a:spLocks noChangeArrowheads="1"/>
          </p:cNvSpPr>
          <p:nvPr/>
        </p:nvSpPr>
        <p:spPr bwMode="auto">
          <a:xfrm>
            <a:off x="457200" y="2659063"/>
            <a:ext cx="84486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 marL="342900" indent="-342900" algn="ctr">
              <a:lnSpc>
                <a:spcPct val="90000"/>
              </a:lnSpc>
              <a:buClr>
                <a:srgbClr val="000000"/>
              </a:buClr>
              <a:buFont typeface="Calibri" pitchFamily="34" charset="0"/>
              <a:buNone/>
            </a:pPr>
            <a:r>
              <a:rPr lang="ru-RU" sz="3200" b="1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Обзор средств представления результатов проектной деятельности</a:t>
            </a:r>
            <a:endParaRPr lang="ru-RU" sz="320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Google Shape;298;p46"/>
          <p:cNvSpPr txBox="1">
            <a:spLocks noGrp="1"/>
          </p:cNvSpPr>
          <p:nvPr>
            <p:ph type="title"/>
          </p:nvPr>
        </p:nvSpPr>
        <p:spPr>
          <a:xfrm>
            <a:off x="660400" y="365125"/>
            <a:ext cx="7886700" cy="1325563"/>
          </a:xfrm>
        </p:spPr>
        <p:txBody>
          <a:bodyPr tIns="45700" bIns="45700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Инфографика как средство представления результата проектной деятельности</a:t>
            </a:r>
            <a:endParaRPr lang="ru-RU" sz="320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  <p:sp>
        <p:nvSpPr>
          <p:cNvPr id="299" name="Google Shape;299;p46"/>
          <p:cNvSpPr txBox="1">
            <a:spLocks noGrp="1"/>
          </p:cNvSpPr>
          <p:nvPr>
            <p:ph type="body" idx="1"/>
          </p:nvPr>
        </p:nvSpPr>
        <p:spPr>
          <a:xfrm>
            <a:off x="660400" y="2324100"/>
            <a:ext cx="7886700" cy="4351338"/>
          </a:xfrm>
        </p:spPr>
        <p:txBody>
          <a:bodyPr tIns="45700" bIns="45700"/>
          <a:lstStyle/>
          <a:p>
            <a:pPr marL="228600" indent="-228600"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Инфографические объекты, ассоциативно связанные с представляемой информацией или являющиеся графическим выражением направлений изменения представляемых данных;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полезная информационная нагрузка;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красочное представление;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внятное и осмысленное представление темы.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Google Shape;304;p47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 tIns="45700" bIns="45700"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Категории инфографики</a:t>
            </a:r>
            <a:endParaRPr lang="ru-RU" sz="320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  <p:sp>
        <p:nvSpPr>
          <p:cNvPr id="305" name="Google Shape;305;p47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</p:spPr>
        <p:txBody>
          <a:bodyPr tIns="45700" bIns="45700"/>
          <a:lstStyle/>
          <a:p>
            <a:pPr marL="228600" indent="-228600"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Числа в картинках: наиболее распространённая категория, которая позволяет сделать числовые данные более удобоваримыми;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Расширенный список: статистические данные, линия времени, просто набор фактов может быть визуализирован;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Процесс и перспектива: служит для визуализации сложного процесса или предоставления некоторой перспективы. Может вообще не содержать числовых данных.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Google Shape;310;p48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 tIns="45700" bIns="45700"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infogr.am</a:t>
            </a:r>
          </a:p>
        </p:txBody>
      </p:sp>
      <p:sp>
        <p:nvSpPr>
          <p:cNvPr id="86018" name="Google Shape;311;p48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</p:spPr>
        <p:txBody>
          <a:bodyPr tIns="45700" bIns="45700"/>
          <a:lstStyle/>
          <a:p>
            <a:pPr marL="228600" indent="-228600"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  <a:hlinkClick r:id="rId3"/>
              </a:rPr>
              <a:t>Здравоохранения Инсайты</a:t>
            </a:r>
            <a:endParaRPr lang="ru-RU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  <a:hlinkClick r:id="rId4"/>
              </a:rPr>
              <a:t>Опасное вождение</a:t>
            </a:r>
            <a:endParaRPr lang="ru-RU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Google Shape;316;p49"/>
          <p:cNvSpPr txBox="1">
            <a:spLocks noChangeArrowheads="1"/>
          </p:cNvSpPr>
          <p:nvPr/>
        </p:nvSpPr>
        <p:spPr bwMode="auto">
          <a:xfrm>
            <a:off x="317500" y="2401888"/>
            <a:ext cx="84486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 marL="342900" indent="-342900" algn="ctr">
              <a:buClr>
                <a:srgbClr val="000000"/>
              </a:buClr>
              <a:buFont typeface="Calibri" pitchFamily="34" charset="0"/>
              <a:buNone/>
            </a:pPr>
            <a:r>
              <a:rPr lang="ru-RU" sz="3200" b="1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Использование интеллект-карт для представления результата проектной деятельности</a:t>
            </a:r>
            <a:endParaRPr lang="ru-RU" sz="320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Google Shape;322;p50"/>
          <p:cNvSpPr txBox="1">
            <a:spLocks noGrp="1"/>
          </p:cNvSpPr>
          <p:nvPr>
            <p:ph type="title"/>
          </p:nvPr>
        </p:nvSpPr>
        <p:spPr>
          <a:xfrm>
            <a:off x="571500" y="-82550"/>
            <a:ext cx="7886700" cy="1325563"/>
          </a:xfrm>
        </p:spPr>
        <p:txBody>
          <a:bodyPr tIns="45700" bIns="45700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600" b="1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  <a:t>Правила создания интеллект карт: </a:t>
            </a:r>
            <a:r>
              <a:rPr lang="ru-RU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  <a:t/>
            </a:r>
            <a:br>
              <a:rPr lang="ru-RU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Calibri" pitchFamily="34" charset="0"/>
              </a:rPr>
            </a:b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  <p:sp>
        <p:nvSpPr>
          <p:cNvPr id="323" name="Google Shape;323;p50"/>
          <p:cNvSpPr txBox="1">
            <a:spLocks noGrp="1"/>
          </p:cNvSpPr>
          <p:nvPr>
            <p:ph type="body" idx="1"/>
          </p:nvPr>
        </p:nvSpPr>
        <p:spPr>
          <a:xfrm>
            <a:off x="0" y="463550"/>
            <a:ext cx="9144000" cy="6073775"/>
          </a:xfrm>
        </p:spPr>
        <p:txBody>
          <a:bodyPr tIns="45700" bIns="45700"/>
          <a:lstStyle/>
          <a:p>
            <a:pPr marL="228600" indent="-228600"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400"/>
              <a:buFont typeface="Times New Roman" pitchFamily="18" charset="0"/>
              <a:buChar char="•"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Для создания карт используются только цветные карандаши, маркеры и т. д.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SzPts val="2400"/>
              <a:buFont typeface="Times New Roman" pitchFamily="18" charset="0"/>
              <a:buChar char="•"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Основная идея, проблема или слово располагается в центре.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SzPts val="2400"/>
              <a:buFont typeface="Times New Roman" pitchFamily="18" charset="0"/>
              <a:buChar char="•"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Для изображения центральной идеи можно использовать рисунки, картинки. Каждая главная ветвь имеет свой цвет.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SzPts val="2400"/>
              <a:buFont typeface="Times New Roman" pitchFamily="18" charset="0"/>
              <a:buChar char="•"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Главные ветви соединяются с центральной идеей, а ветви второго, третьего и т.д. порядка соединяются с главными ветвями.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SzPts val="2400"/>
              <a:buFont typeface="Times New Roman" pitchFamily="18" charset="0"/>
              <a:buChar char="•"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Ветви должны быть изогнутыми, а не прямыми (как ветви дерева).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SzPts val="2400"/>
              <a:buFont typeface="Times New Roman" pitchFamily="18" charset="0"/>
              <a:buChar char="•"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Над каждой линией – ветвью пишется только одно ключевое слово.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SzPts val="2400"/>
              <a:buFont typeface="Times New Roman" pitchFamily="18" charset="0"/>
              <a:buChar char="•"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Для лучшего запоминания и усвоения желательно использовать рисунки, картинки, ассоциации о каждом слове.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SzPts val="2400"/>
              <a:buFont typeface="Times New Roman" pitchFamily="18" charset="0"/>
              <a:buChar char="•"/>
            </a:pPr>
            <a:r>
              <a:rPr lang="ru-RU" sz="2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Разросшиеся ветви можно заключать в контуры, чтобы они не смешивались с соседними ветвями.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SzPts val="2400"/>
              <a:buFont typeface="Arial" charset="0"/>
              <a:buNone/>
            </a:pPr>
            <a:endParaRPr lang="ru-RU" sz="2400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Google Shape;328;p51" descr="http://player.myshared.ru/5/368460/slides/slide_14.jpg"/>
          <p:cNvPicPr preferRelativeResize="0">
            <a:picLocks noChangeAspect="1" noChangeArrowheads="1"/>
          </p:cNvPicPr>
          <p:nvPr/>
        </p:nvPicPr>
        <p:blipFill>
          <a:blip r:embed="rId3"/>
          <a:srcRect l="17902" t="24338" r="16519" b="10982"/>
          <a:stretch>
            <a:fillRect/>
          </a:stretch>
        </p:blipFill>
        <p:spPr bwMode="auto">
          <a:xfrm>
            <a:off x="0" y="38100"/>
            <a:ext cx="9144000" cy="676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6"/>
          <p:cNvSpPr txBox="1">
            <a:spLocks noGrp="1"/>
          </p:cNvSpPr>
          <p:nvPr>
            <p:ph type="body" idx="1"/>
          </p:nvPr>
        </p:nvSpPr>
        <p:spPr>
          <a:xfrm>
            <a:off x="255000" y="1347928"/>
            <a:ext cx="8661300" cy="5173200"/>
          </a:xfrm>
        </p:spPr>
        <p:txBody>
          <a:bodyPr tIns="45700" bIns="45700"/>
          <a:lstStyle/>
          <a:p>
            <a:pPr marL="0" indent="0" eaLnBrk="1" fontAlgn="auto" hangingPunct="1">
              <a:lnSpc>
                <a:spcPct val="115000"/>
              </a:lnSpc>
              <a:spcBef>
                <a:spcPts val="0"/>
              </a:spcBef>
              <a:buSzPts val="1100"/>
              <a:buFont typeface="Arial"/>
              <a:buNone/>
              <a:defRPr/>
            </a:pPr>
            <a:r>
              <a:rPr lang="ru-RU" sz="2400">
                <a:solidFill>
                  <a:srgbClr val="333333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  это особый вид деятельности, в рамках которой дети работают над темой, взятой из реальной жизни. </a:t>
            </a:r>
            <a:endParaRPr sz="2400">
              <a:solidFill>
                <a:srgbClr val="333333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indent="0" eaLnBrk="1" fontAlgn="auto" hangingPunct="1">
              <a:lnSpc>
                <a:spcPct val="115000"/>
              </a:lnSpc>
              <a:spcBef>
                <a:spcPts val="700"/>
              </a:spcBef>
              <a:buSzPts val="1100"/>
              <a:buFont typeface="Arial"/>
              <a:buNone/>
              <a:defRPr/>
            </a:pPr>
            <a:endParaRPr sz="2400">
              <a:solidFill>
                <a:srgbClr val="333333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indent="0" eaLnBrk="1" fontAlgn="auto" hangingPunct="1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SzPts val="1100"/>
              <a:buFont typeface="Arial"/>
              <a:buNone/>
              <a:defRPr/>
            </a:pPr>
            <a:r>
              <a:rPr lang="ru-RU" sz="2400">
                <a:solidFill>
                  <a:srgbClr val="333333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  Проект учащегося – это дидактическое средство активизации познавательной деятельности, развития креативности и одновременно формирования определенных личностных качеств.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482" name="Google Shape;109;p16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863600"/>
          </a:xfrm>
        </p:spPr>
        <p:txBody>
          <a:bodyPr tIns="45700" bIns="45700"/>
          <a:lstStyle/>
          <a:p>
            <a:pPr eaLnBrk="1" hangingPunct="1">
              <a:spcBef>
                <a:spcPct val="0"/>
              </a:spcBef>
              <a:spcAft>
                <a:spcPct val="0"/>
              </a:spcAft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Проект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Google Shape;333;p52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 tIns="45700" bIns="45700"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Сайты для создания интеллект-карт</a:t>
            </a:r>
          </a:p>
        </p:txBody>
      </p:sp>
      <p:sp>
        <p:nvSpPr>
          <p:cNvPr id="94210" name="Google Shape;334;p5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</p:spPr>
        <p:txBody>
          <a:bodyPr tIns="45700" bIns="45700"/>
          <a:lstStyle/>
          <a:p>
            <a:pPr marL="228600" indent="-203200"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✓"/>
            </a:pPr>
            <a:r>
              <a:rPr lang="ru-RU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  <a:hlinkClick r:id="rId3"/>
              </a:rPr>
              <a:t>Bubbl.us</a:t>
            </a:r>
            <a:endParaRPr lang="ru-RU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228600" indent="-2032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✓"/>
            </a:pPr>
            <a:r>
              <a:rPr lang="ru-RU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  <a:hlinkClick r:id="rId4"/>
              </a:rPr>
              <a:t>MindMeister.com</a:t>
            </a:r>
            <a:endParaRPr lang="ru-RU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228600" indent="-2032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✓"/>
            </a:pPr>
            <a:r>
              <a:rPr lang="ru-RU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  <a:hlinkClick r:id="rId5"/>
              </a:rPr>
              <a:t>SpiderScribe.net</a:t>
            </a:r>
            <a:endParaRPr lang="ru-RU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Google Shape;339;p53"/>
          <p:cNvSpPr txBox="1">
            <a:spLocks noChangeArrowheads="1"/>
          </p:cNvSpPr>
          <p:nvPr/>
        </p:nvSpPr>
        <p:spPr bwMode="auto">
          <a:xfrm>
            <a:off x="317500" y="2401888"/>
            <a:ext cx="84486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 marL="342900" indent="-342900" algn="ctr">
              <a:buClr>
                <a:srgbClr val="000000"/>
              </a:buClr>
              <a:buFont typeface="Calibri" pitchFamily="34" charset="0"/>
              <a:buNone/>
            </a:pPr>
            <a:r>
              <a:rPr lang="ru-RU" sz="3200" b="1"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Использование онлайн – сервисов для представления результатов проектной деятельности</a:t>
            </a:r>
            <a:endParaRPr lang="ru-RU" sz="3200"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4"/>
          <p:cNvSpPr txBox="1">
            <a:spLocks noGrp="1"/>
          </p:cNvSpPr>
          <p:nvPr>
            <p:ph type="body" idx="1"/>
          </p:nvPr>
        </p:nvSpPr>
        <p:spPr>
          <a:xfrm>
            <a:off x="541338" y="449263"/>
            <a:ext cx="7886700" cy="5364162"/>
          </a:xfrm>
        </p:spPr>
        <p:txBody>
          <a:bodyPr tIns="45700" bIns="45700"/>
          <a:lstStyle/>
          <a:p>
            <a:pPr marL="0" indent="0"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Сервис Calameo</a:t>
            </a:r>
          </a:p>
          <a:p>
            <a:pPr marL="0" indent="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  <a:hlinkClick r:id="rId3"/>
              </a:rPr>
              <a:t>Calameo</a:t>
            </a: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Calameo</a:t>
            </a:r>
            <a:r>
              <a:rPr lang="ru-RU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  <a:hlinkClick r:id="rId3"/>
              </a:rPr>
              <a:t> - Платформа публикации для документов и журналов</a:t>
            </a:r>
            <a:endParaRPr lang="ru-RU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0" indent="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  <a:p>
            <a:pPr marL="0" indent="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Сервис Drav.io</a:t>
            </a:r>
          </a:p>
          <a:p>
            <a:pPr marL="0" indent="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Drav.io – Google - платформа</a:t>
            </a:r>
          </a:p>
          <a:p>
            <a:pPr marL="0" indent="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Google Shape;114;p17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 tIns="45700" bIns="45700"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Специфика проектной деятельности</a:t>
            </a:r>
            <a:endParaRPr lang="ru-RU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  <p:sp>
        <p:nvSpPr>
          <p:cNvPr id="22530" name="Google Shape;115;p17"/>
          <p:cNvSpPr txBox="1">
            <a:spLocks noGrp="1"/>
          </p:cNvSpPr>
          <p:nvPr>
            <p:ph type="body" idx="1"/>
          </p:nvPr>
        </p:nvSpPr>
        <p:spPr>
          <a:xfrm>
            <a:off x="346075" y="2263775"/>
            <a:ext cx="8435975" cy="2160588"/>
          </a:xfrm>
        </p:spPr>
        <p:txBody>
          <a:bodyPr tIns="45700" bIns="45700"/>
          <a:lstStyle/>
          <a:p>
            <a:pPr marL="0" indent="0"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  Ориентация на получение проектного результата, обеспечивающего решение прикладной задачи и имеющего конкретное выражение (продукт).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Google Shape;120;p18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 tIns="45700" bIns="45700"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Стороны проектной деятельности</a:t>
            </a:r>
            <a:endParaRPr lang="ru-RU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  <p:pic>
        <p:nvPicPr>
          <p:cNvPr id="24578" name="Google Shape;121;p18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4563" y="1695450"/>
            <a:ext cx="7083425" cy="406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Google Shape;126;p19"/>
          <p:cNvSpPr txBox="1">
            <a:spLocks noGrp="1"/>
          </p:cNvSpPr>
          <p:nvPr>
            <p:ph type="title"/>
          </p:nvPr>
        </p:nvSpPr>
        <p:spPr>
          <a:xfrm>
            <a:off x="628650" y="241300"/>
            <a:ext cx="7886700" cy="1325563"/>
          </a:xfrm>
        </p:spPr>
        <p:txBody>
          <a:bodyPr tIns="45700" bIns="45700"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Формы представления результата проектной деятельности</a:t>
            </a:r>
            <a:endParaRPr lang="ru-RU" sz="320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  <p:sp>
        <p:nvSpPr>
          <p:cNvPr id="127" name="Google Shape;127;p19"/>
          <p:cNvSpPr txBox="1">
            <a:spLocks noGrp="1"/>
          </p:cNvSpPr>
          <p:nvPr>
            <p:ph type="body" idx="1"/>
          </p:nvPr>
        </p:nvSpPr>
        <p:spPr>
          <a:xfrm>
            <a:off x="225425" y="1416050"/>
            <a:ext cx="7931150" cy="4800600"/>
          </a:xfrm>
        </p:spPr>
        <p:txBody>
          <a:bodyPr tIns="45700" bIns="45700"/>
          <a:lstStyle/>
          <a:p>
            <a:pPr marL="228600" indent="-254000"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Макеты, модели, рабочие установки, схемы, план-карты</a:t>
            </a:r>
          </a:p>
          <a:p>
            <a:pPr marL="228600" indent="-2540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Постеры, презентации</a:t>
            </a:r>
          </a:p>
          <a:p>
            <a:pPr marL="228600" indent="-2540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Альбомы, буклеты, брошюры, книги.</a:t>
            </a:r>
          </a:p>
          <a:p>
            <a:pPr marL="228600" indent="-2540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Реконструкции событий</a:t>
            </a:r>
          </a:p>
          <a:p>
            <a:pPr marL="228600" indent="-2540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Эссе, рассказы, стихи, рисунки</a:t>
            </a:r>
          </a:p>
          <a:p>
            <a:pPr marL="228600" indent="-2540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Документальны фильмы, мультфильмы</a:t>
            </a:r>
          </a:p>
          <a:p>
            <a:pPr marL="228600" indent="-2540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Игры, тематические вечера, концерты.</a:t>
            </a:r>
          </a:p>
          <a:p>
            <a:pPr marL="228600" indent="-2540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Сценарии мероприятий</a:t>
            </a:r>
          </a:p>
          <a:p>
            <a:pPr marL="228600" indent="-2540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Веб-сайты, программное обеспечение и др.</a:t>
            </a:r>
          </a:p>
          <a:p>
            <a:pPr marL="228600" indent="-25400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  <a:p>
            <a:pPr marL="228600" indent="-25400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Google Shape;132;p20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 tIns="45700" bIns="45700"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Проект может быть:</a:t>
            </a:r>
            <a:endParaRPr lang="ru-RU" sz="320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  <p:sp>
        <p:nvSpPr>
          <p:cNvPr id="133" name="Google Shape;133;p20"/>
          <p:cNvSpPr txBox="1">
            <a:spLocks noGrp="1"/>
          </p:cNvSpPr>
          <p:nvPr>
            <p:ph type="body" idx="1"/>
          </p:nvPr>
        </p:nvSpPr>
        <p:spPr>
          <a:xfrm>
            <a:off x="468313" y="1989138"/>
            <a:ext cx="7620000" cy="3556000"/>
          </a:xfrm>
        </p:spPr>
        <p:txBody>
          <a:bodyPr tIns="45700" bIns="45700"/>
          <a:lstStyle/>
          <a:p>
            <a:pPr marL="228600" indent="-228600"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Предметным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Межпредметным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Индивидуальным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Групповым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Краткосрочным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Долгосрочным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  <p:pic>
        <p:nvPicPr>
          <p:cNvPr id="28675" name="Google Shape;134;p20" descr="http://panel-sip.ru/wp-content/uploads/2015/10/vash-novyj-dom-sovety-po-vyboru-proekta.jpg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2276475"/>
            <a:ext cx="3927475" cy="261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Google Shape;139;p2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002588" cy="1143000"/>
          </a:xfrm>
        </p:spPr>
        <p:txBody>
          <a:bodyPr tIns="45700" bIns="45700"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</a:pPr>
            <a:r>
              <a:rPr lang="ru-RU" sz="3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Виды проектов:</a:t>
            </a:r>
            <a:endParaRPr lang="ru-RU" sz="320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</p:txBody>
      </p:sp>
      <p:sp>
        <p:nvSpPr>
          <p:cNvPr id="140" name="Google Shape;140;p2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</p:spPr>
        <p:txBody>
          <a:bodyPr tIns="45700" bIns="45700"/>
          <a:lstStyle/>
          <a:p>
            <a:pPr marL="228600" indent="-228600" eaLnBrk="1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Информационный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Исследовательский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Творческий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Социальный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Прикладной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Игровой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Times New Roman" pitchFamily="18" charset="0"/>
              <a:buChar char="•"/>
            </a:pPr>
            <a:r>
              <a:rPr lang="ru-RU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Инновационный</a:t>
            </a: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  <a:p>
            <a:pPr marL="228600" indent="-228600" eaLnBrk="1" hangingPunct="1">
              <a:spcAft>
                <a:spcPct val="0"/>
              </a:spcAft>
              <a:buClr>
                <a:srgbClr val="000000"/>
              </a:buClr>
              <a:buFont typeface="Arial" charset="0"/>
              <a:buNone/>
            </a:pPr>
            <a:endParaRPr lang="ru-RU" smtClean="0">
              <a:solidFill>
                <a:srgbClr val="000000"/>
              </a:solidFill>
              <a:latin typeface="Calibri" pitchFamily="34" charset="0"/>
              <a:cs typeface="Arial" charset="0"/>
              <a:sym typeface="Calibri" pitchFamily="34" charset="0"/>
            </a:endParaRPr>
          </a:p>
        </p:txBody>
      </p:sp>
      <p:pic>
        <p:nvPicPr>
          <p:cNvPr id="30723" name="Google Shape;141;p21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2420938"/>
            <a:ext cx="313055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881</Words>
  <Application>Microsoft Office PowerPoint</Application>
  <PresentationFormat>Экран (4:3)</PresentationFormat>
  <Paragraphs>236</Paragraphs>
  <Slides>42</Slides>
  <Notes>42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12</vt:i4>
      </vt:variant>
      <vt:variant>
        <vt:lpstr>Заголовки слайдов</vt:lpstr>
      </vt:variant>
      <vt:variant>
        <vt:i4>42</vt:i4>
      </vt:variant>
    </vt:vector>
  </HeadingPairs>
  <TitlesOfParts>
    <vt:vector size="57" baseType="lpstr">
      <vt:lpstr>Arial</vt:lpstr>
      <vt:lpstr>Calibri</vt:lpstr>
      <vt:lpstr>Times New Roman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Слайд 1</vt:lpstr>
      <vt:lpstr>Обсуждаемые вопросы</vt:lpstr>
      <vt:lpstr>Слайд 3</vt:lpstr>
      <vt:lpstr>Проект</vt:lpstr>
      <vt:lpstr>Специфика проектной деятельности</vt:lpstr>
      <vt:lpstr>Стороны проектной деятельности</vt:lpstr>
      <vt:lpstr>Формы представления результата проектной деятельности</vt:lpstr>
      <vt:lpstr>Проект может быть:</vt:lpstr>
      <vt:lpstr>Виды проектов:</vt:lpstr>
      <vt:lpstr>Специфика исследовательского проекта</vt:lpstr>
      <vt:lpstr>Формы представления результата исследовательского проекта</vt:lpstr>
      <vt:lpstr>Структура проекта:</vt:lpstr>
      <vt:lpstr>Структура исследовательского проекта:</vt:lpstr>
      <vt:lpstr>Структура исследовательского проекта:</vt:lpstr>
      <vt:lpstr>Слайд 15</vt:lpstr>
      <vt:lpstr>Этапы проектной и учебно-исследовательской деятельности</vt:lpstr>
      <vt:lpstr>Этапы работы обучающегося при выполнении проектной деятельности:</vt:lpstr>
      <vt:lpstr>Слайд 18</vt:lpstr>
      <vt:lpstr>Индивидуальный план работы над проектом</vt:lpstr>
      <vt:lpstr>Как сформулировать тему?</vt:lpstr>
      <vt:lpstr>Рекомендации по выбору темы:</vt:lpstr>
      <vt:lpstr>Пример:</vt:lpstr>
      <vt:lpstr>Слайд 23</vt:lpstr>
      <vt:lpstr>Слайд 24</vt:lpstr>
      <vt:lpstr>Слайд 25</vt:lpstr>
      <vt:lpstr>Конструктор названий</vt:lpstr>
      <vt:lpstr>Что является объектом исследования, а что – предметом?</vt:lpstr>
      <vt:lpstr>Формулировку цели исследования может начинаться следующим образом:</vt:lpstr>
      <vt:lpstr>Задачи исследования обычно начинаются с таких глаголов, как:  </vt:lpstr>
      <vt:lpstr>Методы исследования:</vt:lpstr>
      <vt:lpstr>Слайд 31</vt:lpstr>
      <vt:lpstr>Слайд 32</vt:lpstr>
      <vt:lpstr>Слайд 33</vt:lpstr>
      <vt:lpstr>Инфографика как средство представления результата проектной деятельности</vt:lpstr>
      <vt:lpstr>Категории инфографики</vt:lpstr>
      <vt:lpstr>infogr.am</vt:lpstr>
      <vt:lpstr>Слайд 37</vt:lpstr>
      <vt:lpstr>Правила создания интеллект карт:  </vt:lpstr>
      <vt:lpstr>Слайд 39</vt:lpstr>
      <vt:lpstr>Сайты для создания интеллект-карт</vt:lpstr>
      <vt:lpstr>Слайд 41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Екатерина Викторовна</cp:lastModifiedBy>
  <cp:revision>2</cp:revision>
  <dcterms:modified xsi:type="dcterms:W3CDTF">2022-10-11T16:14:30Z</dcterms:modified>
</cp:coreProperties>
</file>