
<file path=[Content_Types].xml><?xml version="1.0" encoding="utf-8"?>
<Types xmlns="http://schemas.openxmlformats.org/package/2006/content-types">
  <Default Extension="bmp" ContentType="image/bmp"/>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65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Rectangle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ru-RU" smtClean="0"/>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599D75B4-F379-4AFD-968A-FF2370D0C5F9}" type="datetimeFigureOut">
              <a:rPr lang="ru-RU" smtClean="0"/>
              <a:t>27.03.2022</a:t>
            </a:fld>
            <a:endParaRPr lang="ru-RU"/>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2"/>
                </a:solidFill>
              </a:defRPr>
            </a:lvl1pPr>
          </a:lstStyle>
          <a:p>
            <a:endParaRPr lang="ru-RU"/>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39789840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57424809"/>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326890795"/>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1pPr>
              <a:defRPr sz="1800"/>
            </a:lvl1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762537480"/>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9" name="Rectangle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Rectangle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Rectangle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j-lt"/>
                <a:ea typeface="+mn-ea"/>
                <a:cs typeface="+mn-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599D75B4-F379-4AFD-968A-FF2370D0C5F9}" type="datetimeFigureOut">
              <a:rPr lang="ru-RU" smtClean="0"/>
              <a:t>27.03.2022</a:t>
            </a:fld>
            <a:endParaRPr lang="ru-RU"/>
          </a:p>
        </p:txBody>
      </p:sp>
      <p:sp>
        <p:nvSpPr>
          <p:cNvPr id="5" name="Footer Placeholder 4"/>
          <p:cNvSpPr>
            <a:spLocks noGrp="1"/>
          </p:cNvSpPr>
          <p:nvPr>
            <p:ph type="ftr" sz="quarter" idx="11"/>
          </p:nvPr>
        </p:nvSpPr>
        <p:spPr>
          <a:xfrm>
            <a:off x="1453896" y="5212080"/>
            <a:ext cx="5907024" cy="228600"/>
          </a:xfrm>
        </p:spPr>
        <p:txBody>
          <a:bodyPr/>
          <a:lstStyle>
            <a:lvl1pPr algn="l">
              <a:defRPr>
                <a:solidFill>
                  <a:schemeClr val="tx2"/>
                </a:solidFill>
              </a:defRPr>
            </a:lvl1pPr>
          </a:lstStyle>
          <a:p>
            <a:endParaRPr lang="ru-RU"/>
          </a:p>
        </p:txBody>
      </p:sp>
      <p:sp>
        <p:nvSpPr>
          <p:cNvPr id="6" name="Slide Number Placeholder 5"/>
          <p:cNvSpPr>
            <a:spLocks noGrp="1"/>
          </p:cNvSpPr>
          <p:nvPr>
            <p:ph type="sldNum" sz="quarter" idx="12"/>
          </p:nvPr>
        </p:nvSpPr>
        <p:spPr>
          <a:xfrm>
            <a:off x="8604504" y="5212080"/>
            <a:ext cx="2112264" cy="228600"/>
          </a:xfrm>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276601818"/>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3727099879"/>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8" name="Footer Placeholder 7"/>
          <p:cNvSpPr>
            <a:spLocks noGrp="1"/>
          </p:cNvSpPr>
          <p:nvPr>
            <p:ph type="ftr" sz="quarter" idx="11"/>
          </p:nvPr>
        </p:nvSpPr>
        <p:spPr/>
        <p:txBody>
          <a:bodyPr/>
          <a:lstStyle>
            <a:lvl1pPr>
              <a:defRPr>
                <a:solidFill>
                  <a:schemeClr val="tx2"/>
                </a:solidFill>
              </a:defRPr>
            </a:lvl1pPr>
          </a:lstStyle>
          <a:p>
            <a:endParaRPr lang="ru-RU"/>
          </a:p>
        </p:txBody>
      </p:sp>
      <p:sp>
        <p:nvSpPr>
          <p:cNvPr id="9" name="Slide Number Placeholder 8"/>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234179989"/>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4" name="Footer Placeholder 3"/>
          <p:cNvSpPr>
            <a:spLocks noGrp="1"/>
          </p:cNvSpPr>
          <p:nvPr>
            <p:ph type="ftr" sz="quarter" idx="11"/>
          </p:nvPr>
        </p:nvSpPr>
        <p:spPr/>
        <p:txBody>
          <a:bodyPr/>
          <a:lstStyle>
            <a:lvl1pPr>
              <a:defRPr>
                <a:solidFill>
                  <a:schemeClr val="tx2"/>
                </a:solidFill>
              </a:defRPr>
            </a:lvl1pPr>
          </a:lstStyle>
          <a:p>
            <a:endParaRPr lang="ru-RU"/>
          </a:p>
        </p:txBody>
      </p:sp>
      <p:sp>
        <p:nvSpPr>
          <p:cNvPr id="5" name="Slide Number Placeholder 4"/>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443931741"/>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ru-RU"/>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395323983"/>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4" name="Rectangle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Rectangle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Rectangle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j-lt"/>
                <a:ea typeface="+mn-ea"/>
                <a:cs typeface="+mn-cs"/>
              </a:defRPr>
            </a:lvl1pPr>
          </a:lstStyle>
          <a:p>
            <a:r>
              <a:rPr lang="ru-RU" smtClean="0"/>
              <a:t>Образец заголовка</a:t>
            </a:r>
            <a:endParaRPr lang="en-US" dirty="0"/>
          </a:p>
        </p:txBody>
      </p:sp>
      <p:sp>
        <p:nvSpPr>
          <p:cNvPr id="3" name="Content Placeholder 2"/>
          <p:cNvSpPr>
            <a:spLocks noGrp="1"/>
          </p:cNvSpPr>
          <p:nvPr>
            <p:ph idx="1"/>
          </p:nvPr>
        </p:nvSpPr>
        <p:spPr>
          <a:xfrm>
            <a:off x="790575" y="704850"/>
            <a:ext cx="7562850" cy="51435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schemeClr val="tx2"/>
                </a:solidFill>
              </a:defRPr>
            </a:lvl1pPr>
          </a:lstStyle>
          <a:p>
            <a:fld id="{599D75B4-F379-4AFD-968A-FF2370D0C5F9}" type="datetimeFigureOut">
              <a:rPr lang="ru-RU" smtClean="0"/>
              <a:t>27.03.2022</a:t>
            </a:fld>
            <a:endParaRPr lang="ru-RU"/>
          </a:p>
        </p:txBody>
      </p:sp>
      <p:sp>
        <p:nvSpPr>
          <p:cNvPr id="6" name="Footer Placeholder 5"/>
          <p:cNvSpPr>
            <a:spLocks noGrp="1"/>
          </p:cNvSpPr>
          <p:nvPr>
            <p:ph type="ftr" sz="quarter" idx="11"/>
          </p:nvPr>
        </p:nvSpPr>
        <p:spPr>
          <a:xfrm>
            <a:off x="3439158" y="6214535"/>
            <a:ext cx="5184648" cy="256032"/>
          </a:xfrm>
        </p:spPr>
        <p:txBody>
          <a:bodyPr/>
          <a:lstStyle>
            <a:lvl1pPr algn="r">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7FB89D44-E9DA-495A-80DB-C81D8B55B0C0}" type="slidenum">
              <a:rPr lang="ru-RU" smtClean="0"/>
              <a:t>‹#›</a:t>
            </a:fld>
            <a:endParaRPr lang="ru-RU"/>
          </a:p>
        </p:txBody>
      </p:sp>
      <p:sp>
        <p:nvSpPr>
          <p:cNvPr id="11" name="Rectangle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208605699"/>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28599" y="237744"/>
            <a:ext cx="8601076" cy="6382512"/>
          </a:xfrm>
          <a:solidFill>
            <a:srgbClr val="808080"/>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599D75B4-F379-4AFD-968A-FF2370D0C5F9}" type="datetimeFigureOut">
              <a:rPr lang="ru-RU" smtClean="0"/>
              <a:t>27.03.2022</a:t>
            </a:fld>
            <a:endParaRPr lang="ru-RU"/>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3656402229"/>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Rectangle 7"/>
          <p:cNvSpPr/>
          <p:nvPr/>
        </p:nvSpPr>
        <p:spPr>
          <a:xfrm>
            <a:off x="371856" y="374904"/>
            <a:ext cx="11448288" cy="6108192"/>
          </a:xfrm>
          <a:prstGeom prst="rect">
            <a:avLst/>
          </a:prstGeom>
          <a:solidFill>
            <a:schemeClr val="bg2"/>
          </a:solidFill>
          <a:ln w="6350" cap="sq" cmpd="sng" algn="ctr">
            <a:no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defRPr>
            </a:lvl1pPr>
          </a:lstStyle>
          <a:p>
            <a:fld id="{599D75B4-F379-4AFD-968A-FF2370D0C5F9}" type="datetimeFigureOut">
              <a:rPr lang="ru-RU" smtClean="0"/>
              <a:t>27.03.2022</a:t>
            </a:fld>
            <a:endParaRPr lang="ru-RU"/>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defRPr>
            </a:lvl1pPr>
          </a:lstStyle>
          <a:p>
            <a:endParaRPr lang="ru-RU"/>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defRPr>
            </a:lvl1pPr>
          </a:lstStyle>
          <a:p>
            <a:fld id="{7FB89D44-E9DA-495A-80DB-C81D8B55B0C0}" type="slidenum">
              <a:rPr lang="ru-RU" smtClean="0"/>
              <a:t>‹#›</a:t>
            </a:fld>
            <a:endParaRPr lang="ru-RU"/>
          </a:p>
        </p:txBody>
      </p:sp>
    </p:spTree>
    <p:extLst>
      <p:ext uri="{BB962C8B-B14F-4D97-AF65-F5344CB8AC3E}">
        <p14:creationId xmlns:p14="http://schemas.microsoft.com/office/powerpoint/2010/main" val="2062134861"/>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ransition spd="slow">
    <p:randomBar dir="vert"/>
  </p:transition>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itchFamily="34"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6pPr>
      <a:lvl7pPr marL="19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7pPr>
      <a:lvl8pPr marL="22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8pPr>
      <a:lvl9pPr marL="2500000" indent="-228600" algn="l" defTabSz="914400" rtl="0" eaLnBrk="1" latinLnBrk="0" hangingPunct="1">
        <a:lnSpc>
          <a:spcPct val="100000"/>
        </a:lnSpc>
        <a:spcBef>
          <a:spcPts val="500"/>
        </a:spcBef>
        <a:buClr>
          <a:schemeClr val="tx2">
            <a:lumMod val="60000"/>
            <a:lumOff val="40000"/>
          </a:schemeClr>
        </a:buClr>
        <a:buFont typeface="Arial"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ideo" Target="https://www.youtube.com/embed/NoXHdivgoBk"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61708" y="868218"/>
            <a:ext cx="9068586" cy="4802909"/>
          </a:xfrm>
        </p:spPr>
        <p:txBody>
          <a:bodyPr/>
          <a:lstStyle/>
          <a:p>
            <a:r>
              <a:rPr lang="ru-RU" sz="5400" dirty="0">
                <a:effectLst/>
              </a:rPr>
              <a:t>Академический Центральный Театр кукол имени С.В. </a:t>
            </a:r>
            <a:r>
              <a:rPr lang="ru-RU" sz="5400" dirty="0">
                <a:effectLst/>
              </a:rPr>
              <a:t>Образцова</a:t>
            </a:r>
            <a:endParaRPr lang="ru-RU" sz="5400" dirty="0"/>
          </a:p>
        </p:txBody>
      </p:sp>
      <p:sp>
        <p:nvSpPr>
          <p:cNvPr id="3" name="Подзаголовок 2"/>
          <p:cNvSpPr>
            <a:spLocks noGrp="1"/>
          </p:cNvSpPr>
          <p:nvPr>
            <p:ph type="subTitle" idx="1"/>
          </p:nvPr>
        </p:nvSpPr>
        <p:spPr/>
        <p:txBody>
          <a:bodyPr>
            <a:noAutofit/>
          </a:bodyPr>
          <a:lstStyle/>
          <a:p>
            <a:r>
              <a:rPr lang="ru-RU" sz="2800" dirty="0"/>
              <a:t>Москва, Садовая-Самотечная ул., д.3</a:t>
            </a:r>
            <a:endParaRPr lang="ru-RU" sz="2800" dirty="0"/>
          </a:p>
        </p:txBody>
      </p:sp>
    </p:spTree>
    <p:extLst>
      <p:ext uri="{BB962C8B-B14F-4D97-AF65-F5344CB8AC3E}">
        <p14:creationId xmlns:p14="http://schemas.microsoft.com/office/powerpoint/2010/main" val="12136404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20542" y="617023"/>
            <a:ext cx="6146367" cy="5378071"/>
          </a:xfrm>
        </p:spPr>
      </p:pic>
    </p:spTree>
    <p:extLst>
      <p:ext uri="{BB962C8B-B14F-4D97-AF65-F5344CB8AC3E}">
        <p14:creationId xmlns:p14="http://schemas.microsoft.com/office/powerpoint/2010/main" val="37029362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7" name="NoXHdivgoBk"/>
          <p:cNvPicPr>
            <a:picLocks noRot="1" noChangeAspect="1"/>
          </p:cNvPicPr>
          <p:nvPr>
            <a:videoFile r:link="rId1"/>
          </p:nvPr>
        </p:nvPicPr>
        <p:blipFill>
          <a:blip r:embed="rId3"/>
          <a:stretch>
            <a:fillRect/>
          </a:stretch>
        </p:blipFill>
        <p:spPr>
          <a:xfrm>
            <a:off x="1216280" y="642594"/>
            <a:ext cx="9908920" cy="5573767"/>
          </a:xfrm>
          <a:prstGeom prst="rect">
            <a:avLst/>
          </a:prstGeom>
        </p:spPr>
      </p:pic>
    </p:spTree>
    <p:extLst>
      <p:ext uri="{BB962C8B-B14F-4D97-AF65-F5344CB8AC3E}">
        <p14:creationId xmlns:p14="http://schemas.microsoft.com/office/powerpoint/2010/main" val="3585359358"/>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15818" y="928920"/>
            <a:ext cx="4770582" cy="4899225"/>
          </a:xfrm>
        </p:spPr>
        <p:txBody>
          <a:bodyPr>
            <a:normAutofit/>
          </a:bodyPr>
          <a:lstStyle/>
          <a:p>
            <a:r>
              <a:rPr lang="ru-RU" dirty="0"/>
              <a:t>За десятки лет Государственный академический Центральный театр кукол превратился в самый крупный мировой кукольный центр, с двумя зданиями на Садовом кольце столицы, двумя сценами, самой полной и единственной в России библиотекой, где собрана вся известная литература о куклах, крупнейшим в мире Музеем театральных кукол всех известных систем от античности до наших дней, где нет ни одной копии - все подлинники, архивами бесценных документов, фотографий, фото-, видео-, аудио- , кинофондов</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6514" y="621044"/>
            <a:ext cx="8572500" cy="5514975"/>
          </a:xfrm>
          <a:prstGeom prst="rect">
            <a:avLst/>
          </a:prstGeom>
        </p:spPr>
      </p:pic>
    </p:spTree>
    <p:extLst>
      <p:ext uri="{BB962C8B-B14F-4D97-AF65-F5344CB8AC3E}">
        <p14:creationId xmlns:p14="http://schemas.microsoft.com/office/powerpoint/2010/main" val="112222195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73391" y="707400"/>
            <a:ext cx="7805810" cy="5203873"/>
          </a:xfrm>
        </p:spPr>
      </p:pic>
      <p:sp>
        <p:nvSpPr>
          <p:cNvPr id="5" name="TextBox 4"/>
          <p:cNvSpPr txBox="1"/>
          <p:nvPr/>
        </p:nvSpPr>
        <p:spPr>
          <a:xfrm>
            <a:off x="581891" y="4941454"/>
            <a:ext cx="5043054" cy="769441"/>
          </a:xfrm>
          <a:prstGeom prst="rect">
            <a:avLst/>
          </a:prstGeom>
          <a:noFill/>
        </p:spPr>
        <p:txBody>
          <a:bodyPr wrap="square" rtlCol="0">
            <a:spAutoFit/>
          </a:bodyPr>
          <a:lstStyle/>
          <a:p>
            <a:r>
              <a:rPr lang="ru-RU" sz="4400" dirty="0" smtClean="0"/>
              <a:t>«Золотой ключик»</a:t>
            </a:r>
            <a:endParaRPr lang="ru-RU" sz="4400" dirty="0"/>
          </a:p>
        </p:txBody>
      </p:sp>
    </p:spTree>
    <p:extLst>
      <p:ext uri="{BB962C8B-B14F-4D97-AF65-F5344CB8AC3E}">
        <p14:creationId xmlns:p14="http://schemas.microsoft.com/office/powerpoint/2010/main" val="62548617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364674" y="608520"/>
            <a:ext cx="8162307" cy="5421131"/>
          </a:xfrm>
        </p:spPr>
      </p:pic>
      <p:sp>
        <p:nvSpPr>
          <p:cNvPr id="5" name="TextBox 4"/>
          <p:cNvSpPr txBox="1"/>
          <p:nvPr/>
        </p:nvSpPr>
        <p:spPr>
          <a:xfrm>
            <a:off x="581890" y="4941454"/>
            <a:ext cx="7860145" cy="769441"/>
          </a:xfrm>
          <a:prstGeom prst="rect">
            <a:avLst/>
          </a:prstGeom>
          <a:noFill/>
        </p:spPr>
        <p:txBody>
          <a:bodyPr wrap="square" rtlCol="0">
            <a:spAutoFit/>
          </a:bodyPr>
          <a:lstStyle/>
          <a:p>
            <a:r>
              <a:rPr lang="ru-RU" sz="4400" dirty="0" smtClean="0"/>
              <a:t>«Приключения </a:t>
            </a:r>
            <a:r>
              <a:rPr lang="ru-RU" sz="4400" dirty="0" err="1" smtClean="0"/>
              <a:t>Чипполино</a:t>
            </a:r>
            <a:r>
              <a:rPr lang="ru-RU" sz="4400" dirty="0" smtClean="0"/>
              <a:t>»</a:t>
            </a:r>
            <a:endParaRPr lang="ru-RU" sz="4400" dirty="0"/>
          </a:p>
        </p:txBody>
      </p:sp>
    </p:spTree>
    <p:extLst>
      <p:ext uri="{BB962C8B-B14F-4D97-AF65-F5344CB8AC3E}">
        <p14:creationId xmlns:p14="http://schemas.microsoft.com/office/powerpoint/2010/main" val="301204198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бъект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6950" y="559306"/>
            <a:ext cx="10196153" cy="5361203"/>
          </a:xfrm>
        </p:spPr>
      </p:pic>
      <p:sp>
        <p:nvSpPr>
          <p:cNvPr id="5" name="TextBox 4"/>
          <p:cNvSpPr txBox="1"/>
          <p:nvPr/>
        </p:nvSpPr>
        <p:spPr>
          <a:xfrm>
            <a:off x="581891" y="4941454"/>
            <a:ext cx="4553528" cy="769441"/>
          </a:xfrm>
          <a:prstGeom prst="rect">
            <a:avLst/>
          </a:prstGeom>
          <a:noFill/>
        </p:spPr>
        <p:txBody>
          <a:bodyPr wrap="square" rtlCol="0">
            <a:spAutoFit/>
          </a:bodyPr>
          <a:lstStyle/>
          <a:p>
            <a:r>
              <a:rPr lang="ru-RU" sz="4400" dirty="0" smtClean="0"/>
              <a:t>«Кот в сапогах»</a:t>
            </a:r>
            <a:endParaRPr lang="ru-RU" sz="4400" dirty="0"/>
          </a:p>
        </p:txBody>
      </p:sp>
    </p:spTree>
    <p:extLst>
      <p:ext uri="{BB962C8B-B14F-4D97-AF65-F5344CB8AC3E}">
        <p14:creationId xmlns:p14="http://schemas.microsoft.com/office/powerpoint/2010/main" val="140338256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73237" y="877960"/>
            <a:ext cx="6701414" cy="5045466"/>
          </a:xfrm>
        </p:spPr>
      </p:pic>
      <p:sp>
        <p:nvSpPr>
          <p:cNvPr id="5" name="TextBox 4"/>
          <p:cNvSpPr txBox="1"/>
          <p:nvPr/>
        </p:nvSpPr>
        <p:spPr>
          <a:xfrm>
            <a:off x="581891" y="4941454"/>
            <a:ext cx="5486400" cy="769441"/>
          </a:xfrm>
          <a:prstGeom prst="rect">
            <a:avLst/>
          </a:prstGeom>
          <a:noFill/>
        </p:spPr>
        <p:txBody>
          <a:bodyPr wrap="square" rtlCol="0">
            <a:spAutoFit/>
          </a:bodyPr>
          <a:lstStyle/>
          <a:p>
            <a:r>
              <a:rPr lang="ru-RU" sz="4400" dirty="0" smtClean="0"/>
              <a:t>«Конёк-горбунок»</a:t>
            </a:r>
            <a:endParaRPr lang="ru-RU" sz="4400" dirty="0"/>
          </a:p>
        </p:txBody>
      </p:sp>
    </p:spTree>
    <p:extLst>
      <p:ext uri="{BB962C8B-B14F-4D97-AF65-F5344CB8AC3E}">
        <p14:creationId xmlns:p14="http://schemas.microsoft.com/office/powerpoint/2010/main" val="4052873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1891" y="4941454"/>
            <a:ext cx="5486400" cy="769441"/>
          </a:xfrm>
          <a:prstGeom prst="rect">
            <a:avLst/>
          </a:prstGeom>
          <a:noFill/>
        </p:spPr>
        <p:txBody>
          <a:bodyPr wrap="square" rtlCol="0">
            <a:spAutoFit/>
          </a:bodyPr>
          <a:lstStyle/>
          <a:p>
            <a:endParaRPr lang="ru-RU" sz="4400" dirty="0"/>
          </a:p>
        </p:txBody>
      </p:sp>
      <p:pic>
        <p:nvPicPr>
          <p:cNvPr id="3" name="Объект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49372" y="625619"/>
            <a:ext cx="5535035" cy="5535035"/>
          </a:xfr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0866" y="1832447"/>
            <a:ext cx="6452642" cy="4161952"/>
          </a:xfrm>
          <a:prstGeom prst="rect">
            <a:avLst/>
          </a:prstGeom>
        </p:spPr>
      </p:pic>
    </p:spTree>
    <p:extLst>
      <p:ext uri="{BB962C8B-B14F-4D97-AF65-F5344CB8AC3E}">
        <p14:creationId xmlns:p14="http://schemas.microsoft.com/office/powerpoint/2010/main" val="30069614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90695" y="642594"/>
            <a:ext cx="9212649" cy="5532988"/>
          </a:xfrm>
        </p:spPr>
      </p:pic>
    </p:spTree>
    <p:extLst>
      <p:ext uri="{BB962C8B-B14F-4D97-AF65-F5344CB8AC3E}">
        <p14:creationId xmlns:p14="http://schemas.microsoft.com/office/powerpoint/2010/main" val="37473766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465782" cy="5582715"/>
          </a:xfrm>
        </p:spPr>
        <p:txBody>
          <a:bodyPr>
            <a:normAutofit lnSpcReduction="10000"/>
          </a:bodyPr>
          <a:lstStyle/>
          <a:p>
            <a:r>
              <a:rPr lang="ru-RU" sz="2400" dirty="0"/>
              <a:t>Академический Центральный Театр кукол был создан при Центральном Доме художественного воспитания детей 16 сентября 1931 года. Первоначально в нем работало 12 человек, и с первого дня создания его возглавлял выдающийся деятель русского искусства, актер, режиссер, художник, литератор - Сергей Владимирович Образцов. </a:t>
            </a: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2245" y="510308"/>
            <a:ext cx="5715000" cy="5715000"/>
          </a:xfrm>
          <a:prstGeom prst="rect">
            <a:avLst/>
          </a:prstGeom>
        </p:spPr>
      </p:pic>
    </p:spTree>
    <p:extLst>
      <p:ext uri="{BB962C8B-B14F-4D97-AF65-F5344CB8AC3E}">
        <p14:creationId xmlns:p14="http://schemas.microsoft.com/office/powerpoint/2010/main" val="169146124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465782" cy="5582715"/>
          </a:xfrm>
        </p:spPr>
        <p:txBody>
          <a:bodyPr>
            <a:normAutofit/>
          </a:bodyPr>
          <a:lstStyle/>
          <a:p>
            <a:r>
              <a:rPr lang="ru-RU" sz="2400" dirty="0"/>
              <a:t>За несколько лет театр становится настолько популярным, что в 1937 году правительство решает предоставить в распоряжение труппы помещение в центре Москвы на площади Маяковского. Театр к тому времени не только пополнил свои штаты, но и создал собственный музей, впоследствии ставший уникальной сокровищницей кукол.</a:t>
            </a:r>
          </a:p>
          <a:p>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2152" y="540993"/>
            <a:ext cx="8870657" cy="4982352"/>
          </a:xfrm>
          <a:prstGeom prst="rect">
            <a:avLst/>
          </a:prstGeom>
        </p:spPr>
      </p:pic>
    </p:spTree>
    <p:extLst>
      <p:ext uri="{BB962C8B-B14F-4D97-AF65-F5344CB8AC3E}">
        <p14:creationId xmlns:p14="http://schemas.microsoft.com/office/powerpoint/2010/main" val="428308355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770582" cy="5582715"/>
          </a:xfrm>
        </p:spPr>
        <p:txBody>
          <a:bodyPr>
            <a:normAutofit fontScale="92500" lnSpcReduction="10000"/>
          </a:bodyPr>
          <a:lstStyle/>
          <a:p>
            <a:r>
              <a:rPr lang="ru-RU" sz="3000" dirty="0"/>
              <a:t>В 1940 году театр ставит "Волшебную лампу Аладдина" - самый красивый спектакль театра, завораживающий волшебством чудесных превращений, восхитительной красочностью и выразительностью грациозных кукол (художник Борис Тузлуков).</a:t>
            </a:r>
          </a:p>
          <a:p>
            <a:endParaRPr lang="ru-RU" dirty="0"/>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8881" y="563706"/>
            <a:ext cx="7499478" cy="4821093"/>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0736" y="1465495"/>
            <a:ext cx="8610600" cy="4838700"/>
          </a:xfrm>
          <a:prstGeom prst="rect">
            <a:avLst/>
          </a:prstGeom>
        </p:spPr>
      </p:pic>
    </p:spTree>
    <p:extLst>
      <p:ext uri="{BB962C8B-B14F-4D97-AF65-F5344CB8AC3E}">
        <p14:creationId xmlns:p14="http://schemas.microsoft.com/office/powerpoint/2010/main" val="277701184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770582" cy="5582715"/>
          </a:xfrm>
        </p:spPr>
        <p:txBody>
          <a:bodyPr>
            <a:normAutofit/>
          </a:bodyPr>
          <a:lstStyle/>
          <a:p>
            <a:r>
              <a:rPr lang="ru-RU" sz="2400" dirty="0"/>
              <a:t>" Традиционным путем" - в результате эксперимента - возник в 1946 году самый знаменитый шедевр Мастера кукольных дел, занесенный в книгу рекордов Гиннеса, - сатирическое обозрение "Необыкновенный концерт", широко использующее пародийные возможности кукол (художники </a:t>
            </a:r>
            <a:r>
              <a:rPr lang="ru-RU" sz="2400" dirty="0" err="1"/>
              <a:t>В.Андриевич</a:t>
            </a:r>
            <a:r>
              <a:rPr lang="ru-RU" sz="2400" dirty="0"/>
              <a:t> и </a:t>
            </a:r>
            <a:r>
              <a:rPr lang="ru-RU" sz="2400" dirty="0" err="1"/>
              <a:t>В.Терехова</a:t>
            </a:r>
            <a:r>
              <a:rPr lang="ru-RU" sz="2400" dirty="0"/>
              <a:t>).</a:t>
            </a:r>
          </a:p>
          <a:p>
            <a:endParaRPr lang="ru-RU" dirty="0"/>
          </a:p>
          <a:p>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8825" y="642592"/>
            <a:ext cx="6098921" cy="3430643"/>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5700" y="1173018"/>
            <a:ext cx="6731000" cy="3810000"/>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9750" y="509587"/>
            <a:ext cx="8572500" cy="5838825"/>
          </a:xfrm>
          <a:prstGeom prst="rect">
            <a:avLst/>
          </a:prstGeom>
        </p:spPr>
      </p:pic>
    </p:spTree>
    <p:extLst>
      <p:ext uri="{BB962C8B-B14F-4D97-AF65-F5344CB8AC3E}">
        <p14:creationId xmlns:p14="http://schemas.microsoft.com/office/powerpoint/2010/main" val="8588601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770582" cy="5582715"/>
          </a:xfrm>
        </p:spPr>
        <p:txBody>
          <a:bodyPr>
            <a:normAutofit/>
          </a:bodyPr>
          <a:lstStyle/>
          <a:p>
            <a:r>
              <a:rPr lang="ru-RU" sz="2000" dirty="0"/>
              <a:t>Великолепные металлические часы, украшающие фасад, стали "визитной карточкой" театра. Каждый час открываются поочередно дверцы в домиках-ящичках вокруг циферблата часов и двенадцать животных - сказочных персонажей - приветствуют под музыку "Во саду ли, в огороде" в аранжировке </a:t>
            </a:r>
            <a:r>
              <a:rPr lang="ru-RU" sz="2000" dirty="0" err="1"/>
              <a:t>Н.Богословского</a:t>
            </a:r>
            <a:r>
              <a:rPr lang="ru-RU" sz="2000" dirty="0"/>
              <a:t> собравшихся перед театром. Все вместе животные появляются лишь дважды - в полдень и в полночь. Авторы часов - скульпторы Дмитрий Шаховской и Павел </a:t>
            </a:r>
            <a:r>
              <a:rPr lang="ru-RU" sz="2000" dirty="0" err="1"/>
              <a:t>Шимес</a:t>
            </a:r>
            <a:r>
              <a:rPr lang="ru-RU" sz="2000" dirty="0"/>
              <a:t>, механизм придумал Вениамин Кальмансон.</a:t>
            </a:r>
          </a:p>
          <a:p>
            <a:endParaRPr lang="ru-RU" dirty="0"/>
          </a:p>
          <a:p>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4520" y="488327"/>
            <a:ext cx="3599688" cy="5401056"/>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775" y="910360"/>
            <a:ext cx="7268459" cy="4114222"/>
          </a:xfrm>
          <a:prstGeom prst="rect">
            <a:avLst/>
          </a:prstGeom>
        </p:spPr>
      </p:pic>
    </p:spTree>
    <p:extLst>
      <p:ext uri="{BB962C8B-B14F-4D97-AF65-F5344CB8AC3E}">
        <p14:creationId xmlns:p14="http://schemas.microsoft.com/office/powerpoint/2010/main" val="14565162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770582" cy="5582715"/>
          </a:xfrm>
        </p:spPr>
        <p:txBody>
          <a:bodyPr>
            <a:normAutofit fontScale="92500"/>
          </a:bodyPr>
          <a:lstStyle/>
          <a:p>
            <a:r>
              <a:rPr lang="ru-RU" sz="2400" dirty="0"/>
              <a:t>Знаменитые часы на фасаде кукольного театра имени С.В. Образцова появились 15 декабря 1970 года. Эти необыкновенные часы придумал сам Сергей Владимирович. Четыре года над их созданием работали пятьдесят мастеров разных профессий: художники и макетчики, слесари и механики, чеканщики и золотых дел мастера, радиотехники и электронщики.</a:t>
            </a:r>
            <a:r>
              <a:rPr lang="ru-RU" dirty="0"/>
              <a:t/>
            </a:r>
            <a:br>
              <a:rPr lang="ru-RU" dirty="0"/>
            </a:br>
            <a:endParaRPr lang="ru-RU" dirty="0"/>
          </a:p>
          <a:p>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4792" y="803564"/>
            <a:ext cx="5230368" cy="4886036"/>
          </a:xfrm>
          <a:prstGeom prst="rect">
            <a:avLst/>
          </a:prstGeom>
        </p:spPr>
      </p:pic>
    </p:spTree>
    <p:extLst>
      <p:ext uri="{BB962C8B-B14F-4D97-AF65-F5344CB8AC3E}">
        <p14:creationId xmlns:p14="http://schemas.microsoft.com/office/powerpoint/2010/main" val="208305907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6654" y="642593"/>
            <a:ext cx="4770582" cy="5582715"/>
          </a:xfrm>
        </p:spPr>
        <p:txBody>
          <a:bodyPr>
            <a:normAutofit lnSpcReduction="10000"/>
          </a:bodyPr>
          <a:lstStyle/>
          <a:p>
            <a:r>
              <a:rPr lang="ru-RU" sz="2000" dirty="0" smtClean="0"/>
              <a:t>Эти </a:t>
            </a:r>
            <a:r>
              <a:rPr lang="ru-RU" sz="2000" dirty="0"/>
              <a:t>часы не только показывают точное время, но самое главное, они сами – музыкальный кукольный театр. Каждый час открывается окошко одного из домиков, и оттуда выглядывает кукла. Настоящий ажиотаж часы создают в полдень, когда из домишек, сгрудившихся на циферблате, появляются все забавные зверюшки, под аккомпанемент боя часов: сначала кукарекает сидящий на часах петух, затем перед собравшимися у театра зрителями появляются двенадцать персонажей басен Крылова и показывают маленькое представление...</a:t>
            </a:r>
            <a:endParaRPr lang="ru-RU" sz="2000" dirty="0"/>
          </a:p>
          <a:p>
            <a:endParaRPr lang="ru-RU" dirty="0"/>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5616" y="563418"/>
            <a:ext cx="7512537" cy="5246255"/>
          </a:xfrm>
          <a:prstGeom prst="rect">
            <a:avLst/>
          </a:prstGeom>
        </p:spPr>
      </p:pic>
    </p:spTree>
    <p:extLst>
      <p:ext uri="{BB962C8B-B14F-4D97-AF65-F5344CB8AC3E}">
        <p14:creationId xmlns:p14="http://schemas.microsoft.com/office/powerpoint/2010/main" val="3177226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Савон">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Савон">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авон">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6728D11B-929E-4324-91B0-4A4DA4CAC3DD}"/>
    </a:ext>
  </a:extLst>
</a:theme>
</file>

<file path=docProps/app.xml><?xml version="1.0" encoding="utf-8"?>
<Properties xmlns="http://schemas.openxmlformats.org/officeDocument/2006/extended-properties" xmlns:vt="http://schemas.openxmlformats.org/officeDocument/2006/docPropsVTypes">
  <Template>TM03457510[[fn=Савон]]</Template>
  <TotalTime>82</TotalTime>
  <Words>488</Words>
  <Application>Microsoft Office PowerPoint</Application>
  <PresentationFormat>Широкоэкранный</PresentationFormat>
  <Paragraphs>14</Paragraphs>
  <Slides>17</Slides>
  <Notes>0</Notes>
  <HiddenSlides>0</HiddenSlides>
  <MMClips>1</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17</vt:i4>
      </vt:variant>
    </vt:vector>
  </HeadingPairs>
  <TitlesOfParts>
    <vt:vector size="20" baseType="lpstr">
      <vt:lpstr>Arial</vt:lpstr>
      <vt:lpstr>Century Gothic</vt:lpstr>
      <vt:lpstr>Савон</vt:lpstr>
      <vt:lpstr>Академический Центральный Театр кукол имени С.В. Образцова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Академический Центральный Театр кукол имени С.В. Образцова</dc:title>
  <dc:creator>HP</dc:creator>
  <cp:lastModifiedBy>HP</cp:lastModifiedBy>
  <cp:revision>8</cp:revision>
  <dcterms:created xsi:type="dcterms:W3CDTF">2022-03-27T18:44:22Z</dcterms:created>
  <dcterms:modified xsi:type="dcterms:W3CDTF">2022-03-27T20:06:35Z</dcterms:modified>
</cp:coreProperties>
</file>