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68" r:id="rId6"/>
    <p:sldId id="261" r:id="rId7"/>
    <p:sldId id="260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732268805149596E-2"/>
          <c:y val="4.0236260287691367E-2"/>
          <c:w val="0.73954296885082349"/>
          <c:h val="0.8791623463117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р. Томь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Длина анального плавника</c:v>
                </c:pt>
                <c:pt idx="1">
                  <c:v>Длина грудного плавника</c:v>
                </c:pt>
                <c:pt idx="2">
                  <c:v>Постдорсальное расстояние</c:v>
                </c:pt>
                <c:pt idx="3">
                  <c:v>Антедорсальное расстояние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19.3</c:v>
                </c:pt>
                <c:pt idx="1">
                  <c:v>19.399999999999999</c:v>
                </c:pt>
                <c:pt idx="2">
                  <c:v>22.2</c:v>
                </c:pt>
                <c:pt idx="3">
                  <c:v>55.5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B3-4A4E-AF6D-30BFEC6D66C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р. Урал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Длина анального плавника</c:v>
                </c:pt>
                <c:pt idx="1">
                  <c:v>Длина грудного плавника</c:v>
                </c:pt>
                <c:pt idx="2">
                  <c:v>Постдорсальное расстояние</c:v>
                </c:pt>
                <c:pt idx="3">
                  <c:v>Антедорсальное расстояние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19.7</c:v>
                </c:pt>
                <c:pt idx="1">
                  <c:v>19.850000000000001</c:v>
                </c:pt>
                <c:pt idx="2">
                  <c:v>23.77</c:v>
                </c:pt>
                <c:pt idx="3">
                  <c:v>55.8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2B3-4A4E-AF6D-30BFEC6D66C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р. Кама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Длина анального плавника</c:v>
                </c:pt>
                <c:pt idx="1">
                  <c:v>Длина грудного плавника</c:v>
                </c:pt>
                <c:pt idx="2">
                  <c:v>Постдорсальное расстояние</c:v>
                </c:pt>
                <c:pt idx="3">
                  <c:v>Антедорсальное расстояние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20.64</c:v>
                </c:pt>
                <c:pt idx="1">
                  <c:v>18.55</c:v>
                </c:pt>
                <c:pt idx="2">
                  <c:v>22.29</c:v>
                </c:pt>
                <c:pt idx="3">
                  <c:v>54.5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2B3-4A4E-AF6D-30BFEC6D66C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р. Большая Каменка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Длина анального плавника</c:v>
                </c:pt>
                <c:pt idx="1">
                  <c:v>Длина грудного плавника</c:v>
                </c:pt>
                <c:pt idx="2">
                  <c:v>Постдорсальное расстояние</c:v>
                </c:pt>
                <c:pt idx="3">
                  <c:v>Антедорсальное расстояние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8.1</c:v>
                </c:pt>
                <c:pt idx="1">
                  <c:v>12.8</c:v>
                </c:pt>
                <c:pt idx="2">
                  <c:v>35.5</c:v>
                </c:pt>
                <c:pt idx="3">
                  <c:v>45.2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2B3-4A4E-AF6D-30BFEC6D66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443328"/>
        <c:axId val="65586304"/>
      </c:barChart>
      <c:catAx>
        <c:axId val="47443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5586304"/>
        <c:crosses val="autoZero"/>
        <c:auto val="1"/>
        <c:lblAlgn val="ctr"/>
        <c:lblOffset val="100"/>
        <c:noMultiLvlLbl val="0"/>
      </c:catAx>
      <c:valAx>
        <c:axId val="65586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7443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874891576776896"/>
          <c:y val="0.38430665823455512"/>
          <c:w val="0.20125108423223106"/>
          <c:h val="0.2415618750694367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45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496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0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512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088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9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08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44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394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219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902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C4725-F48C-4A2F-944A-97F55BDC130E}" type="datetimeFigureOut">
              <a:rPr lang="ru-RU" smtClean="0"/>
              <a:t>18.07.2022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6B86E-401F-472A-9EE2-692923470F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5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214756"/>
            <a:ext cx="8640960" cy="199822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МОРФОМЕТРИЧЕСКИХ ОСОБЕННОСТЕЙ ВЕРХОВКИ ОБЫКНОВЕННОЙ 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LEUCASPIUS DELINEATUS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HECKEL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,1843) ИЗ ВОД РЕКИ БОЛЬШАЯ КАМЕНКА, ЛУГАНСКАЯ НАРОДНАЯ РЕСПУБЛИКА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212976"/>
            <a:ext cx="4464496" cy="304874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 2 курса магистратуры 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06.04.01 Биология. Биоразнообразие и ресурсы животного мира </a:t>
            </a:r>
          </a:p>
          <a:p>
            <a:pPr algn="just"/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Новостройная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Алексеевна</a:t>
            </a: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педагогических наук, доцент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Королецкая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Викторовна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0793" y="260648"/>
            <a:ext cx="59046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Луганской Народной Республики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образовательное учреждение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образование Луганской Народной Республики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«Луганский государственный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едагогический университет»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1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морфометрические особенности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обыкновенной, обитающей в реке Большая Каменка. Определены основные необходимые для морфометрического анализа признаки. Дана характеристика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биоты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 Северский Донец и Большая Каменка. Проанализирована изменчивость основных морфометрических признаков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в р. Большая Каменка, проведено сравнение полученных результатов с литературными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данными.</a:t>
            </a:r>
          </a:p>
          <a:p>
            <a:pPr marL="228600" lvl="0" indent="-2286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морфологические, физиологические (биологию развития и размножения) и экологические особенности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обыкновенной. Установлено, что анальный плавник длиннее спинного, хвостовой плавник двухлопастной, жаберные тычинки очень густые, все лучи плавников мягкие. К особенностям размножения относится порционный, растянутый нерест. Основными биотопами обитания есть верхние водные слои рек, прудов, озер. Данный вид многочисленный, стайный, отличается оседлым образом жизни, по типу питания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всеядный.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Охарактеризована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биота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 Северский Донец и Большая Каменка. Установлено, что в бассейне рек зарегистрировано 340 видов водорослей, среди которых доминируют диатомовые (131 вид) и зеленые (110 видов). Из высших водных растений встречаются 32 вида, в том числе 13 прибрежных, 3 воздушно-водных, 11 погруженных и 5 видов растений с плавающими листьями.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ихтиофауна рек Северский Донец и Большая Каменка насчитывает 47 видов бесчелюстных и рыб, среди которых массовыми видами являются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густера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голавль, карась, окунь, щука, лещ, плотва,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красноперка.</a:t>
            </a:r>
          </a:p>
          <a:p>
            <a:pPr marL="228600" lvl="0" indent="-2286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изменчивость морфометрических признаков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обыкновенной. Установлено, что длина тела по выборкам варьирует, и в целом колеблется от 64 до 93 мм. Значения средних и доминирующих групп по длине тела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Leucaspius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delineatus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близки, но наибольшие линейные показатели характерны для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выборок июнь 2019 и июль 2020 годов. Самый высокий процент вариации составил 24,1%,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результате сравнения пластических признаков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из разных водоемов установлено единый план строения спинного и анального плавников, также отмечается почти одинаковое количество чешуй в боковой линии и жаберных тычинок. Выявлено, что выборка из рек Томь, Урал, Кама характеризуется в сравнение с выборкой из реки Большая Каменка наибольшими отличиями таких параметров пластических признаков как: длина анального плавника (8,1 – 20,64 мм), длина грудного плавника (12,8 – 19,4 мм), постдорсальное расстояние (22,2 – 35,5 мм)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антедорсальное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расстояние (41,6 – 56,4 мм).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Изучены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охраны окружающей среды для сохранения условий обитания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обыкновенной. Установлено, что к факторам, влияющим на жизнедеятельность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относятся температура воды, освещенность, уровень и течение воды, гидрохимический режим, кормовая база.</a:t>
            </a:r>
          </a:p>
          <a:p>
            <a:pPr marL="0" indent="0"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47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192687"/>
          </a:xfrm>
        </p:spPr>
        <p:txBody>
          <a:bodyPr>
            <a:normAutofit fontScale="70000" lnSpcReduction="20000"/>
          </a:bodyPr>
          <a:lstStyle/>
          <a:p>
            <a:pPr marL="0" indent="450000" algn="ctr">
              <a:spcBef>
                <a:spcPts val="0"/>
              </a:spcBef>
              <a:buNone/>
            </a:pPr>
            <a:r>
              <a:rPr lang="ru-RU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</a:t>
            </a:r>
            <a:r>
              <a:rPr lang="ru-RU" sz="4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00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исследований рекомендуем использовать в научных целях, при написании научных работ зоологической направленности (курсовые работы, статьи, тезисы и заметки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как дополнительный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составлении современных видовых очерков ихтиофауны ЛНР или систематизации данных о состоянии ихтиофауны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ЛНР;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материалы данной работы можно рекомендовать в учебном процессе при подготовке студентов биологических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экологических специальностей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чтении курсов: «Зоология» и при проведении лабораторных занятий и полевых практик по зоологии в высших учебных заведениях, школьных курсах краеведения, при изучении современного видового состава ихтиофауны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Луганщины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26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окончен.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33670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морфометрические особенности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Leucaspius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delineat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Heckel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1843) из вод реки Большая Каменка, Луганской Народной Республики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морфологические, физиологические (биологию развития и размножения) и экологические особенности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обыкновенной.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 startAt="2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Охарактеризовать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биоту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 Северский Донец и Большая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Каменка.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 startAt="2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изменчивость морфометрических признаков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обыкновенной, обитающей в реке Большая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Каменка.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 startAt="2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Сравнить собственные данные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(выборки из р. Большая Каменка) с таковыми из литературных источников (выборки из рек Томь, Урал, Кама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 startAt="2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вопросы охраны окружающей среды для сохранения условий обитания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2930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656184"/>
          </a:xfrm>
        </p:spPr>
        <p:txBody>
          <a:bodyPr>
            <a:no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исследований: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обыкновенная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Leucaspius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delineatus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374441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исследований: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морфометрические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обыкновенной, обитающей в реке Большая Каменка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аналитический, полевой, морфометрический (Правдин 1966), теоретический методы (изучение и обобщение), эмпирический (сравнение).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0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1.    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исследования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Leucaspius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delineatus</a:t>
            </a:r>
            <a:endParaRPr lang="ru-RU" b="1" dirty="0" smtClean="0"/>
          </a:p>
          <a:p>
            <a:pPr marL="0" indent="0" algn="ctr">
              <a:buNone/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обыкновенная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Leucaspius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delineatus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968890" y="1219415"/>
            <a:ext cx="360040" cy="3106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endCxn id="15" idx="0"/>
          </p:cNvCxnSpPr>
          <p:nvPr/>
        </p:nvCxnSpPr>
        <p:spPr>
          <a:xfrm flipH="1">
            <a:off x="4448975" y="1076632"/>
            <a:ext cx="5038" cy="907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993617" y="1209898"/>
            <a:ext cx="169051" cy="3106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709433" y="1563265"/>
            <a:ext cx="2484276" cy="69190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Ареал обитания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 жизни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332851" y="1983688"/>
            <a:ext cx="2232248" cy="6120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цикл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54011" y="1595644"/>
            <a:ext cx="2559046" cy="64061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Морфометрические особенности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>
            <a:stCxn id="15" idx="2"/>
          </p:cNvCxnSpPr>
          <p:nvPr/>
        </p:nvCxnSpPr>
        <p:spPr>
          <a:xfrm>
            <a:off x="4448975" y="2595756"/>
            <a:ext cx="0" cy="370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233534" y="2236260"/>
            <a:ext cx="19383" cy="3870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340460" y="2964507"/>
            <a:ext cx="2232248" cy="6120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Нерест, развитие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704745" y="2613859"/>
            <a:ext cx="3096344" cy="65006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Пластические признаки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Меристические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признаки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0" name="Прямая со стрелкой 29"/>
          <p:cNvCxnSpPr>
            <a:stCxn id="22" idx="2"/>
            <a:endCxn id="31" idx="0"/>
          </p:cNvCxnSpPr>
          <p:nvPr/>
        </p:nvCxnSpPr>
        <p:spPr>
          <a:xfrm>
            <a:off x="4456584" y="3576575"/>
            <a:ext cx="14630" cy="4284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3355090" y="4005064"/>
            <a:ext cx="2232248" cy="6120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исследования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2" name="Прямая со стрелкой 41"/>
          <p:cNvCxnSpPr>
            <a:stCxn id="23" idx="2"/>
            <a:endCxn id="31" idx="3"/>
          </p:cNvCxnSpPr>
          <p:nvPr/>
        </p:nvCxnSpPr>
        <p:spPr>
          <a:xfrm flipH="1">
            <a:off x="5587338" y="3263921"/>
            <a:ext cx="1665579" cy="10471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31" idx="2"/>
          </p:cNvCxnSpPr>
          <p:nvPr/>
        </p:nvCxnSpPr>
        <p:spPr>
          <a:xfrm>
            <a:off x="4471214" y="4617132"/>
            <a:ext cx="28777" cy="3762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46"/>
          <p:cNvSpPr/>
          <p:nvPr/>
        </p:nvSpPr>
        <p:spPr>
          <a:xfrm>
            <a:off x="2756339" y="4993362"/>
            <a:ext cx="3487305" cy="6120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9" name="Прямая со стрелкой 48"/>
          <p:cNvCxnSpPr>
            <a:stCxn id="47" idx="2"/>
          </p:cNvCxnSpPr>
          <p:nvPr/>
        </p:nvCxnSpPr>
        <p:spPr>
          <a:xfrm>
            <a:off x="4499992" y="5605430"/>
            <a:ext cx="0" cy="3214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2764545" y="5949280"/>
            <a:ext cx="3487305" cy="61206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и практические рекомендации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30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36712"/>
          </a:xfrm>
        </p:spPr>
        <p:txBody>
          <a:bodyPr>
            <a:noAutofit/>
          </a:bodyPr>
          <a:lstStyle/>
          <a:p>
            <a:pPr lvl="0"/>
            <a:r>
              <a:rPr lang="ru-RU" alt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 </a:t>
            </a:r>
            <a:r>
              <a:rPr lang="ru-RU" alt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Меристические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признаки </a:t>
            </a:r>
            <a:r>
              <a:rPr lang="ru-RU" alt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обыкновенной из разных водоемов ее ареала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2388537"/>
              </p:ext>
            </p:extLst>
          </p:nvPr>
        </p:nvGraphicFramePr>
        <p:xfrm>
          <a:off x="166688" y="765175"/>
          <a:ext cx="8797925" cy="5815898"/>
        </p:xfrm>
        <a:graphic>
          <a:graphicData uri="http://schemas.openxmlformats.org/drawingml/2006/table">
            <a:tbl>
              <a:tblPr firstRow="1" bandRow="1"/>
              <a:tblGrid>
                <a:gridCol w="1741016"/>
                <a:gridCol w="1728192"/>
                <a:gridCol w="1809547"/>
                <a:gridCol w="1759585"/>
                <a:gridCol w="1759585"/>
              </a:tblGrid>
              <a:tr h="93563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Каменка 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 = 40)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Томь </a:t>
                      </a:r>
                    </a:p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Урал </a:t>
                      </a:r>
                    </a:p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Кама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100)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002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Лучей в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– 9 </a:t>
                      </a:r>
                    </a:p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(7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,9)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(8,2)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algn="ctr"/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(8,2)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002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Лучей в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19 </a:t>
                      </a:r>
                    </a:p>
                    <a:p>
                      <a:pPr algn="ctr"/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(17,5)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15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(17,32)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15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(17,9)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17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(18,5)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002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Чешуй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L.l.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– 49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(47,1)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45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(49,6)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44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(46,8)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45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(48,2)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002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Тычинок на жаберной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дуге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Sp. br.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– 23 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(20,7)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20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(22,6)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22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(25,1)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19"/>
                      </a:pP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(21,1)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002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Лучей в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2002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Лучей в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– 16</a:t>
                      </a:r>
                    </a:p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(15,7)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11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2.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Пластические признаки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из некоторых водоемов ее ареала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779763"/>
              </p:ext>
            </p:extLst>
          </p:nvPr>
        </p:nvGraphicFramePr>
        <p:xfrm>
          <a:off x="179512" y="404661"/>
          <a:ext cx="8856984" cy="6357032"/>
        </p:xfrm>
        <a:graphic>
          <a:graphicData uri="http://schemas.openxmlformats.org/drawingml/2006/table">
            <a:tbl>
              <a:tblPr firstRow="1" firstCol="1" bandRow="1"/>
              <a:tblGrid>
                <a:gridCol w="20062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14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064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055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073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134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40)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Томь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27)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Урал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20)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Кама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100)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38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76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тела, см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10,3 – 11,6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(11)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08 – 11,8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(11,26)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 – 10,0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(8,15)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8,8 – 14,5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(11,34)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76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тела по Смиту, см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8,7 – 9,2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(9,0)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76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без С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8,6 – 8,9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(8,8)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3818"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  длины тела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614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Наибольшая высота тела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19,6 – 27,1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(23,8)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18,8 – 22,4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(20,0)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21,5 – 26,2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(24,35)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21,2 – 25,6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(23,02)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76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Наименьшая высота тела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 – 10,6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(9,3)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 – 9,2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(8,2)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7,6 – 9,6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(8,90)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7,1 – 9,5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(8,26)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134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анального</a:t>
                      </a:r>
                      <a:r>
                        <a:rPr lang="ru-RU" sz="11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плавника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(8,1)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22,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(19,3)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16,9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19,70)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17,5 </a:t>
                      </a: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(20,64</a:t>
                      </a: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614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Антедорсальное расстояние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41,6 – 50,0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(45,2)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 – 57,84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(55,5)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 – 59,0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(55,80)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52,0 – 56,4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(54,50)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076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Постдорсальное расстояние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30,7 – 35,5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(35,5)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20,1 – 24,8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(22,2)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23,0 – 24,7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(23,77)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19,0 – 25,08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(22,29)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76145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спинного плавника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 – 12,5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(10,8)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 – 10,7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(9,4)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9,4 – 12,5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(10,80)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 – 13,0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(9,86</a:t>
                      </a: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7302" marR="37302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5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just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78491204"/>
              </p:ext>
            </p:extLst>
          </p:nvPr>
        </p:nvGraphicFramePr>
        <p:xfrm>
          <a:off x="755576" y="980728"/>
          <a:ext cx="784887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1560" y="18864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2.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пластических признаков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обыкновенной из разных водоемов</a:t>
            </a:r>
          </a:p>
        </p:txBody>
      </p:sp>
    </p:spTree>
    <p:extLst>
      <p:ext uri="{BB962C8B-B14F-4D97-AF65-F5344CB8AC3E}">
        <p14:creationId xmlns:p14="http://schemas.microsoft.com/office/powerpoint/2010/main" val="332871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789220"/>
              </p:ext>
            </p:extLst>
          </p:nvPr>
        </p:nvGraphicFramePr>
        <p:xfrm>
          <a:off x="503548" y="951648"/>
          <a:ext cx="8280920" cy="5576886"/>
        </p:xfrm>
        <a:graphic>
          <a:graphicData uri="http://schemas.openxmlformats.org/drawingml/2006/table">
            <a:tbl>
              <a:tblPr firstRow="1" firstCol="1" bandRow="1"/>
              <a:tblGrid>
                <a:gridCol w="15772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179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19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446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90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3113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Место, год лова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Колебание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Доминирующая группа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Исследовано, экз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66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Каменка, 2019, июнь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 – 93,0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66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 2019, июль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 – 87,0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66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 2020, май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 – 74,0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66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 2020, июль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 – 87,0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966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 2020, апрель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 – 83,0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9669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Большая Каменка 2020, июнь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64,0 – 87,0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6907" marR="56907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-20706"/>
            <a:ext cx="828092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</a:t>
            </a:r>
            <a:r>
              <a:rPr kumimoji="0" lang="ru-RU" altLang="ru-RU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тела </a:t>
            </a:r>
            <a:r>
              <a:rPr kumimoji="0" lang="ru-RU" alt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Leucaspius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delineatus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уловах р. Большая Каменка за ряд лет, мм</a:t>
            </a:r>
            <a:endParaRPr kumimoji="0" lang="ru-RU" alt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5155911"/>
              </p:ext>
            </p:extLst>
          </p:nvPr>
        </p:nvGraphicFramePr>
        <p:xfrm>
          <a:off x="251521" y="980726"/>
          <a:ext cx="8604444" cy="5544621"/>
        </p:xfrm>
        <a:graphic>
          <a:graphicData uri="http://schemas.openxmlformats.org/drawingml/2006/table">
            <a:tbl>
              <a:tblPr firstRow="1" firstCol="1" bandRow="1"/>
              <a:tblGrid>
                <a:gridCol w="19490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20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88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91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3545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22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0758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08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 ± m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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sz="1800" baseline="-25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8560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признака от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%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5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8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тела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7,2 ±0,8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8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Длина головы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 ±0,4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8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Диаметр глаза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 ±0,2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67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Антедорсальное расстояние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24,1 ±2,8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44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головы у затылка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 ±0,7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809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между </a:t>
                      </a: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 – V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9,3 ±1,1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273489"/>
            <a:ext cx="8208912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4.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Статистические показатели ключевых признаков у отловленных рыб</a:t>
            </a:r>
            <a:endParaRPr kumimoji="0" lang="ru-RU" alt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8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1404</Words>
  <Application>Microsoft Office PowerPoint</Application>
  <PresentationFormat>Экран (4:3)</PresentationFormat>
  <Paragraphs>325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  ИЗУЧЕНИЕ МОРФОМЕТРИЧЕСКИХ ОСОБЕННОСТЕЙ ВЕРХОВКИ ОБЫКНОВЕННОЙ LEUCASPIUS DELINEATUS (HECKEL,1843) ИЗ ВОД РЕКИ БОЛЬШАЯ КАМЕНКА, ЛУГАНСКАЯ НАРОДНАЯ РЕСПУБЛИКА </vt:lpstr>
      <vt:lpstr>Презентация PowerPoint</vt:lpstr>
      <vt:lpstr>Объект исследований: Верховка обыкновенная (Leucaspius delineatus) </vt:lpstr>
      <vt:lpstr>Презентация PowerPoint</vt:lpstr>
      <vt:lpstr>Таблица 1. Меристические признаки верховки обыкновенной из разных водоемов ее ареала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Доклад окончен.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МОРФОМЕТРИЧЕСКИХ ОСОБЕННОСТЕЙ ВЕРХОВКИ ОБЫКНОВЕННОЙ LEUCASPIUS DELINEATUS (HECKEL,1843) ИЗ ВОД РЕКИ БОЛЬШАЯ КАМЕНКА, ЛУГАНСКАЯ НАРОДНАЯ РЕСПУБЛИКА</dc:title>
  <dc:creator>Пользователь</dc:creator>
  <cp:lastModifiedBy>Пользователь</cp:lastModifiedBy>
  <cp:revision>41</cp:revision>
  <dcterms:created xsi:type="dcterms:W3CDTF">2022-06-27T05:51:37Z</dcterms:created>
  <dcterms:modified xsi:type="dcterms:W3CDTF">2022-07-18T05:21:26Z</dcterms:modified>
</cp:coreProperties>
</file>