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2" r:id="rId3"/>
    <p:sldId id="270" r:id="rId4"/>
    <p:sldId id="264" r:id="rId5"/>
    <p:sldId id="265" r:id="rId6"/>
    <p:sldId id="272" r:id="rId7"/>
    <p:sldId id="269" r:id="rId8"/>
    <p:sldId id="281" r:id="rId9"/>
    <p:sldId id="266" r:id="rId10"/>
    <p:sldId id="268" r:id="rId11"/>
    <p:sldId id="271" r:id="rId12"/>
    <p:sldId id="260" r:id="rId13"/>
    <p:sldId id="289" r:id="rId14"/>
    <p:sldId id="287" r:id="rId15"/>
    <p:sldId id="285" r:id="rId16"/>
    <p:sldId id="286" r:id="rId17"/>
    <p:sldId id="282" r:id="rId18"/>
    <p:sldId id="288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3" autoAdjust="0"/>
    <p:restoredTop sz="84615" autoAdjust="0"/>
  </p:normalViewPr>
  <p:slideViewPr>
    <p:cSldViewPr>
      <p:cViewPr varScale="1">
        <p:scale>
          <a:sx n="59" d="100"/>
          <a:sy n="59" d="100"/>
        </p:scale>
        <p:origin x="-142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26.08.2022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dirty="0" smtClean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2636912"/>
            <a:ext cx="6336704" cy="1440160"/>
          </a:xfrm>
        </p:spPr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195736" y="292102"/>
            <a:ext cx="6840760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2195736" y="1556792"/>
            <a:ext cx="6840760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92102"/>
            <a:ext cx="6840760" cy="10486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95736" y="1556792"/>
            <a:ext cx="6840760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26.08.2022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ikc.by/ru/PISA/1-ex__pisa.pdf" TargetMode="External"/><Relationship Id="rId2" Type="http://schemas.openxmlformats.org/officeDocument/2006/relationships/hyperlink" Target="https://media.prosv.ru/content/?situations=true&amp;level=2&amp;knowledge=1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fmc.hse.ru/5-7forms" TargetMode="External"/><Relationship Id="rId3" Type="http://schemas.openxmlformats.org/officeDocument/2006/relationships/hyperlink" Target="http://www.garant.ru/products/ipo/prime/doc/71675558/" TargetMode="External"/><Relationship Id="rId7" Type="http://schemas.openxmlformats.org/officeDocument/2006/relationships/hyperlink" Target="http://standart.edu.ru/" TargetMode="External"/><Relationship Id="rId2" Type="http://schemas.openxmlformats.org/officeDocument/2006/relationships/hyperlink" Target="http://www.school2100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ofa-ventana.ru/upload/service/sbornik-geography-10-11.pdf" TargetMode="External"/><Relationship Id="rId5" Type="http://schemas.openxmlformats.org/officeDocument/2006/relationships/hyperlink" Target="https://drofa-ventana.ru/upload/service/sbornik-geography-9.pdf" TargetMode="External"/><Relationship Id="rId4" Type="http://schemas.openxmlformats.org/officeDocument/2006/relationships/hyperlink" Target="https://drofa-ventana.ru/upload/service/sbornik-geography-7.pdf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704856" cy="67687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функциональной грамотности во внеурочной деятельности обучающихся по географии</a:t>
            </a:r>
            <a:br>
              <a:rPr lang="ru-RU" dirty="0" smtClean="0"/>
            </a:br>
            <a:r>
              <a:rPr lang="ru-RU" dirty="0" smtClean="0"/>
              <a:t>___________________________</a:t>
            </a:r>
            <a:br>
              <a:rPr lang="ru-RU" dirty="0" smtClean="0"/>
            </a:br>
            <a:r>
              <a:rPr lang="ru-RU" sz="3600" dirty="0" smtClean="0"/>
              <a:t>Августовское заседание ГМО:</a:t>
            </a:r>
            <a:br>
              <a:rPr lang="ru-RU" sz="3600" dirty="0" smtClean="0"/>
            </a:br>
            <a:r>
              <a:rPr lang="ru-RU" sz="3600" dirty="0" smtClean="0"/>
              <a:t>В новый учебный год – с новыми требованиями</a:t>
            </a:r>
            <a:br>
              <a:rPr lang="ru-RU" sz="3600" dirty="0" smtClean="0"/>
            </a:br>
            <a:r>
              <a:rPr lang="ru-RU" dirty="0" smtClean="0"/>
              <a:t>___________________________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200" dirty="0" smtClean="0"/>
              <a:t>Учитель </a:t>
            </a:r>
            <a:r>
              <a:rPr lang="ru-RU" sz="3200" dirty="0"/>
              <a:t>географии </a:t>
            </a:r>
            <a:r>
              <a:rPr lang="ru-RU" sz="3200" dirty="0" smtClean="0"/>
              <a:t>МБОУ </a:t>
            </a:r>
            <a:r>
              <a:rPr lang="ru-RU" sz="3200" dirty="0"/>
              <a:t>«СОШ №31»</a:t>
            </a:r>
            <a:br>
              <a:rPr lang="ru-RU" sz="3200" dirty="0"/>
            </a:br>
            <a:r>
              <a:rPr lang="ru-RU" sz="3200" dirty="0"/>
              <a:t>Грачёва Наталья Юрьевна</a:t>
            </a:r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840760" cy="104866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Тренажёр </a:t>
            </a:r>
            <a:r>
              <a:rPr lang="ru-RU" sz="3200" dirty="0">
                <a:solidFill>
                  <a:schemeClr val="tx1"/>
                </a:solidFill>
              </a:rPr>
              <a:t>по функциональной грамотности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772816"/>
            <a:ext cx="3378498" cy="456553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44685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057" y="260648"/>
            <a:ext cx="6840760" cy="104866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Задачники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411161"/>
            <a:ext cx="3443815" cy="4608512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437" y="1484784"/>
            <a:ext cx="3505019" cy="453650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59057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Цифровые ресурсы и сервисы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691680" y="1052736"/>
            <a:ext cx="7344816" cy="5472608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 smtClean="0">
                <a:solidFill>
                  <a:schemeClr val="tx1"/>
                </a:solidFill>
                <a:hlinkClick r:id="rId2"/>
              </a:rPr>
              <a:t>https</a:t>
            </a:r>
            <a:r>
              <a:rPr lang="en-US" sz="2800" dirty="0">
                <a:solidFill>
                  <a:schemeClr val="tx1"/>
                </a:solidFill>
                <a:hlinkClick r:id="rId2"/>
              </a:rPr>
              <a:t>://media.prosv.ru/content/?</a:t>
            </a:r>
            <a:r>
              <a:rPr lang="en-US" sz="2800" dirty="0" smtClean="0">
                <a:solidFill>
                  <a:schemeClr val="tx1"/>
                </a:solidFill>
                <a:hlinkClick r:id="rId2"/>
              </a:rPr>
              <a:t>situations=true&amp;level=2&amp;knowledge=1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hlinkClick r:id="rId2"/>
              </a:rPr>
              <a:t>Медиотека</a:t>
            </a:r>
            <a:r>
              <a:rPr lang="ru-RU" sz="2800" dirty="0" smtClean="0">
                <a:solidFill>
                  <a:schemeClr val="tx1"/>
                </a:solidFill>
                <a:hlinkClick r:id="rId2"/>
              </a:rPr>
              <a:t> </a:t>
            </a:r>
            <a:r>
              <a:rPr lang="ru-RU" sz="2800" dirty="0">
                <a:solidFill>
                  <a:schemeClr val="tx1"/>
                </a:solidFill>
                <a:hlinkClick r:id="rId2"/>
              </a:rPr>
              <a:t>Просвещения</a:t>
            </a:r>
          </a:p>
          <a:p>
            <a:r>
              <a:rPr lang="en-US" sz="2800" dirty="0" smtClean="0">
                <a:solidFill>
                  <a:schemeClr val="tx1"/>
                </a:solidFill>
                <a:hlinkClick r:id="rId3"/>
              </a:rPr>
              <a:t>https</a:t>
            </a:r>
            <a:r>
              <a:rPr lang="en-US" sz="2800" dirty="0">
                <a:solidFill>
                  <a:schemeClr val="tx1"/>
                </a:solidFill>
                <a:hlinkClick r:id="rId3"/>
              </a:rPr>
              <a:t>://rikc.by/ru/PISA/1-ex__</a:t>
            </a:r>
            <a:r>
              <a:rPr lang="en-US" sz="2800" dirty="0" smtClean="0">
                <a:solidFill>
                  <a:schemeClr val="tx1"/>
                </a:solidFill>
                <a:hlinkClick r:id="rId3"/>
              </a:rPr>
              <a:t>pisa.pdf</a:t>
            </a:r>
            <a:r>
              <a:rPr lang="ru-RU" sz="2800" dirty="0" smtClean="0">
                <a:solidFill>
                  <a:schemeClr val="tx1"/>
                </a:solidFill>
              </a:rPr>
              <a:t>  </a:t>
            </a:r>
            <a:r>
              <a:rPr lang="ru-RU" sz="2800" dirty="0"/>
              <a:t>сборник заданий, направленных на выявление уровня читательской грамотности, предложенных </a:t>
            </a:r>
            <a:r>
              <a:rPr lang="ru-RU" sz="2800" dirty="0" smtClean="0"/>
              <a:t>обучающимся</a:t>
            </a:r>
          </a:p>
          <a:p>
            <a:r>
              <a:rPr lang="ru-RU" sz="2800" dirty="0"/>
              <a:t>https://rikc.by/ru/PISA/3-ex__pisa.pdf  </a:t>
            </a:r>
            <a:r>
              <a:rPr lang="ru-RU" sz="2800" dirty="0" smtClean="0"/>
              <a:t> </a:t>
            </a:r>
            <a:r>
              <a:rPr lang="ru-RU" sz="2800" dirty="0"/>
              <a:t>сборник заданий, направленных на выявление уровня </a:t>
            </a:r>
            <a:r>
              <a:rPr lang="ru-RU" sz="2800" dirty="0" smtClean="0"/>
              <a:t>естественно-научной </a:t>
            </a:r>
            <a:r>
              <a:rPr lang="ru-RU" sz="2800" dirty="0"/>
              <a:t>грамотности, предложенных </a:t>
            </a:r>
            <a:r>
              <a:rPr lang="ru-RU" sz="2800" dirty="0" smtClean="0"/>
              <a:t>обучающимся</a:t>
            </a:r>
          </a:p>
          <a:p>
            <a:r>
              <a:rPr lang="ru-RU" sz="2800" dirty="0"/>
              <a:t>https://rikc.by/ru/PISA/4-ex__pisa.pdf  сборник заданий, направленных на выявление уровня креативного мышления, предложенных обучающимся </a:t>
            </a:r>
          </a:p>
          <a:p>
            <a:r>
              <a:rPr lang="ru-RU" sz="2800" dirty="0"/>
              <a:t>https://fioco.ru  – открытые задания исследования PISA</a:t>
            </a:r>
            <a:endParaRPr lang="en-US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Финансовая грамотность </a:t>
            </a:r>
            <a:endParaRPr lang="ru-RU" sz="3200" b="1" dirty="0"/>
          </a:p>
        </p:txBody>
      </p:sp>
      <p:pic>
        <p:nvPicPr>
          <p:cNvPr id="3074" name="Picture 2" descr="C:\Users\Глеб\Desktop\загрузки 2022\421563-Egor1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581415"/>
            <a:ext cx="6840537" cy="456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10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863" y="11194"/>
            <a:ext cx="8579296" cy="91854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Ресурсы </a:t>
            </a:r>
            <a:r>
              <a:rPr lang="ru-RU" sz="2400" b="1" u="sng" dirty="0">
                <a:solidFill>
                  <a:schemeClr val="tx1"/>
                </a:solidFill>
              </a:rPr>
              <a:t>неформального</a:t>
            </a:r>
            <a:r>
              <a:rPr lang="ru-RU" sz="2400" b="1" dirty="0">
                <a:solidFill>
                  <a:schemeClr val="tx1"/>
                </a:solidFill>
              </a:rPr>
              <a:t> финансового образования и финансового просвещения средствами географии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F8198-9114-4FB0-9D23-06A30A0AC4A1}" type="slidenum">
              <a:rPr lang="ru-RU" smtClean="0"/>
              <a:pPr/>
              <a:t>14</a:t>
            </a:fld>
            <a:endParaRPr lang="ru-RU"/>
          </a:p>
        </p:txBody>
      </p:sp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809694" y="3183707"/>
            <a:ext cx="1133475" cy="1392767"/>
            <a:chOff x="482" y="1851"/>
            <a:chExt cx="860" cy="796"/>
          </a:xfrm>
        </p:grpSpPr>
        <p:sp>
          <p:nvSpPr>
            <p:cNvPr id="9" name="Freeform 6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C1C1C">
                    <a:gamma/>
                    <a:shade val="85882"/>
                    <a:invGamma/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TopRight">
                <a:rot lat="0" lon="90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ru-RU"/>
            </a:p>
          </p:txBody>
        </p:sp>
      </p:grpSp>
      <p:pic>
        <p:nvPicPr>
          <p:cNvPr id="17" name="Picture 14" descr="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798" y="2033899"/>
            <a:ext cx="1017587" cy="154516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18" name="Picture 13" descr="2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16" y="1449843"/>
            <a:ext cx="1062038" cy="123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16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375" y="1025991"/>
            <a:ext cx="8001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AutoShape 17"/>
          <p:cNvSpPr>
            <a:spLocks noChangeArrowheads="1"/>
          </p:cNvSpPr>
          <p:nvPr/>
        </p:nvSpPr>
        <p:spPr bwMode="gray">
          <a:xfrm flipH="1">
            <a:off x="2130416" y="5450178"/>
            <a:ext cx="80708" cy="293519"/>
          </a:xfrm>
          <a:prstGeom prst="moon">
            <a:avLst>
              <a:gd name="adj" fmla="val 22032"/>
            </a:avLst>
          </a:prstGeom>
          <a:gradFill rotWithShape="1">
            <a:gsLst>
              <a:gs pos="0">
                <a:srgbClr val="FFFFFF">
                  <a:gamma/>
                  <a:shade val="46275"/>
                  <a:invGamma/>
                  <a:alpha val="0"/>
                </a:srgbClr>
              </a:gs>
              <a:gs pos="50000">
                <a:srgbClr val="FFFFFF">
                  <a:alpha val="84000"/>
                </a:srgbClr>
              </a:gs>
              <a:gs pos="100000">
                <a:srgbClr val="FFFFFF">
                  <a:gamma/>
                  <a:shade val="46275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-1" y="1025991"/>
            <a:ext cx="3269799" cy="213671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Финансовая грамотность</a:t>
            </a:r>
            <a:r>
              <a:rPr lang="ru-RU" sz="1400" b="1" u="sng" dirty="0" smtClean="0"/>
              <a:t>:  развитие </a:t>
            </a:r>
            <a:r>
              <a:rPr lang="ru-RU" sz="1400" b="1" u="sng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представлений </a:t>
            </a:r>
            <a:r>
              <a:rPr lang="ru-RU" sz="1400" b="1" u="sng" dirty="0">
                <a:solidFill>
                  <a:prstClr val="black"/>
                </a:solidFill>
                <a:cs typeface="Times New Roman" panose="02020603050405020304" pitchFamily="18" charset="0"/>
              </a:rPr>
              <a:t>«как устроен мир», </a:t>
            </a: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по каким экономическим, социальным и иным законам он </a:t>
            </a:r>
            <a:r>
              <a:rPr lang="ru-RU" sz="14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работает, о </a:t>
            </a: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современных </a:t>
            </a:r>
            <a:r>
              <a:rPr lang="ru-RU" sz="14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жизненных проблемах </a:t>
            </a: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в обществе и </a:t>
            </a:r>
            <a:r>
              <a:rPr lang="ru-RU" sz="14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мире, понимания существования </a:t>
            </a: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различных социальных ролей (ученик, родитель, работник и т.д.) и </a:t>
            </a:r>
            <a:r>
              <a:rPr lang="ru-RU" sz="14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опыта </a:t>
            </a:r>
            <a:r>
              <a:rPr lang="ru-RU" sz="1400" b="1" dirty="0">
                <a:solidFill>
                  <a:prstClr val="black"/>
                </a:solidFill>
                <a:cs typeface="Times New Roman" panose="02020603050405020304" pitchFamily="18" charset="0"/>
              </a:rPr>
              <a:t>выступать в этих </a:t>
            </a:r>
            <a:r>
              <a:rPr lang="ru-RU" sz="14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ролях</a:t>
            </a:r>
            <a:endParaRPr lang="ru-RU" sz="1400" b="1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09278" y="4674284"/>
            <a:ext cx="3634721" cy="213882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М</a:t>
            </a:r>
            <a:r>
              <a:rPr lang="ru-RU" sz="1600" b="1" dirty="0" smtClean="0"/>
              <a:t>еждисциплинарное событие: </a:t>
            </a:r>
            <a:r>
              <a:rPr lang="ru-RU" sz="1600" b="1" dirty="0" smtClean="0">
                <a:ea typeface="Calibri" panose="020F0502020204030204" pitchFamily="34" charset="0"/>
              </a:rPr>
              <a:t>специально </a:t>
            </a:r>
            <a:r>
              <a:rPr lang="ru-RU" sz="1600" b="1" dirty="0">
                <a:ea typeface="Calibri" panose="020F0502020204030204" pitchFamily="34" charset="0"/>
              </a:rPr>
              <a:t>моделируемое общественно-значимое мероприятие, участие в котором формирует у обучающихся не только финансовую грамотность, но и социальную компетентность, а также и опыт ответственного поведения и морально-нравственного выбора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" y="4576474"/>
            <a:ext cx="25917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 smtClean="0">
                <a:ea typeface="Times New Roman" panose="02020603050405020304" pitchFamily="18" charset="0"/>
              </a:rPr>
              <a:t>познавательные, образовательно-развлекательные мероприятия </a:t>
            </a:r>
            <a:r>
              <a:rPr lang="ru-RU" sz="1600" b="1" dirty="0">
                <a:ea typeface="Times New Roman" panose="02020603050405020304" pitchFamily="18" charset="0"/>
              </a:rPr>
              <a:t>и </a:t>
            </a:r>
            <a:r>
              <a:rPr lang="ru-RU" sz="1600" b="1" dirty="0" smtClean="0">
                <a:ea typeface="Times New Roman" panose="02020603050405020304" pitchFamily="18" charset="0"/>
              </a:rPr>
              <a:t>события (</a:t>
            </a:r>
            <a:r>
              <a:rPr lang="ru-RU" sz="1600" b="1" dirty="0" smtClean="0">
                <a:ea typeface="Calibri" panose="020F0502020204030204" pitchFamily="34" charset="0"/>
              </a:rPr>
              <a:t>ток-шоу</a:t>
            </a:r>
            <a:r>
              <a:rPr lang="ru-RU" sz="1600" b="1" dirty="0">
                <a:ea typeface="Calibri" panose="020F0502020204030204" pitchFamily="34" charset="0"/>
              </a:rPr>
              <a:t>, дебаты, театральные постановки, игры, конкурсы, соревнования, экскурсии </a:t>
            </a:r>
            <a:r>
              <a:rPr lang="ru-RU" sz="1600" b="1" dirty="0" smtClean="0">
                <a:ea typeface="Calibri" panose="020F0502020204030204" pitchFamily="34" charset="0"/>
              </a:rPr>
              <a:t>и </a:t>
            </a:r>
            <a:r>
              <a:rPr lang="ru-RU" sz="1600" b="1" dirty="0">
                <a:ea typeface="Calibri" panose="020F0502020204030204" pitchFamily="34" charset="0"/>
              </a:rPr>
              <a:t>пр.) </a:t>
            </a:r>
            <a:endParaRPr lang="ru-RU" sz="1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3650433"/>
            <a:ext cx="25308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Внеурочная деятельность, </a:t>
            </a:r>
            <a:r>
              <a:rPr lang="ru-RU" sz="1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творческие мастерские 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объединения (финансового </a:t>
            </a:r>
            <a:r>
              <a:rPr lang="ru-RU" sz="1600" b="1" dirty="0">
                <a:ea typeface="Calibri" panose="020F0502020204030204" pitchFamily="34" charset="0"/>
                <a:cs typeface="Times New Roman" panose="02020603050405020304" pitchFamily="18" charset="0"/>
              </a:rPr>
              <a:t>и социального проектирования, детского </a:t>
            </a:r>
            <a:r>
              <a:rPr lang="ru-RU" sz="16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предпринимательства)</a:t>
            </a:r>
            <a:endParaRPr lang="ru-RU" sz="1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849199" y="2688094"/>
            <a:ext cx="25051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ea typeface="Times New Roman" panose="02020603050405020304" pitchFamily="18" charset="0"/>
              </a:rPr>
              <a:t>создание информационно-образовательных ресурсов </a:t>
            </a:r>
            <a:r>
              <a:rPr lang="ru-RU" b="1" dirty="0">
                <a:ea typeface="Times New Roman" panose="02020603050405020304" pitchFamily="18" charset="0"/>
              </a:rPr>
              <a:t>(сайты, порталы, компьютерные игры, печатные издания и т.д.)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128283" y="2168992"/>
            <a:ext cx="17653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ea typeface="Times New Roman" panose="02020603050405020304" pitchFamily="18" charset="0"/>
              </a:rPr>
              <a:t>Олимпиадная деятельность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143654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93514" y="1322769"/>
            <a:ext cx="2187243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endParaRPr lang="ru-RU" altLang="ru-RU" sz="1013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35418" y="142940"/>
            <a:ext cx="52655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Педагогические технологии во внеурочной деятельности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1322765"/>
            <a:ext cx="7325897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500" dirty="0">
              <a:solidFill>
                <a:srgbClr val="000000"/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Ресурсы неформального финансового образования и просвещения и форматы деятельности: </a:t>
            </a:r>
          </a:p>
          <a:p>
            <a:pPr algn="just"/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Работа творческих мастерских;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Финансовое и социальное проектирование;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Детское предпринимательство;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Тематические и дискуссионные клубы;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Театральная студия;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Экскурсионная деятельность;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Олимпиады;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Клубная деятельность и т. п. </a:t>
            </a:r>
          </a:p>
          <a:p>
            <a:pPr algn="just"/>
            <a:endParaRPr lang="ru-RU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ток-шоу, дебаты, театральные постановки, игры, конкурсы, соревнования, экскурсии, </a:t>
            </a:r>
            <a:r>
              <a:rPr lang="ru-RU" sz="2400" dirty="0" err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квесты</a:t>
            </a:r>
            <a:r>
              <a:rPr lang="ru-RU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 пр.) </a:t>
            </a: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1500" u="sng" dirty="0">
              <a:solidFill>
                <a:srgbClr val="000000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https://im0-tub-ru.yandex.net/i?id=fed50744212e1361305dd84a12e39a26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267" y="174941"/>
            <a:ext cx="1134127" cy="661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05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737"/>
            <a:ext cx="8229600" cy="963991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Организация </a:t>
            </a:r>
            <a:r>
              <a:rPr lang="ru-RU" sz="2400" b="1" u="sng" dirty="0">
                <a:solidFill>
                  <a:schemeClr val="tx1"/>
                </a:solidFill>
              </a:rPr>
              <a:t>внеурочной </a:t>
            </a:r>
            <a:r>
              <a:rPr lang="ru-RU" sz="2400" b="1" dirty="0">
                <a:solidFill>
                  <a:schemeClr val="tx1"/>
                </a:solidFill>
              </a:rPr>
              <a:t>деятельности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2F8198-9114-4FB0-9D23-06A30A0AC4A1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7904" y="1221030"/>
            <a:ext cx="3672408" cy="513657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Организация </a:t>
            </a:r>
            <a:r>
              <a:rPr lang="ru-RU" sz="1600" i="1" dirty="0">
                <a:ea typeface="Calibri" panose="020F0502020204030204" pitchFamily="34" charset="0"/>
                <a:cs typeface="Times New Roman" panose="02020603050405020304" pitchFamily="18" charset="0"/>
              </a:rPr>
              <a:t>видов деятельности, предусматривающих разнообразные способы </a:t>
            </a:r>
            <a:r>
              <a:rPr lang="ru-RU" sz="1600" i="1" u="sng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коммуникации:</a:t>
            </a:r>
            <a:r>
              <a:rPr lang="ru-RU" sz="16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ea typeface="Calibri" panose="020F0502020204030204" pitchFamily="34" charset="0"/>
                <a:cs typeface="Times New Roman" panose="02020603050405020304" pitchFamily="18" charset="0"/>
              </a:rPr>
              <a:t>беседа, дебаты, </a:t>
            </a:r>
            <a:r>
              <a:rPr lang="ru-RU" sz="1600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диспуты</a:t>
            </a:r>
          </a:p>
          <a:p>
            <a:pPr algn="ctr"/>
            <a:r>
              <a:rPr lang="ru-RU" sz="1600" b="1" dirty="0" smtClean="0"/>
              <a:t>Темы:</a:t>
            </a:r>
          </a:p>
          <a:p>
            <a:pPr lvl="0" algn="ctr"/>
            <a:r>
              <a:rPr lang="ru-RU" sz="1600" dirty="0" smtClean="0"/>
              <a:t>Адекватность </a:t>
            </a:r>
            <a:r>
              <a:rPr lang="ru-RU" sz="1600" dirty="0"/>
              <a:t>устройства финансовой системы страны потребностям и устремлениям молодого поколения</a:t>
            </a:r>
            <a:r>
              <a:rPr lang="ru-RU" sz="1600" dirty="0" smtClean="0"/>
              <a:t>.</a:t>
            </a:r>
          </a:p>
          <a:p>
            <a:pPr lvl="0" algn="ctr"/>
            <a:r>
              <a:rPr lang="ru-RU" sz="1600" dirty="0" smtClean="0"/>
              <a:t>Продуктивная </a:t>
            </a:r>
            <a:r>
              <a:rPr lang="ru-RU" sz="1600" dirty="0"/>
              <a:t>занятость и трудоустройство молодёжи в России и мире</a:t>
            </a:r>
            <a:r>
              <a:rPr lang="ru-RU" sz="1600" dirty="0" smtClean="0"/>
              <a:t>.</a:t>
            </a:r>
          </a:p>
          <a:p>
            <a:pPr lvl="0" algn="ctr"/>
            <a:r>
              <a:rPr lang="ru-RU" sz="1600" dirty="0" smtClean="0"/>
              <a:t>Финансовые </a:t>
            </a:r>
            <a:r>
              <a:rPr lang="ru-RU" sz="1600" dirty="0"/>
              <a:t>и экономические проблемы экономики: роль и место молодого поколения в их решении</a:t>
            </a:r>
            <a:r>
              <a:rPr lang="ru-RU" sz="1600" dirty="0" smtClean="0"/>
              <a:t>.</a:t>
            </a:r>
          </a:p>
          <a:p>
            <a:pPr lvl="0" algn="ctr"/>
            <a:endParaRPr lang="ru-RU" sz="1600" dirty="0"/>
          </a:p>
          <a:p>
            <a:pPr lvl="0" algn="ctr"/>
            <a:r>
              <a:rPr lang="ru-RU" sz="1600" dirty="0"/>
              <a:t>Доступность качественного образования для молодёжи в разных странах мира</a:t>
            </a:r>
            <a:r>
              <a:rPr lang="ru-RU" sz="1600" dirty="0" smtClean="0"/>
              <a:t>.</a:t>
            </a:r>
          </a:p>
          <a:p>
            <a:pPr lvl="0" algn="ctr"/>
            <a:endParaRPr lang="ru-RU" sz="1600" dirty="0"/>
          </a:p>
          <a:p>
            <a:pPr lvl="0" algn="ctr"/>
            <a:r>
              <a:rPr lang="ru-RU" sz="1600" dirty="0"/>
              <a:t>Малое предпринимательство в </a:t>
            </a:r>
            <a:r>
              <a:rPr lang="ru-RU" sz="1600" dirty="0" smtClean="0"/>
              <a:t>России</a:t>
            </a:r>
            <a:endParaRPr lang="ru-RU" sz="1600" dirty="0"/>
          </a:p>
          <a:p>
            <a:pPr algn="ctr"/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70312" y="1213209"/>
            <a:ext cx="5022168" cy="513657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 smtClean="0"/>
              <a:t>Организация </a:t>
            </a:r>
            <a:r>
              <a:rPr lang="ru-RU" sz="1600" i="1" dirty="0" err="1" smtClean="0"/>
              <a:t>межпредметных</a:t>
            </a:r>
            <a:r>
              <a:rPr lang="ru-RU" sz="1600" i="1" dirty="0" smtClean="0"/>
              <a:t> событий: </a:t>
            </a:r>
            <a:r>
              <a:rPr lang="ru-RU" sz="1600" i="1" u="sng" dirty="0" smtClean="0"/>
              <a:t>финансовое </a:t>
            </a:r>
            <a:r>
              <a:rPr lang="ru-RU" sz="1600" i="1" u="sng" dirty="0"/>
              <a:t>и </a:t>
            </a:r>
            <a:r>
              <a:rPr lang="ru-RU" sz="1600" i="1" u="sng" dirty="0" smtClean="0"/>
              <a:t>социальное проектирование</a:t>
            </a:r>
            <a:r>
              <a:rPr lang="ru-RU" sz="1600" i="1" dirty="0" smtClean="0"/>
              <a:t> (</a:t>
            </a:r>
            <a:r>
              <a:rPr lang="ru-RU" sz="1600" i="1" kern="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реальная </a:t>
            </a:r>
            <a:r>
              <a:rPr lang="ru-RU" sz="1600" i="1" kern="0" dirty="0">
                <a:solidFill>
                  <a:prstClr val="black"/>
                </a:solidFill>
                <a:cs typeface="Times New Roman" panose="02020603050405020304" pitchFamily="18" charset="0"/>
              </a:rPr>
              <a:t>финансовая деятельность, социальные пробы (реализация социальных ролей</a:t>
            </a:r>
            <a:r>
              <a:rPr lang="ru-RU" sz="1600" i="1" kern="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ru-RU" sz="1600" b="1" kern="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Направления:</a:t>
            </a:r>
          </a:p>
          <a:p>
            <a:pPr algn="ctr"/>
            <a:r>
              <a:rPr lang="ru-RU" sz="1600" dirty="0"/>
              <a:t>Э</a:t>
            </a:r>
            <a:r>
              <a:rPr lang="ru-RU" sz="1600" dirty="0" smtClean="0"/>
              <a:t>кологические </a:t>
            </a:r>
            <a:r>
              <a:rPr lang="ru-RU" sz="1600" dirty="0"/>
              <a:t>и благотворительные </a:t>
            </a:r>
            <a:r>
              <a:rPr lang="ru-RU" sz="1600" u="sng" dirty="0" smtClean="0"/>
              <a:t>акции</a:t>
            </a:r>
            <a:r>
              <a:rPr lang="ru-RU" sz="1600" dirty="0" smtClean="0"/>
              <a:t>: сбор макулатуры, отработанных батареек, вещей </a:t>
            </a:r>
            <a:r>
              <a:rPr lang="ru-RU" sz="1600" dirty="0"/>
              <a:t>для социально незащищенных категорий граждан (ветеранов, пенсионеров, сирот), подготовка подарков </a:t>
            </a:r>
            <a:r>
              <a:rPr lang="ru-RU" sz="1600" dirty="0" smtClean="0"/>
              <a:t>для </a:t>
            </a:r>
            <a:r>
              <a:rPr lang="ru-RU" sz="1600" dirty="0"/>
              <a:t>данных категорий граждан, </a:t>
            </a:r>
            <a:r>
              <a:rPr lang="ru-RU" sz="1600" dirty="0" smtClean="0"/>
              <a:t>театрализованных постановок</a:t>
            </a:r>
            <a:endParaRPr lang="ru-RU" sz="1600" dirty="0"/>
          </a:p>
          <a:p>
            <a:pPr algn="ctr"/>
            <a:r>
              <a:rPr lang="ru-RU" sz="1600" dirty="0" smtClean="0"/>
              <a:t>Предпринимательские </a:t>
            </a:r>
            <a:r>
              <a:rPr lang="ru-RU" sz="1600" u="sng" dirty="0"/>
              <a:t>проекты</a:t>
            </a:r>
            <a:r>
              <a:rPr lang="ru-RU" sz="1600" dirty="0"/>
              <a:t> </a:t>
            </a:r>
            <a:r>
              <a:rPr lang="ru-RU" sz="1600" dirty="0" smtClean="0"/>
              <a:t>связанные с </a:t>
            </a:r>
            <a:r>
              <a:rPr lang="ru-RU" sz="1600" dirty="0"/>
              <a:t>производством определенного </a:t>
            </a:r>
            <a:r>
              <a:rPr lang="ru-RU" sz="1600" dirty="0" smtClean="0"/>
              <a:t>продукта: сувениры, игрушки, </a:t>
            </a:r>
            <a:r>
              <a:rPr lang="ru-RU" sz="1600" dirty="0"/>
              <a:t>экспонаты для </a:t>
            </a:r>
            <a:r>
              <a:rPr lang="ru-RU" sz="1600" dirty="0" smtClean="0"/>
              <a:t>выставок, </a:t>
            </a:r>
            <a:r>
              <a:rPr lang="ru-RU" sz="1600" dirty="0"/>
              <a:t>декорации для </a:t>
            </a:r>
            <a:r>
              <a:rPr lang="ru-RU" sz="1600" dirty="0" smtClean="0"/>
              <a:t>театра</a:t>
            </a:r>
          </a:p>
          <a:p>
            <a:pPr algn="ctr"/>
            <a:r>
              <a:rPr lang="ru-RU" sz="1600" dirty="0" smtClean="0"/>
              <a:t> Разработка </a:t>
            </a:r>
            <a:r>
              <a:rPr lang="ru-RU" sz="1600" dirty="0"/>
              <a:t>достоверных и доступных </a:t>
            </a:r>
            <a:r>
              <a:rPr lang="ru-RU" sz="1600" u="sng" dirty="0"/>
              <a:t>источников информации </a:t>
            </a:r>
            <a:r>
              <a:rPr lang="ru-RU" sz="1600" dirty="0"/>
              <a:t>для разных целевых групп потребителей финансовых услуг (буклеты, брошюры, плакаты и пр</a:t>
            </a:r>
            <a:r>
              <a:rPr lang="ru-RU" sz="1600" dirty="0" smtClean="0"/>
              <a:t>.): как </a:t>
            </a:r>
            <a:r>
              <a:rPr lang="ru-RU" sz="1600" dirty="0"/>
              <a:t>сберегать </a:t>
            </a:r>
            <a:r>
              <a:rPr lang="ru-RU" sz="1600" dirty="0" smtClean="0"/>
              <a:t>ресурсы (энергию, воду); как найти подработку в каникулы; как не попасть в ловушку рекламы и пр.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9574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37693" cy="4449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673" y="836712"/>
            <a:ext cx="2974371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474" y="1988839"/>
            <a:ext cx="3240526" cy="4882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65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918" y="1"/>
            <a:ext cx="8229600" cy="69269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Методическое обеспечение программы курса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381329"/>
          </a:xfrm>
        </p:spPr>
        <p:txBody>
          <a:bodyPr>
            <a:noAutofit/>
          </a:bodyPr>
          <a:lstStyle/>
          <a:p>
            <a:pPr lvl="0" algn="just"/>
            <a:r>
              <a:rPr lang="ru-RU" sz="1400" b="1" dirty="0"/>
              <a:t>Примерная программа </a:t>
            </a:r>
            <a:r>
              <a:rPr lang="ru-RU" sz="1400" dirty="0"/>
              <a:t>по географии основного общего образования. –М.: 2011. – [Электронный ресурс] – Режим доступа: </a:t>
            </a:r>
            <a:r>
              <a:rPr lang="ru-RU" sz="1400" u="sng" dirty="0">
                <a:hlinkClick r:id="rId2"/>
              </a:rPr>
              <a:t>http://www.school2100.ru/</a:t>
            </a:r>
            <a:endParaRPr lang="ru-RU" sz="1400" dirty="0"/>
          </a:p>
          <a:p>
            <a:pPr lvl="0" algn="just"/>
            <a:r>
              <a:rPr lang="ru-RU" sz="1400" dirty="0"/>
              <a:t>Распоряжение Правительства РФ от 25 сентября 2017 г. № 2039-р «Об утверждении </a:t>
            </a:r>
            <a:r>
              <a:rPr lang="ru-RU" sz="1400" b="1" dirty="0"/>
              <a:t>Стратегии повышения финансовой грамотности </a:t>
            </a:r>
            <a:r>
              <a:rPr lang="ru-RU" sz="1400" dirty="0"/>
              <a:t>в Российской Федерации на 2017 - 2023 гг.» – [Электронный ресурс] – Режим доступа: </a:t>
            </a:r>
            <a:r>
              <a:rPr lang="ru-RU" sz="1400" u="sng" dirty="0">
                <a:hlinkClick r:id="rId3"/>
              </a:rPr>
              <a:t>http://www.garant.ru/products/ipo/prime/doc/71675558/</a:t>
            </a:r>
            <a:r>
              <a:rPr lang="ru-RU" sz="1400" dirty="0"/>
              <a:t> </a:t>
            </a:r>
          </a:p>
          <a:p>
            <a:pPr lvl="0" algn="just"/>
            <a:r>
              <a:rPr lang="ru-RU" sz="1400" dirty="0"/>
              <a:t>Сборник Специальных модулей по финансовой грамотности для </a:t>
            </a:r>
            <a:r>
              <a:rPr lang="ru-RU" sz="1400" b="1" dirty="0"/>
              <a:t>УМК по географии 7 класса</a:t>
            </a:r>
            <a:r>
              <a:rPr lang="ru-RU" sz="1400" dirty="0"/>
              <a:t>. [Электронный ресурс] – Режим доступа: </a:t>
            </a:r>
            <a:r>
              <a:rPr lang="ru-RU" sz="1400" u="sng" dirty="0">
                <a:hlinkClick r:id="rId4"/>
              </a:rPr>
              <a:t>https://drofa-ventana.ru/upload/service/sbornik-geography-7.pdf</a:t>
            </a:r>
            <a:endParaRPr lang="ru-RU" sz="1400" dirty="0"/>
          </a:p>
          <a:p>
            <a:pPr lvl="0" algn="just"/>
            <a:r>
              <a:rPr lang="ru-RU" sz="1400" dirty="0"/>
              <a:t>Сборник Специальных модулей по финансовой грамотности для </a:t>
            </a:r>
            <a:r>
              <a:rPr lang="ru-RU" sz="1400" b="1" dirty="0"/>
              <a:t>УМК по географии 9 класса</a:t>
            </a:r>
            <a:r>
              <a:rPr lang="ru-RU" sz="1400" dirty="0"/>
              <a:t>. [Электронный ресурс] – Режим доступа: </a:t>
            </a:r>
            <a:r>
              <a:rPr lang="ru-RU" sz="1400" u="sng" dirty="0">
                <a:hlinkClick r:id="rId5"/>
              </a:rPr>
              <a:t>https://drofa-ventana.ru/upload/service/sbornik-geography-9.pdf</a:t>
            </a:r>
            <a:endParaRPr lang="ru-RU" sz="1400" dirty="0"/>
          </a:p>
          <a:p>
            <a:pPr lvl="0" algn="just"/>
            <a:r>
              <a:rPr lang="ru-RU" sz="1400" dirty="0"/>
              <a:t>Сборник Специальных модулей по финансовой грамотности для </a:t>
            </a:r>
            <a:r>
              <a:rPr lang="ru-RU" sz="1400" b="1" dirty="0"/>
              <a:t>УМК по географии 10-11 классов</a:t>
            </a:r>
            <a:r>
              <a:rPr lang="ru-RU" sz="1400" dirty="0"/>
              <a:t>. [Электронный ресурс] – Режим доступа: </a:t>
            </a:r>
            <a:r>
              <a:rPr lang="ru-RU" sz="1400" u="sng" dirty="0">
                <a:hlinkClick r:id="rId6"/>
              </a:rPr>
              <a:t>https://drofa-ventana.ru/upload/service/sbornik-geography-10-11.pdf</a:t>
            </a:r>
            <a:endParaRPr lang="ru-RU" sz="1400" dirty="0"/>
          </a:p>
          <a:p>
            <a:pPr lvl="0" algn="just"/>
            <a:r>
              <a:rPr lang="ru-RU" sz="1400" b="1" dirty="0"/>
              <a:t>Федеральный государственный стандарт </a:t>
            </a:r>
            <a:r>
              <a:rPr lang="ru-RU" sz="1400" dirty="0"/>
              <a:t>основного общего образования. М.: 2010 [Электронный ресурс] – Режим доступа: </a:t>
            </a:r>
            <a:r>
              <a:rPr lang="ru-RU" sz="1400" u="sng" dirty="0">
                <a:hlinkClick r:id="rId7"/>
              </a:rPr>
              <a:t>http://standart.edu.ru/</a:t>
            </a:r>
            <a:endParaRPr lang="ru-RU" sz="1400" dirty="0"/>
          </a:p>
          <a:p>
            <a:pPr lvl="0" algn="just"/>
            <a:r>
              <a:rPr lang="ru-RU" sz="1400" b="1" dirty="0"/>
              <a:t>Федеральный государственный стандарт </a:t>
            </a:r>
            <a:r>
              <a:rPr lang="ru-RU" sz="1400" dirty="0"/>
              <a:t>среднего (полного) общего образования. М.: 2012 [Электронный ресурс] – Режим доступа: </a:t>
            </a:r>
            <a:r>
              <a:rPr lang="ru-RU" sz="1400" u="sng" dirty="0">
                <a:hlinkClick r:id="rId7"/>
              </a:rPr>
              <a:t>http://standart.edu.ru/</a:t>
            </a:r>
            <a:endParaRPr lang="ru-RU" sz="1400" dirty="0"/>
          </a:p>
          <a:p>
            <a:pPr lvl="0" algn="just"/>
            <a:r>
              <a:rPr lang="ru-RU" sz="1400" b="1" dirty="0"/>
              <a:t>Методические материалы </a:t>
            </a:r>
            <a:r>
              <a:rPr lang="ru-RU" sz="1400" dirty="0"/>
              <a:t>учебного курса </a:t>
            </a:r>
            <a:r>
              <a:rPr lang="ru-RU" sz="1400" b="1" dirty="0"/>
              <a:t>по финансовой грамотности для учащихся 5 - 7 классов</a:t>
            </a:r>
            <a:r>
              <a:rPr lang="ru-RU" sz="1400" dirty="0"/>
              <a:t>, педагогов, родителей // Проект «Разработка дополнительных образовательных программ по развитию финансовой грамотности обучающихся общеобразовательных учреждений и образовательных учреждений начального и среднего профессионального образования». – Режим доступа: </a:t>
            </a:r>
            <a:r>
              <a:rPr lang="ru-RU" sz="1400" dirty="0">
                <a:hlinkClick r:id="rId8"/>
              </a:rPr>
              <a:t>https://fmc.hse.ru/5-7forms</a:t>
            </a:r>
            <a:r>
              <a:rPr lang="ru-RU" sz="1400" dirty="0"/>
              <a:t>.</a:t>
            </a:r>
          </a:p>
          <a:p>
            <a:pPr lvl="0" algn="just"/>
            <a:r>
              <a:rPr lang="ru-RU" sz="1400" b="1" dirty="0"/>
              <a:t>Методические материалы</a:t>
            </a:r>
            <a:r>
              <a:rPr lang="ru-RU" sz="1400" dirty="0"/>
              <a:t> учебного курса </a:t>
            </a:r>
            <a:r>
              <a:rPr lang="ru-RU" sz="1400" b="1" dirty="0"/>
              <a:t>по финансовой грамотности для учащихся 8 - 9 классов</a:t>
            </a:r>
            <a:r>
              <a:rPr lang="ru-RU" sz="1400" dirty="0"/>
              <a:t>, педагогов, родителей // Проект «Разработка дополнительных образовательных программ по развитию финансовой грамотности обучающихся общеобразовательных учреждений и образовательных учреждений начального и среднего профессионального образования». – Режим доступа: https://fmc.hse.ru/8-9forms.</a:t>
            </a:r>
          </a:p>
          <a:p>
            <a:pPr lvl="0" algn="just"/>
            <a:r>
              <a:rPr lang="ru-RU" sz="1400" b="1" dirty="0"/>
              <a:t>Методические материалы </a:t>
            </a:r>
            <a:r>
              <a:rPr lang="ru-RU" sz="1400" dirty="0"/>
              <a:t>учебного курса </a:t>
            </a:r>
            <a:r>
              <a:rPr lang="ru-RU" sz="1400" b="1" dirty="0"/>
              <a:t>по финансовой грамотности для учащихся 10 - 11 классов</a:t>
            </a:r>
            <a:r>
              <a:rPr lang="ru-RU" sz="1400" dirty="0"/>
              <a:t>, педагогов, родителей // Проект «Разработка дополнительных образовательных программ по развитию финансовой грамотности обучающихся общеобразовательных учреждений и образовательных учреждений начального и среднего профессионального образования». – Режим доступа: https://fmc.hse.ru/10-11forms.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6244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412776"/>
            <a:ext cx="6840760" cy="30648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Программа предполагает поэтапное развитие различных умений, составляющих основу функциональной грамотности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34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Функциональная грамотность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способность </a:t>
            </a:r>
            <a:r>
              <a:rPr lang="ru-RU" dirty="0"/>
              <a:t>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отношений.</a:t>
            </a:r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5 классе: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340768"/>
            <a:ext cx="6912768" cy="4824536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у</a:t>
            </a:r>
            <a:r>
              <a:rPr lang="ru-RU" dirty="0" smtClean="0">
                <a:solidFill>
                  <a:schemeClr val="tx1"/>
                </a:solidFill>
              </a:rPr>
              <a:t>чатся находить и извлекать информацию различного предметного содержания из текстов, схем, рисунков, таблиц;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используются тексты различные по оформлению, стилистике, форме;</a:t>
            </a:r>
          </a:p>
          <a:p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dirty="0" smtClean="0">
                <a:solidFill>
                  <a:schemeClr val="tx1"/>
                </a:solidFill>
              </a:rPr>
              <a:t>нформация представлена в различном контексте. </a:t>
            </a:r>
          </a:p>
        </p:txBody>
      </p:sp>
    </p:spTree>
    <p:extLst>
      <p:ext uri="{BB962C8B-B14F-4D97-AF65-F5344CB8AC3E}">
        <p14:creationId xmlns:p14="http://schemas.microsoft.com/office/powerpoint/2010/main" val="352221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6 классе: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ф</a:t>
            </a:r>
            <a:r>
              <a:rPr lang="ru-RU" dirty="0" smtClean="0">
                <a:solidFill>
                  <a:schemeClr val="tx1"/>
                </a:solidFill>
              </a:rPr>
              <a:t>ормируется умение применять знания о математических, естественно-научных, финансовых, общественных явлениях для решения практических задач.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44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7 классе: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у</a:t>
            </a:r>
            <a:r>
              <a:rPr lang="ru-RU" sz="2800" dirty="0" smtClean="0">
                <a:solidFill>
                  <a:schemeClr val="tx1"/>
                </a:solidFill>
              </a:rPr>
              <a:t>чатся анализировать и обобщать информацию различного предметного содержания в разном контексте;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проблемы, которые ученику необходимо проанализировать и синтезировать в единую картину могут иметь как личный, местный, так и  национальный и глобальные аспекты;</a:t>
            </a:r>
          </a:p>
          <a:p>
            <a:r>
              <a:rPr lang="ru-RU" sz="2800" dirty="0">
                <a:solidFill>
                  <a:schemeClr val="tx1"/>
                </a:solidFill>
              </a:rPr>
              <a:t>о</a:t>
            </a:r>
            <a:r>
              <a:rPr lang="ru-RU" sz="2800" dirty="0" smtClean="0">
                <a:solidFill>
                  <a:schemeClr val="tx1"/>
                </a:solidFill>
              </a:rPr>
              <a:t>владеть универсальными способами анализа информации и её интеграции.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76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8 классе: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учатся </a:t>
            </a:r>
            <a:r>
              <a:rPr lang="ru-RU" dirty="0">
                <a:solidFill>
                  <a:schemeClr val="tx1"/>
                </a:solidFill>
              </a:rPr>
              <a:t>оценивать и интерпретировать различные поставленные перед ними проблемы в рамках предметного содержания.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308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9 классе: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формируется умение оценивать, интерпретировать, делать выводы и строить прогнозы относительно различных ситуаций, проблем и </a:t>
            </a:r>
            <a:r>
              <a:rPr lang="ru-RU" dirty="0" smtClean="0">
                <a:solidFill>
                  <a:schemeClr val="tx1"/>
                </a:solidFill>
              </a:rPr>
              <a:t>явлений в </a:t>
            </a:r>
            <a:r>
              <a:rPr lang="ru-RU" dirty="0">
                <a:solidFill>
                  <a:schemeClr val="tx1"/>
                </a:solidFill>
              </a:rPr>
              <a:t>отрыве от предметного содержания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>
                <a:solidFill>
                  <a:schemeClr val="tx1"/>
                </a:solidFill>
              </a:rPr>
              <a:t>з</a:t>
            </a:r>
            <a:r>
              <a:rPr lang="ru-RU" dirty="0" smtClean="0">
                <a:solidFill>
                  <a:schemeClr val="tx1"/>
                </a:solidFill>
              </a:rPr>
              <a:t>нания </a:t>
            </a:r>
            <a:r>
              <a:rPr lang="ru-RU" dirty="0">
                <a:solidFill>
                  <a:schemeClr val="tx1"/>
                </a:solidFill>
              </a:rPr>
              <a:t>из различных предметных областей легко актуализируются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и используются для решения конкретных проблем.</a:t>
            </a:r>
          </a:p>
        </p:txBody>
      </p:sp>
    </p:spTree>
    <p:extLst>
      <p:ext uri="{BB962C8B-B14F-4D97-AF65-F5344CB8AC3E}">
        <p14:creationId xmlns:p14="http://schemas.microsoft.com/office/powerpoint/2010/main" val="371871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63688" y="260648"/>
            <a:ext cx="6840760" cy="6305250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tx1"/>
                </a:solidFill>
                <a:effectLst/>
              </a:rPr>
              <a:t>Формирование функциональной грамотности школьника это задача, которую не может решить отдельно взятый  учитель, этот процесс не может быть набором отдельных уроков или набором отдельных заданий.</a:t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dirty="0">
                <a:solidFill>
                  <a:schemeClr val="tx1"/>
                </a:solidFill>
                <a:effectLst/>
              </a:rPr>
              <a:t>Этот процесс должен быть логично и системно вшит в учебную программу как обязательная его составляющая.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07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052736"/>
            <a:ext cx="6840760" cy="479308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Спасибо за внимание!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49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92102"/>
            <a:ext cx="7128792" cy="191276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Занятия по внеурочной деятельности позволяют обучающимся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2564904"/>
            <a:ext cx="7200800" cy="3600400"/>
          </a:xfrm>
        </p:spPr>
        <p:txBody>
          <a:bodyPr/>
          <a:lstStyle/>
          <a:p>
            <a:r>
              <a:rPr lang="ru-RU" b="1" dirty="0" smtClean="0"/>
              <a:t>расширить свои знания о природе и мире;</a:t>
            </a:r>
          </a:p>
          <a:p>
            <a:r>
              <a:rPr lang="ru-RU" b="1" dirty="0"/>
              <a:t>н</a:t>
            </a:r>
            <a:r>
              <a:rPr lang="ru-RU" b="1" dirty="0" smtClean="0"/>
              <a:t>аучиться применять эти знания на уроках и в повседневной жизни.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028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6840760" cy="1336698"/>
          </a:xfrm>
        </p:spPr>
        <p:txBody>
          <a:bodyPr>
            <a:noAutofit/>
          </a:bodyPr>
          <a:lstStyle/>
          <a:p>
            <a:r>
              <a:rPr lang="ru-RU" sz="3200" smtClean="0">
                <a:solidFill>
                  <a:schemeClr val="tx1"/>
                </a:solidFill>
              </a:rPr>
              <a:t>Требования к структуре РП учебных курсов внеурочной деятельности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412776"/>
            <a:ext cx="6840760" cy="518457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smtClean="0">
                <a:solidFill>
                  <a:schemeClr val="tx1"/>
                </a:solidFill>
              </a:rPr>
              <a:t>?</a:t>
            </a:r>
            <a:r>
              <a:rPr lang="ru-RU" smtClean="0">
                <a:solidFill>
                  <a:schemeClr val="tx1"/>
                </a:solidFill>
              </a:rPr>
              <a:t> Чем отличается РП учебного курса внеурочной деятельности по ФГОС-2021 от курса внеурочной деятельности по старым ФГОС ?</a:t>
            </a:r>
          </a:p>
          <a:p>
            <a:pPr marL="0" indent="0">
              <a:buNone/>
            </a:pPr>
            <a:r>
              <a:rPr lang="ru-RU" smtClean="0">
                <a:solidFill>
                  <a:schemeClr val="tx1"/>
                </a:solidFill>
              </a:rPr>
              <a:t>✒Тематическое планирование должно быть с ЭОР (необязательно на каждое занятие)</a:t>
            </a:r>
          </a:p>
          <a:p>
            <a:pPr marL="0" indent="0">
              <a:buNone/>
            </a:pPr>
            <a:r>
              <a:rPr lang="ru-RU" smtClean="0">
                <a:solidFill>
                  <a:schemeClr val="tx1"/>
                </a:solidFill>
              </a:rPr>
              <a:t>✒Должно быть указание на формы проведения занятий (любой вид деятельности, только НЕ УРОК!)</a:t>
            </a:r>
          </a:p>
          <a:p>
            <a:pPr marL="0" indent="0">
              <a:buNone/>
            </a:pPr>
            <a:r>
              <a:rPr lang="ru-RU" smtClean="0">
                <a:solidFill>
                  <a:schemeClr val="tx1"/>
                </a:solidFill>
              </a:rPr>
              <a:t>✒Должна учитываться программа воспитания.</a:t>
            </a:r>
          </a:p>
          <a:p>
            <a:pPr marL="0" indent="0">
              <a:buNone/>
            </a:pPr>
            <a:endParaRPr lang="ru-RU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mtClean="0">
                <a:solidFill>
                  <a:schemeClr val="tx1"/>
                </a:solidFill>
              </a:rPr>
              <a:t>❗Все эти пункты - это требования ФГОС, значит должны быть в каждой школе!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27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92102"/>
            <a:ext cx="8064896" cy="184075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Чем отличается РП учебного курса внеурочной деятельности по ФГОС-2021 от курса внеурочной деятельности по старым ФГОС ?</a:t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4" t="4047" r="2771" b="3507"/>
          <a:stretch/>
        </p:blipFill>
        <p:spPr>
          <a:xfrm>
            <a:off x="2195736" y="1916832"/>
            <a:ext cx="5630780" cy="4219073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77876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620688"/>
            <a:ext cx="6840760" cy="100811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Цель курса внеурочной деятельности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2204864"/>
            <a:ext cx="6048672" cy="396044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Развитие функциональной грамотности обучающихся           5-9 классов как индикатора качества и эффективности образования, равенства доступа к образованию.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00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92102"/>
            <a:ext cx="8280920" cy="140870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Основные составляющие функциональной грамотности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8" t="14124" r="8245" b="7027"/>
          <a:stretch/>
        </p:blipFill>
        <p:spPr>
          <a:xfrm>
            <a:off x="1043607" y="1916832"/>
            <a:ext cx="7748337" cy="401052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33534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Естественно-научная грамотность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(содержательное знание)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187668"/>
            <a:ext cx="6840537" cy="3347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60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00353"/>
            <a:ext cx="6840760" cy="104866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Сборники эталонных заданий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68890"/>
            <a:ext cx="3441318" cy="4538909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49019"/>
            <a:ext cx="3456384" cy="455878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0987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7b8b88d334047e6d8ac6579c9a8ea416e38b9b"/>
</p:tagLst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5340</TotalTime>
  <Words>1194</Words>
  <Application>Microsoft Office PowerPoint</Application>
  <PresentationFormat>Экран (4:3)</PresentationFormat>
  <Paragraphs>99</Paragraphs>
  <Slides>26</Slides>
  <Notes>1</Notes>
  <HiddenSlides>8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Формирование функциональной грамотности во внеурочной деятельности обучающихся по географии ___________________________ Августовское заседание ГМО: В новый учебный год – с новыми требованиями ___________________________ Учитель географии МБОУ «СОШ №31» Грачёва Наталья Юрьевна </vt:lpstr>
      <vt:lpstr>Функциональная грамотность</vt:lpstr>
      <vt:lpstr>Занятия по внеурочной деятельности позволяют обучающимся </vt:lpstr>
      <vt:lpstr>Требования к структуре РП учебных курсов внеурочной деятельности</vt:lpstr>
      <vt:lpstr>Чем отличается РП учебного курса внеурочной деятельности по ФГОС-2021 от курса внеурочной деятельности по старым ФГОС ? </vt:lpstr>
      <vt:lpstr>Цель курса внеурочной деятельности</vt:lpstr>
      <vt:lpstr>Основные составляющие функциональной грамотности </vt:lpstr>
      <vt:lpstr>Естественно-научная грамотность  (содержательное знание)</vt:lpstr>
      <vt:lpstr>Сборники эталонных заданий</vt:lpstr>
      <vt:lpstr>Тренажёр по функциональной грамотности</vt:lpstr>
      <vt:lpstr>Задачники</vt:lpstr>
      <vt:lpstr>Цифровые ресурсы и сервисы</vt:lpstr>
      <vt:lpstr>Финансовая грамотность </vt:lpstr>
      <vt:lpstr>Ресурсы неформального финансового образования и финансового просвещения средствами географии</vt:lpstr>
      <vt:lpstr>Презентация PowerPoint</vt:lpstr>
      <vt:lpstr>Организация внеурочной деятельности</vt:lpstr>
      <vt:lpstr>Презентация PowerPoint</vt:lpstr>
      <vt:lpstr>Методическое обеспечение программы курса</vt:lpstr>
      <vt:lpstr>Программа предполагает поэтапное развитие различных умений, составляющих основу функциональной грамотности</vt:lpstr>
      <vt:lpstr>В 5 классе:</vt:lpstr>
      <vt:lpstr>В 6 классе:</vt:lpstr>
      <vt:lpstr>В 7 классе:</vt:lpstr>
      <vt:lpstr>В 8 классе:</vt:lpstr>
      <vt:lpstr>В 9 классе:</vt:lpstr>
      <vt:lpstr>Формирование функциональной грамотности школьника это задача, которую не может решить отдельно взятый  учитель, этот процесс не может быть набором отдельных уроков или набором отдельных заданий. Этот процесс должен быть логично и системно вшит в учебную программу как обязательная его составляющая. </vt:lpstr>
      <vt:lpstr>Спасибо за внимание!  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Трехмерный белый узор</dc:title>
  <dc:creator>obstinate</dc:creator>
  <dc:description>Шаблон презентации с сайта https://presentation-creation.ru/</dc:description>
  <cp:lastModifiedBy>Глеб</cp:lastModifiedBy>
  <cp:revision>867</cp:revision>
  <dcterms:created xsi:type="dcterms:W3CDTF">2018-02-25T09:09:03Z</dcterms:created>
  <dcterms:modified xsi:type="dcterms:W3CDTF">2022-08-26T05:10:03Z</dcterms:modified>
</cp:coreProperties>
</file>