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9" r:id="rId12"/>
    <p:sldId id="267" r:id="rId13"/>
    <p:sldId id="268" r:id="rId14"/>
    <p:sldId id="270" r:id="rId15"/>
    <p:sldId id="272" r:id="rId16"/>
    <p:sldId id="262" r:id="rId17"/>
    <p:sldId id="271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5715000" type="screen16x10"/>
  <p:notesSz cx="6858000" cy="9144000"/>
  <p:defaultTextStyle>
    <a:defPPr>
      <a:defRPr lang="ru-RU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FC7E"/>
    <a:srgbClr val="D7E3BB"/>
    <a:srgbClr val="F69276"/>
    <a:srgbClr val="1F7FE2"/>
    <a:srgbClr val="F7F0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4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285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873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536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387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312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974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391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083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657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618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680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FC8C9-B313-4199-8FDB-BB3A699D190C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74F6D-A94A-4227-919D-65A353FF1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062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38.png"/><Relationship Id="rId7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37.png"/><Relationship Id="rId4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38.png"/><Relationship Id="rId7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37.png"/><Relationship Id="rId10" Type="http://schemas.microsoft.com/office/2007/relationships/hdphoto" Target="../media/hdphoto13.wdp"/><Relationship Id="rId4" Type="http://schemas.microsoft.com/office/2007/relationships/hdphoto" Target="../media/hdphoto10.wdp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38.png"/><Relationship Id="rId7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37.png"/><Relationship Id="rId10" Type="http://schemas.microsoft.com/office/2007/relationships/hdphoto" Target="../media/hdphoto13.wdp"/><Relationship Id="rId4" Type="http://schemas.microsoft.com/office/2007/relationships/hdphoto" Target="../media/hdphoto10.wdp"/><Relationship Id="rId9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18.png"/><Relationship Id="rId4" Type="http://schemas.microsoft.com/office/2007/relationships/hdphoto" Target="../media/hdphoto14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49.png"/><Relationship Id="rId7" Type="http://schemas.openxmlformats.org/officeDocument/2006/relationships/image" Target="../media/image5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5.wdp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microsoft.com/office/2007/relationships/hdphoto" Target="../media/hdphoto17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5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microsoft.com/office/2007/relationships/hdphoto" Target="../media/hdphoto18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microsoft.com/office/2007/relationships/hdphoto" Target="../media/hdphoto19.wdp"/><Relationship Id="rId4" Type="http://schemas.openxmlformats.org/officeDocument/2006/relationships/image" Target="../media/image7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microsoft.com/office/2007/relationships/hdphoto" Target="../media/hdphoto19.wdp"/><Relationship Id="rId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microsoft.com/office/2007/relationships/hdphoto" Target="../media/hdphoto19.wdp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microsoft.com/office/2007/relationships/hdphoto" Target="../media/hdphoto3.wdp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4.png"/><Relationship Id="rId18" Type="http://schemas.openxmlformats.org/officeDocument/2006/relationships/image" Target="../media/image28.png"/><Relationship Id="rId3" Type="http://schemas.openxmlformats.org/officeDocument/2006/relationships/image" Target="../media/image17.png"/><Relationship Id="rId21" Type="http://schemas.openxmlformats.org/officeDocument/2006/relationships/image" Target="../media/image31.png"/><Relationship Id="rId7" Type="http://schemas.openxmlformats.org/officeDocument/2006/relationships/image" Target="../media/image20.png"/><Relationship Id="rId12" Type="http://schemas.microsoft.com/office/2007/relationships/hdphoto" Target="../media/hdphoto6.wdp"/><Relationship Id="rId17" Type="http://schemas.openxmlformats.org/officeDocument/2006/relationships/image" Target="../media/image27.png"/><Relationship Id="rId2" Type="http://schemas.openxmlformats.org/officeDocument/2006/relationships/image" Target="../media/image4.png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5" Type="http://schemas.openxmlformats.org/officeDocument/2006/relationships/image" Target="../media/image25.png"/><Relationship Id="rId10" Type="http://schemas.openxmlformats.org/officeDocument/2006/relationships/image" Target="../media/image22.png"/><Relationship Id="rId19" Type="http://schemas.openxmlformats.org/officeDocument/2006/relationships/image" Target="../media/image29.png"/><Relationship Id="rId4" Type="http://schemas.openxmlformats.org/officeDocument/2006/relationships/image" Target="../media/image18.png"/><Relationship Id="rId9" Type="http://schemas.microsoft.com/office/2007/relationships/hdphoto" Target="../media/hdphoto5.wdp"/><Relationship Id="rId14" Type="http://schemas.microsoft.com/office/2007/relationships/hdphoto" Target="../media/hdphoto7.wdp"/><Relationship Id="rId22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38.png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836" y="94509"/>
            <a:ext cx="8125129" cy="5496061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8611" y1="23591" x2="68287" y2="31524"/>
                        <a14:foregroundMark x1="54398" y1="39875" x2="71759" y2="217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3345084"/>
            <a:ext cx="2137377" cy="23699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5443" y="1050093"/>
            <a:ext cx="68059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In this module, we will </a:t>
            </a:r>
            <a:r>
              <a:rPr lang="en-US" sz="2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learn about houses, appliances, geographical features and places in a town</a:t>
            </a:r>
            <a:r>
              <a:rPr lang="en-US" sz="28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.</a:t>
            </a:r>
            <a:endParaRPr lang="ru-RU" sz="28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7635" y="2403335"/>
            <a:ext cx="4421530" cy="262189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337635" y="4810553"/>
            <a:ext cx="4421530" cy="57692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East, West, Home’s best</a:t>
            </a:r>
            <a:endParaRPr lang="ru-RU" sz="2800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94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" r="11501" b="8027"/>
          <a:stretch/>
        </p:blipFill>
        <p:spPr bwMode="auto">
          <a:xfrm flipH="1">
            <a:off x="323920" y="51169"/>
            <a:ext cx="8064896" cy="566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62446" y="821119"/>
            <a:ext cx="66319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omic Sans MS" pitchFamily="66" charset="0"/>
              </a:rPr>
              <a:t>There is/are  not  what?  where?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72000" y="645454"/>
            <a:ext cx="1224136" cy="936104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68144" y="645454"/>
            <a:ext cx="1565338" cy="936104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07904" y="645454"/>
            <a:ext cx="792088" cy="936104"/>
          </a:xfrm>
          <a:prstGeom prst="round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042966" y="1747762"/>
            <a:ext cx="5008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There </a:t>
            </a:r>
            <a:r>
              <a:rPr lang="en-US" sz="2800" b="1" dirty="0" smtClean="0">
                <a:solidFill>
                  <a:schemeClr val="bg1"/>
                </a:solidFill>
                <a:latin typeface="Comic Sans MS" pitchFamily="66" charset="0"/>
              </a:rPr>
              <a:t>isn’t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an apple on the table.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90723" y="363460"/>
            <a:ext cx="1497875" cy="13493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66587" y="492306"/>
            <a:ext cx="1113667" cy="109168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68319" y="778559"/>
            <a:ext cx="641454" cy="7226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56368" y="543990"/>
            <a:ext cx="1113667" cy="10916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66549" y="543990"/>
            <a:ext cx="1113667" cy="10916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18635" y="701960"/>
            <a:ext cx="751399" cy="84651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038787" y="2289073"/>
            <a:ext cx="339469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There </a:t>
            </a:r>
            <a:r>
              <a:rPr lang="en-US" sz="2800" b="1" dirty="0" smtClean="0">
                <a:solidFill>
                  <a:schemeClr val="bg1"/>
                </a:solidFill>
                <a:latin typeface="Comic Sans MS" pitchFamily="66" charset="0"/>
              </a:rPr>
              <a:t>aren’t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two apples </a:t>
            </a:r>
            <a:r>
              <a:rPr lang="en-US" sz="2400" dirty="0">
                <a:solidFill>
                  <a:schemeClr val="bg1"/>
                </a:solidFill>
                <a:latin typeface="Comic Sans MS" pitchFamily="66" charset="0"/>
              </a:rPr>
              <a:t>o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n the table.</a:t>
            </a:r>
          </a:p>
        </p:txBody>
      </p:sp>
    </p:spTree>
    <p:extLst>
      <p:ext uri="{BB962C8B-B14F-4D97-AF65-F5344CB8AC3E}">
        <p14:creationId xmlns:p14="http://schemas.microsoft.com/office/powerpoint/2010/main" val="241138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815" y="745120"/>
            <a:ext cx="5557379" cy="3122123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Ex.2b. Look at the pictures and fill in: is, are, isn’t or aren’t.</a:t>
            </a:r>
            <a:endParaRPr lang="ru-RU" sz="1800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446836" y="503505"/>
            <a:ext cx="1076446" cy="276861"/>
          </a:xfrm>
          <a:prstGeom prst="wedgeRoundRectCallout">
            <a:avLst>
              <a:gd name="adj1" fmla="val -34235"/>
              <a:gd name="adj2" fmla="val 112668"/>
              <a:gd name="adj3" fmla="val 1666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i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sn’t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446836" y="1036879"/>
            <a:ext cx="1076446" cy="276861"/>
          </a:xfrm>
          <a:prstGeom prst="wedgeRoundRectCallout">
            <a:avLst>
              <a:gd name="adj1" fmla="val -34235"/>
              <a:gd name="adj2" fmla="val 112668"/>
              <a:gd name="adj3" fmla="val 1666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1446836" y="1570253"/>
            <a:ext cx="1076446" cy="276861"/>
          </a:xfrm>
          <a:prstGeom prst="wedgeRoundRectCallout">
            <a:avLst>
              <a:gd name="adj1" fmla="val -34235"/>
              <a:gd name="adj2" fmla="val 112668"/>
              <a:gd name="adj3" fmla="val 1666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446836" y="2103627"/>
            <a:ext cx="1076446" cy="276861"/>
          </a:xfrm>
          <a:prstGeom prst="wedgeRoundRectCallout">
            <a:avLst>
              <a:gd name="adj1" fmla="val -34235"/>
              <a:gd name="adj2" fmla="val 112668"/>
              <a:gd name="adj3" fmla="val 1666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i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sn’t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1446836" y="2637001"/>
            <a:ext cx="1076446" cy="276861"/>
          </a:xfrm>
          <a:prstGeom prst="wedgeRoundRectCallout">
            <a:avLst>
              <a:gd name="adj1" fmla="val -34235"/>
              <a:gd name="adj2" fmla="val 112668"/>
              <a:gd name="adj3" fmla="val 1666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1446836" y="3170376"/>
            <a:ext cx="1076446" cy="276861"/>
          </a:xfrm>
          <a:prstGeom prst="wedgeRoundRectCallout">
            <a:avLst>
              <a:gd name="adj1" fmla="val -34235"/>
              <a:gd name="adj2" fmla="val 112668"/>
              <a:gd name="adj3" fmla="val 1666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a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ren’t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3012" y="745120"/>
            <a:ext cx="3256011" cy="249717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295" y="753729"/>
            <a:ext cx="3224728" cy="243328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162" y="772075"/>
            <a:ext cx="3256011" cy="249717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6162" y="745120"/>
            <a:ext cx="3232861" cy="218277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1145" y="745119"/>
            <a:ext cx="3247878" cy="228872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7179" y="816628"/>
            <a:ext cx="5263502" cy="4667634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7978174" y="5029420"/>
            <a:ext cx="1022207" cy="451413"/>
          </a:xfrm>
          <a:prstGeom prst="rect">
            <a:avLst/>
          </a:prstGeom>
          <a:solidFill>
            <a:srgbClr val="FEE0D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Note 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23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" r="11501" b="8027"/>
          <a:stretch/>
        </p:blipFill>
        <p:spPr bwMode="auto">
          <a:xfrm flipH="1">
            <a:off x="323528" y="51169"/>
            <a:ext cx="8064896" cy="566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62446" y="821119"/>
            <a:ext cx="6577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Is/Are there  what?   where?</a:t>
            </a:r>
            <a:endParaRPr lang="ru-RU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53718" y="656076"/>
            <a:ext cx="1589247" cy="936104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95365" y="656076"/>
            <a:ext cx="1754141" cy="936104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56729" y="1704006"/>
            <a:ext cx="46826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Comic Sans MS" pitchFamily="66" charset="0"/>
              </a:rPr>
              <a:t>Is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there an apple on the table?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43313" y="359489"/>
            <a:ext cx="1497875" cy="13493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4205" y="578284"/>
            <a:ext cx="1113667" cy="10916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48808" y="2119105"/>
            <a:ext cx="730794" cy="75267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79602" y="2307542"/>
            <a:ext cx="24080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Yes, there is.</a:t>
            </a: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18234" y="2781468"/>
            <a:ext cx="761368" cy="71797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779602" y="2856543"/>
            <a:ext cx="27061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No, there isn’t.</a:t>
            </a: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779602" y="3333509"/>
            <a:ext cx="602626" cy="0"/>
          </a:xfrm>
          <a:prstGeom prst="line">
            <a:avLst/>
          </a:prstGeom>
          <a:ln w="76200">
            <a:solidFill>
              <a:srgbClr val="FE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772377" y="3333509"/>
            <a:ext cx="602626" cy="0"/>
          </a:xfrm>
          <a:prstGeom prst="line">
            <a:avLst/>
          </a:prstGeom>
          <a:ln w="76200">
            <a:solidFill>
              <a:srgbClr val="FE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94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" r="11501" b="8027"/>
          <a:stretch/>
        </p:blipFill>
        <p:spPr bwMode="auto">
          <a:xfrm flipH="1">
            <a:off x="323528" y="51169"/>
            <a:ext cx="8064896" cy="566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62446" y="821119"/>
            <a:ext cx="6577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Is/Are there  what?   where?</a:t>
            </a:r>
            <a:endParaRPr lang="ru-RU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53718" y="656076"/>
            <a:ext cx="1589247" cy="936104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95365" y="656076"/>
            <a:ext cx="1754141" cy="936104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74367" y="1691850"/>
            <a:ext cx="51090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Comic Sans MS" pitchFamily="66" charset="0"/>
              </a:rPr>
              <a:t>Are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there any apple on the table?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43313" y="359489"/>
            <a:ext cx="1497875" cy="13493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2080" y="556406"/>
            <a:ext cx="1113667" cy="109168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48808" y="2119105"/>
            <a:ext cx="730794" cy="7526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79602" y="2307542"/>
            <a:ext cx="26869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Yes, there are.</a:t>
            </a: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18234" y="2781468"/>
            <a:ext cx="761368" cy="71797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79602" y="2856543"/>
            <a:ext cx="29851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No, there aren’t.</a:t>
            </a:r>
            <a:endParaRPr lang="en-US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6928" y="556406"/>
            <a:ext cx="1113667" cy="1091687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4779602" y="3333509"/>
            <a:ext cx="602626" cy="0"/>
          </a:xfrm>
          <a:prstGeom prst="line">
            <a:avLst/>
          </a:prstGeom>
          <a:ln w="76200">
            <a:solidFill>
              <a:srgbClr val="FE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037262" y="3333509"/>
            <a:ext cx="602626" cy="0"/>
          </a:xfrm>
          <a:prstGeom prst="line">
            <a:avLst/>
          </a:prstGeom>
          <a:ln w="76200">
            <a:solidFill>
              <a:srgbClr val="FE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39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16" b="36371"/>
          <a:stretch/>
        </p:blipFill>
        <p:spPr>
          <a:xfrm>
            <a:off x="11572" y="839"/>
            <a:ext cx="9080601" cy="7515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0860" y="68149"/>
            <a:ext cx="8571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Ex.3. Fill in: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 there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or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 there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 Look at the pictures and answer the questions.</a:t>
            </a:r>
            <a:endParaRPr lang="ru-RU" sz="1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3065" y="819665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1. … a table in the kitchen?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3065" y="1613513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… a mirror in the bedroom?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3065" y="2407361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3. … any books on the beds?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3065" y="3201209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4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… any armchairs in the bedrooms?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3065" y="3995057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5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… a wardrobe in the living room?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3065" y="4788905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6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… any chairs in the kitchen?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42028" y="819665"/>
            <a:ext cx="3650146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Yes, there is.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42027" y="1613513"/>
            <a:ext cx="3650146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No, there isn’t.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42027" y="2407361"/>
            <a:ext cx="3650146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No, there aren’t.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42026" y="3201209"/>
            <a:ext cx="3650146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No, there aren’t.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42027" y="3995057"/>
            <a:ext cx="3650146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No, there isn’t.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42026" y="4788905"/>
            <a:ext cx="3650146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Y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es, there are.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43065" y="819665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1. 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there 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 table in the kitchen?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3064" y="1603455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2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there 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 mirror in the bedroom?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3063" y="2411111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3. 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Are there 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any books on the beds?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43063" y="3204969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4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Are there 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any armchairs in the bedrooms?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43062" y="3998807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5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there 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 wardrobe in the living room?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3062" y="4792645"/>
            <a:ext cx="4838217" cy="695357"/>
          </a:xfrm>
          <a:prstGeom prst="rect">
            <a:avLst/>
          </a:prstGeom>
          <a:solidFill>
            <a:srgbClr val="F7F0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6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Are there 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any chairs in the kitchen?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67848" y="1655353"/>
            <a:ext cx="626868" cy="619177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746990" y="843345"/>
            <a:ext cx="668584" cy="689742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67848" y="2457571"/>
            <a:ext cx="626868" cy="619177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46990" y="3226744"/>
            <a:ext cx="626868" cy="619177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46990" y="4028962"/>
            <a:ext cx="626868" cy="619177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705274" y="4765829"/>
            <a:ext cx="668584" cy="68974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179" y="816628"/>
            <a:ext cx="5263502" cy="4667634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41" name="Прямоугольник 40"/>
          <p:cNvSpPr/>
          <p:nvPr/>
        </p:nvSpPr>
        <p:spPr>
          <a:xfrm>
            <a:off x="8045211" y="423113"/>
            <a:ext cx="1022207" cy="451413"/>
          </a:xfrm>
          <a:prstGeom prst="rect">
            <a:avLst/>
          </a:prstGeom>
          <a:solidFill>
            <a:srgbClr val="FEE0D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Note 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244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16" b="36371"/>
          <a:stretch/>
        </p:blipFill>
        <p:spPr>
          <a:xfrm>
            <a:off x="11572" y="839"/>
            <a:ext cx="9080601" cy="7515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0860" y="68149"/>
            <a:ext cx="8571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Ex.4. Look at the title and the picture. What is the text about? What do you think it is like living in a house like the one in the picture?</a:t>
            </a: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713"/>
          <a:stretch/>
        </p:blipFill>
        <p:spPr>
          <a:xfrm>
            <a:off x="5582021" y="776035"/>
            <a:ext cx="3490026" cy="49547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320" y="776036"/>
            <a:ext cx="4572002" cy="32867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180939" y="842183"/>
            <a:ext cx="3415276" cy="877183"/>
          </a:xfrm>
          <a:prstGeom prst="roundRect">
            <a:avLst/>
          </a:prstGeom>
          <a:gradFill flip="none" rotWithShape="1">
            <a:gsLst>
              <a:gs pos="0">
                <a:srgbClr val="F69276">
                  <a:tint val="66000"/>
                  <a:satMod val="160000"/>
                </a:srgbClr>
              </a:gs>
              <a:gs pos="50000">
                <a:srgbClr val="F69276">
                  <a:tint val="44500"/>
                  <a:satMod val="160000"/>
                </a:srgbClr>
              </a:gs>
              <a:gs pos="100000">
                <a:srgbClr val="F6927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Life in a shell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4744" y1="28846" x2="42628" y2="9856"/>
                        <a14:foregroundMark x1="43269" y1="16587" x2="25962" y2="33894"/>
                        <a14:foregroundMark x1="40705" y1="64423" x2="46154" y2="62981"/>
                        <a14:foregroundMark x1="14423" y1="73798" x2="49038" y2="84615"/>
                        <a14:foregroundMark x1="42949" y1="68510" x2="42949" y2="685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193" y="3610621"/>
            <a:ext cx="1553232" cy="207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ая выноска 10"/>
          <p:cNvSpPr/>
          <p:nvPr/>
        </p:nvSpPr>
        <p:spPr>
          <a:xfrm>
            <a:off x="2012067" y="4104768"/>
            <a:ext cx="3753019" cy="1323001"/>
          </a:xfrm>
          <a:prstGeom prst="wedgeRectCallout">
            <a:avLst>
              <a:gd name="adj1" fmla="val -60926"/>
              <a:gd name="adj2" fmla="val 1258"/>
            </a:avLst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The text is about an unusual house that is in the shape of seashell. I think it is fun living in this house.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6875" y1="13812" x2="31771" y2="38674"/>
                        <a14:foregroundMark x1="67188" y1="92818" x2="82813" y2="7292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28622" y="3422038"/>
            <a:ext cx="2362147" cy="22268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9247" y="226083"/>
            <a:ext cx="5212086" cy="4322767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7935011" y="5097580"/>
            <a:ext cx="1022207" cy="451413"/>
          </a:xfrm>
          <a:prstGeom prst="rect">
            <a:avLst/>
          </a:prstGeom>
          <a:solidFill>
            <a:srgbClr val="FEE0D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Note 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01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Learn the new words before reading.</a:t>
            </a:r>
            <a:endParaRPr lang="ru-RU" sz="1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8897" y="478900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shape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8897" y="947159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seashell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8897" y="1415418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y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oung couple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8897" y="1883677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s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piral staircase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8897" y="2351936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huge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8897" y="2820195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plant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8897" y="3288454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every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8897" y="3756713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room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38897" y="4224972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everywhere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38897" y="4693231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bright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38897" y="5161490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g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rass carpet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741907" y="478900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stream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741907" y="947159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trees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741907" y="1415418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earthquake-proof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41907" y="1883677"/>
            <a:ext cx="2464113" cy="590308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f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riendly to the environment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741907" y="2505447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view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741907" y="2973706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mountain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741907" y="3441965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like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38897" y="478900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форма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38897" y="947159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ракушка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38897" y="1415418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молодая пара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38897" y="1883677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винтовая лестница</a:t>
            </a:r>
            <a:endParaRPr lang="ru-RU" sz="1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38897" y="2351936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огромный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38897" y="2820195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растение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38897" y="3288454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каждый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38897" y="3756713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комната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38897" y="4224972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везде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38897" y="4693231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яркий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38897" y="5161490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т</a:t>
            </a:r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равяной ковер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741907" y="478900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ручей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741907" y="947159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деревья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741907" y="1415418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сейсмостойкий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741907" y="1883677"/>
            <a:ext cx="2464113" cy="590308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дружественный к </a:t>
            </a:r>
            <a:r>
              <a:rPr lang="ru-RU" sz="20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окр</a:t>
            </a:r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 среде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741907" y="2505447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вид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741907" y="2973706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горы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741907" y="3441965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как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85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Learn the new words before reading.</a:t>
            </a:r>
            <a:endParaRPr lang="ru-RU" sz="1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8897" y="478900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shape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8897" y="947159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seashell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8897" y="1415418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y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oung couple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8897" y="1883677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s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piral staircase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8897" y="2351936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huge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8897" y="2820195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plant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8897" y="3288454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every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8897" y="3756713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room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38897" y="4224972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everywhere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38897" y="4693231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bright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38897" y="5161490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g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rass carpet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741907" y="478900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stream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741907" y="947159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trees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741907" y="1415418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earthquake-proof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41907" y="1883677"/>
            <a:ext cx="2464113" cy="590308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f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riendly to the environment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741907" y="2505447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view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741907" y="2973706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mountain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741907" y="3441965"/>
            <a:ext cx="2464113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like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916" y="1883677"/>
            <a:ext cx="3673879" cy="371461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451676" y="571500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Very big in size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451675" y="571500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 living thing that grows in the soil 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6168" y="2353047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0127" y="1557449"/>
            <a:ext cx="2552658" cy="4072300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4857" y="2800966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55" name="Прямоугольник 54"/>
          <p:cNvSpPr/>
          <p:nvPr/>
        </p:nvSpPr>
        <p:spPr>
          <a:xfrm>
            <a:off x="5451675" y="580603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 very high area of land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5035" y="1487197"/>
            <a:ext cx="3848108" cy="257451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25739" y="2956253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73470" y="1557449"/>
            <a:ext cx="1833229" cy="4124766"/>
          </a:xfrm>
          <a:prstGeom prst="rect">
            <a:avLst/>
          </a:prstGeom>
        </p:spPr>
      </p:pic>
      <p:sp>
        <p:nvSpPr>
          <p:cNvPr id="57" name="Прямоугольник 56"/>
          <p:cNvSpPr/>
          <p:nvPr/>
        </p:nvSpPr>
        <p:spPr>
          <a:xfrm>
            <a:off x="5460449" y="589706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 set of curvy stairs in a building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8" name="Рисунок 5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436" y="1872035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79988" y="1493244"/>
            <a:ext cx="3816596" cy="2080135"/>
          </a:xfrm>
          <a:prstGeom prst="rect">
            <a:avLst/>
          </a:prstGeom>
        </p:spPr>
      </p:pic>
      <p:sp>
        <p:nvSpPr>
          <p:cNvPr id="59" name="Прямоугольник 58"/>
          <p:cNvSpPr/>
          <p:nvPr/>
        </p:nvSpPr>
        <p:spPr>
          <a:xfrm>
            <a:off x="5445524" y="579366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The form of </a:t>
            </a:r>
            <a:r>
              <a:rPr lang="en-US" sz="2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sth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435" y="486694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61" name="Прямоугольник 60"/>
          <p:cNvSpPr/>
          <p:nvPr/>
        </p:nvSpPr>
        <p:spPr>
          <a:xfrm>
            <a:off x="5454568" y="589969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 hard outer covering of certain sea animals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2" name="Рисунок 6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58284" y="1511216"/>
            <a:ext cx="3663377" cy="3831503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1661" y="945024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64" name="Прямоугольник 63"/>
          <p:cNvSpPr/>
          <p:nvPr/>
        </p:nvSpPr>
        <p:spPr>
          <a:xfrm>
            <a:off x="5445524" y="590205"/>
            <a:ext cx="3507129" cy="1087680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Tall plants with a central stem and branches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5" name="Рисунок 6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35509" y="1756417"/>
            <a:ext cx="3389340" cy="3803246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41656" y="955914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06453" y="1749664"/>
            <a:ext cx="3726269" cy="2475307"/>
          </a:xfrm>
          <a:prstGeom prst="rect">
            <a:avLst/>
          </a:prstGeom>
        </p:spPr>
      </p:pic>
      <p:sp>
        <p:nvSpPr>
          <p:cNvPr id="68" name="Прямоугольник 67"/>
          <p:cNvSpPr/>
          <p:nvPr/>
        </p:nvSpPr>
        <p:spPr>
          <a:xfrm>
            <a:off x="5454298" y="577547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 narrow, shallow, flowing body of water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70506" y="474424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22188" y="1785597"/>
            <a:ext cx="3710534" cy="1758639"/>
          </a:xfrm>
          <a:prstGeom prst="rect">
            <a:avLst/>
          </a:prstGeom>
        </p:spPr>
      </p:pic>
      <p:sp>
        <p:nvSpPr>
          <p:cNvPr id="71" name="Прямоугольник 70"/>
          <p:cNvSpPr/>
          <p:nvPr/>
        </p:nvSpPr>
        <p:spPr>
          <a:xfrm>
            <a:off x="5445523" y="568400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 floor covering made from a green plant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2" name="Рисунок 7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435" y="5130028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73" name="Прямоугольник 72"/>
          <p:cNvSpPr/>
          <p:nvPr/>
        </p:nvSpPr>
        <p:spPr>
          <a:xfrm>
            <a:off x="5459335" y="564410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Similar to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4" name="Рисунок 7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99550">
                        <a14:foregroundMark x1="29955" y1="11603" x2="49775" y2="15190"/>
                        <a14:foregroundMark x1="49775" y1="15190" x2="28153" y2="21308"/>
                        <a14:foregroundMark x1="92117" y1="8439" x2="77027" y2="45359"/>
                        <a14:backgroundMark x1="63514" y1="3586" x2="75000" y2="8861"/>
                        <a14:backgroundMark x1="75000" y1="8861" x2="66892" y2="19198"/>
                        <a14:backgroundMark x1="84685" y1="46624" x2="78829" y2="5295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105683" y="2418032"/>
            <a:ext cx="2911799" cy="3108543"/>
          </a:xfrm>
          <a:prstGeom prst="rect">
            <a:avLst/>
          </a:prstGeom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76044" y="3436468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76" name="Прямоугольник 75"/>
          <p:cNvSpPr/>
          <p:nvPr/>
        </p:nvSpPr>
        <p:spPr>
          <a:xfrm>
            <a:off x="5454743" y="576859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Having lots of light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7" name="Рисунок 7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1499" y="4674544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78" name="Прямоугольник 77"/>
          <p:cNvSpPr/>
          <p:nvPr/>
        </p:nvSpPr>
        <p:spPr>
          <a:xfrm>
            <a:off x="5430599" y="576021"/>
            <a:ext cx="3507129" cy="1123290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An area that can be seen from a certain place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9" name="Рисунок 7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30692" y="2508544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80" name="Прямоугольник 79"/>
          <p:cNvSpPr/>
          <p:nvPr/>
        </p:nvSpPr>
        <p:spPr>
          <a:xfrm>
            <a:off x="5447954" y="589443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All over a place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" name="Рисунок 8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6205" y="4230499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82" name="Прямоугольник 81"/>
          <p:cNvSpPr/>
          <p:nvPr/>
        </p:nvSpPr>
        <p:spPr>
          <a:xfrm>
            <a:off x="5444233" y="563571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Not causing harm to nature 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3" name="Рисунок 8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05182" y="1888148"/>
            <a:ext cx="2848101" cy="629839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84" name="Прямоугольник 83"/>
          <p:cNvSpPr/>
          <p:nvPr/>
        </p:nvSpPr>
        <p:spPr>
          <a:xfrm>
            <a:off x="5423890" y="563570"/>
            <a:ext cx="3507129" cy="1506707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Being able to withstand an earthquake without being damaged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5" name="Рисунок 8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68176" y="1423722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87" name="Прямоугольник 86"/>
          <p:cNvSpPr/>
          <p:nvPr/>
        </p:nvSpPr>
        <p:spPr>
          <a:xfrm>
            <a:off x="5422600" y="565247"/>
            <a:ext cx="3507129" cy="1180935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Two young people who are married or in a relationship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8" name="Рисунок 8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409" y="1404081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89" name="Прямоугольник 88"/>
          <p:cNvSpPr/>
          <p:nvPr/>
        </p:nvSpPr>
        <p:spPr>
          <a:xfrm>
            <a:off x="5408788" y="563354"/>
            <a:ext cx="3507129" cy="812456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All of a group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90" name="Рисунок 8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7408" y="3302592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91" name="Прямоугольник 90"/>
          <p:cNvSpPr/>
          <p:nvPr/>
        </p:nvSpPr>
        <p:spPr>
          <a:xfrm>
            <a:off x="5407174" y="551024"/>
            <a:ext cx="3507129" cy="1133682"/>
          </a:xfrm>
          <a:prstGeom prst="rect">
            <a:avLst/>
          </a:prstGeom>
          <a:gradFill flip="none" rotWithShape="1">
            <a:gsLst>
              <a:gs pos="0">
                <a:srgbClr val="1F7FE2">
                  <a:tint val="66000"/>
                  <a:satMod val="160000"/>
                </a:srgbClr>
              </a:gs>
              <a:gs pos="50000">
                <a:srgbClr val="1F7FE2">
                  <a:tint val="44500"/>
                  <a:satMod val="160000"/>
                </a:srgbClr>
              </a:gs>
              <a:gs pos="100000">
                <a:srgbClr val="1F7FE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An area of a building that is closed by a floor ceiling and walls</a:t>
            </a:r>
            <a:endParaRPr lang="ru-RU" sz="24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92" name="Рисунок 9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1498" y="3765597"/>
            <a:ext cx="2848101" cy="469981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93670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9" grpId="0" animBg="1"/>
      <p:bldP spid="49" grpId="1" animBg="1"/>
      <p:bldP spid="55" grpId="0" animBg="1"/>
      <p:bldP spid="55" grpId="1" animBg="1"/>
      <p:bldP spid="57" grpId="0" animBg="1"/>
      <p:bldP spid="57" grpId="1" animBg="1"/>
      <p:bldP spid="59" grpId="0" animBg="1"/>
      <p:bldP spid="59" grpId="1" animBg="1"/>
      <p:bldP spid="61" grpId="0" animBg="1"/>
      <p:bldP spid="61" grpId="1" animBg="1"/>
      <p:bldP spid="64" grpId="0" animBg="1"/>
      <p:bldP spid="64" grpId="1" animBg="1"/>
      <p:bldP spid="68" grpId="0" animBg="1"/>
      <p:bldP spid="68" grpId="1" animBg="1"/>
      <p:bldP spid="71" grpId="0" animBg="1"/>
      <p:bldP spid="71" grpId="1" animBg="1"/>
      <p:bldP spid="73" grpId="0" animBg="1"/>
      <p:bldP spid="73" grpId="1" animBg="1"/>
      <p:bldP spid="76" grpId="0" animBg="1"/>
      <p:bldP spid="76" grpId="1" animBg="1"/>
      <p:bldP spid="78" grpId="0" animBg="1"/>
      <p:bldP spid="78" grpId="1" animBg="1"/>
      <p:bldP spid="80" grpId="0" animBg="1"/>
      <p:bldP spid="80" grpId="1" animBg="1"/>
      <p:bldP spid="82" grpId="0" animBg="1"/>
      <p:bldP spid="82" grpId="1" animBg="1"/>
      <p:bldP spid="84" grpId="0" animBg="1"/>
      <p:bldP spid="84" grpId="1" animBg="1"/>
      <p:bldP spid="87" grpId="0" animBg="1"/>
      <p:bldP spid="87" grpId="1" animBg="1"/>
      <p:bldP spid="89" grpId="0" animBg="1"/>
      <p:bldP spid="89" grpId="1" animBg="1"/>
      <p:bldP spid="91" grpId="0" animBg="1"/>
      <p:bldP spid="9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Ex.4. Read and listen to find out.</a:t>
            </a:r>
            <a:endParaRPr lang="ru-RU" sz="1800" dirty="0"/>
          </a:p>
        </p:txBody>
      </p:sp>
      <p:pic>
        <p:nvPicPr>
          <p:cNvPr id="5" name="04 - Ex. 4a p. 2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82573" y="68149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576" y="1507364"/>
            <a:ext cx="8760653" cy="384052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86577" y="571500"/>
            <a:ext cx="3415276" cy="877183"/>
          </a:xfrm>
          <a:prstGeom prst="roundRect">
            <a:avLst/>
          </a:prstGeom>
          <a:solidFill>
            <a:srgbClr val="D7E3B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Life in a shell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04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4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Ex.4b. Read again and mark the sentences True, False or Doesn’t say.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76" y="1507364"/>
            <a:ext cx="8760653" cy="384052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86577" y="571500"/>
            <a:ext cx="3415276" cy="877183"/>
          </a:xfrm>
          <a:prstGeom prst="roundRect">
            <a:avLst/>
          </a:prstGeom>
          <a:solidFill>
            <a:srgbClr val="D7E3B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Life in a shell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91220" y="576712"/>
            <a:ext cx="4421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anose="030F0702030302020204" pitchFamily="66" charset="0"/>
              </a:rPr>
              <a:t>1. The Nautilus House is like an animal.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3" t="2479" r="7620" b="54651"/>
          <a:stretch/>
        </p:blipFill>
        <p:spPr bwMode="auto">
          <a:xfrm>
            <a:off x="7152654" y="1001884"/>
            <a:ext cx="1167403" cy="476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" t="53613" b="4550"/>
          <a:stretch/>
        </p:blipFill>
        <p:spPr bwMode="auto">
          <a:xfrm>
            <a:off x="7152654" y="1010091"/>
            <a:ext cx="1353508" cy="464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5" b="100000" l="3417" r="90000">
                        <a14:foregroundMark x1="47500" y1="33835" x2="65667" y2="63152"/>
                        <a14:foregroundMark x1="40333" y1="38818" x2="41167" y2="61761"/>
                        <a14:foregroundMark x1="81833" y1="41251" x2="80583" y2="46466"/>
                        <a14:foregroundMark x1="79667" y1="43221" x2="81833" y2="42642"/>
                        <a14:foregroundMark x1="83417" y1="41251" x2="84333" y2="41831"/>
                        <a14:foregroundMark x1="7750" y1="82619" x2="18083" y2="698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71" t="30796" r="11208"/>
          <a:stretch/>
        </p:blipFill>
        <p:spPr bwMode="auto">
          <a:xfrm>
            <a:off x="7152654" y="930977"/>
            <a:ext cx="943296" cy="56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891220" y="581924"/>
            <a:ext cx="4421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anose="030F0702030302020204" pitchFamily="66" charset="0"/>
              </a:rPr>
              <a:t>2. There aren’t any stairs in the house.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" t="53613" b="4550"/>
          <a:stretch/>
        </p:blipFill>
        <p:spPr bwMode="auto">
          <a:xfrm>
            <a:off x="7152654" y="1015303"/>
            <a:ext cx="1353508" cy="464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844920" y="581924"/>
            <a:ext cx="4421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anose="030F0702030302020204" pitchFamily="66" charset="0"/>
              </a:rPr>
              <a:t>3. There are lots of windows.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83912" y="587958"/>
            <a:ext cx="4421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anose="030F0702030302020204" pitchFamily="66" charset="0"/>
              </a:rPr>
              <a:t>4. There is a big garden outside.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5" b="100000" l="3417" r="90000">
                        <a14:foregroundMark x1="47500" y1="33835" x2="65667" y2="63152"/>
                        <a14:foregroundMark x1="40333" y1="38818" x2="41167" y2="61761"/>
                        <a14:foregroundMark x1="81833" y1="41251" x2="80583" y2="46466"/>
                        <a14:foregroundMark x1="79667" y1="43221" x2="81833" y2="42642"/>
                        <a14:foregroundMark x1="83417" y1="41251" x2="84333" y2="41831"/>
                        <a14:foregroundMark x1="7750" y1="82619" x2="18083" y2="698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71" t="30796" r="11208"/>
          <a:stretch/>
        </p:blipFill>
        <p:spPr bwMode="auto">
          <a:xfrm>
            <a:off x="7159962" y="930977"/>
            <a:ext cx="943296" cy="56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894874" y="581924"/>
            <a:ext cx="4421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anose="030F0702030302020204" pitchFamily="66" charset="0"/>
              </a:rPr>
              <a:t>5. The family hasn’t got any </a:t>
            </a:r>
            <a:r>
              <a:rPr lang="en-US" sz="2400" dirty="0" err="1" smtClean="0">
                <a:latin typeface="Comic Sans MS" panose="030F0702030302020204" pitchFamily="66" charset="0"/>
              </a:rPr>
              <a:t>neighbours</a:t>
            </a:r>
            <a:r>
              <a:rPr lang="en-US" sz="2400" dirty="0" smtClean="0">
                <a:latin typeface="Comic Sans MS" panose="030F0702030302020204" pitchFamily="66" charset="0"/>
              </a:rPr>
              <a:t>.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3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  <p:bldP spid="14" grpId="0"/>
      <p:bldP spid="14" grpId="1"/>
      <p:bldP spid="16" grpId="0"/>
      <p:bldP spid="16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2468" y="68149"/>
            <a:ext cx="8683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Ex.1.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Look at the pictures. Listen and say.</a:t>
            </a:r>
            <a:endParaRPr lang="ru-RU" sz="1800" dirty="0"/>
          </a:p>
        </p:txBody>
      </p:sp>
      <p:pic>
        <p:nvPicPr>
          <p:cNvPr id="4" name="01 - Ex. 1 p. 25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86775" y="68149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185" y="639648"/>
            <a:ext cx="2846339" cy="225299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3359" y="639647"/>
            <a:ext cx="2214074" cy="225299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24268" y="639647"/>
            <a:ext cx="3276299" cy="225299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33005" y="2960787"/>
            <a:ext cx="2996226" cy="262483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40336" y="2960787"/>
            <a:ext cx="3222103" cy="262483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254647" y="571500"/>
            <a:ext cx="1377388" cy="41234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kitchen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63399" y="571500"/>
            <a:ext cx="1662799" cy="41234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d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ining room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99619" y="571500"/>
            <a:ext cx="1310468" cy="41234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bedroom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643739" y="1143932"/>
            <a:ext cx="1237356" cy="381964"/>
          </a:xfrm>
          <a:prstGeom prst="wedgeRoundRectCallout">
            <a:avLst>
              <a:gd name="adj1" fmla="val -47347"/>
              <a:gd name="adj2" fmla="val 162500"/>
              <a:gd name="adj3" fmla="val 1666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pillow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78021" y="2960787"/>
            <a:ext cx="1423051" cy="41234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bathroom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3507128" y="3891240"/>
            <a:ext cx="877655" cy="381964"/>
          </a:xfrm>
          <a:prstGeom prst="wedgeRoundRectCallout">
            <a:avLst>
              <a:gd name="adj1" fmla="val -30202"/>
              <a:gd name="adj2" fmla="val 177652"/>
              <a:gd name="adj3" fmla="val 1666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b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ath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2392290" y="4097414"/>
            <a:ext cx="877655" cy="381964"/>
          </a:xfrm>
          <a:prstGeom prst="wedgeRoundRectCallout">
            <a:avLst>
              <a:gd name="adj1" fmla="val -57897"/>
              <a:gd name="adj2" fmla="val 104925"/>
              <a:gd name="adj3" fmla="val 1666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towel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412468" y="3807902"/>
            <a:ext cx="1444681" cy="381964"/>
          </a:xfrm>
          <a:prstGeom prst="wedgeRoundRectCallout">
            <a:avLst>
              <a:gd name="adj1" fmla="val 45043"/>
              <a:gd name="adj2" fmla="val 150380"/>
              <a:gd name="adj3" fmla="val 16667"/>
            </a:avLst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washbasin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949387" y="2957490"/>
            <a:ext cx="1696105" cy="412348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u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tility room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270025" y="555668"/>
            <a:ext cx="7911819" cy="4827572"/>
            <a:chOff x="270025" y="555668"/>
            <a:chExt cx="7911819" cy="4827572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17399" y="674741"/>
              <a:ext cx="7464445" cy="4708499"/>
            </a:xfrm>
            <a:prstGeom prst="rect">
              <a:avLst/>
            </a:prstGeom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25" name="Скругленный прямоугольник 24"/>
            <p:cNvSpPr/>
            <p:nvPr/>
          </p:nvSpPr>
          <p:spPr>
            <a:xfrm>
              <a:off x="270025" y="555668"/>
              <a:ext cx="1739524" cy="41234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l</a:t>
              </a:r>
              <a:r>
                <a:rPr lang="en-US" sz="2000" dirty="0" smtClean="0">
                  <a:solidFill>
                    <a:schemeClr val="tx1"/>
                  </a:solidFill>
                  <a:latin typeface="Comic Sans MS" panose="030F0702030302020204" pitchFamily="66" charset="0"/>
                </a:rPr>
                <a:t>iving room</a:t>
              </a:r>
              <a:endParaRPr lang="ru-RU" sz="2000" dirty="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6" name="Скругленная прямоугольная выноска 25"/>
            <p:cNvSpPr/>
            <p:nvPr/>
          </p:nvSpPr>
          <p:spPr>
            <a:xfrm>
              <a:off x="3559276" y="2292466"/>
              <a:ext cx="995896" cy="381964"/>
            </a:xfrm>
            <a:prstGeom prst="wedgeRoundRectCallout">
              <a:avLst>
                <a:gd name="adj1" fmla="val 48530"/>
                <a:gd name="adj2" fmla="val 223107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  <a:latin typeface="Comic Sans MS" panose="030F0702030302020204" pitchFamily="66" charset="0"/>
                </a:rPr>
                <a:t>sofa</a:t>
              </a:r>
              <a:endParaRPr lang="ru-RU" sz="2000" dirty="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7" name="Скругленная прямоугольная выноска 26"/>
            <p:cNvSpPr/>
            <p:nvPr/>
          </p:nvSpPr>
          <p:spPr>
            <a:xfrm>
              <a:off x="869564" y="4344726"/>
              <a:ext cx="1173134" cy="381964"/>
            </a:xfrm>
            <a:prstGeom prst="wedgeRoundRectCallout">
              <a:avLst>
                <a:gd name="adj1" fmla="val 86006"/>
                <a:gd name="adj2" fmla="val 123107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  <a:latin typeface="Comic Sans MS" panose="030F0702030302020204" pitchFamily="66" charset="0"/>
                </a:rPr>
                <a:t>carpet</a:t>
              </a:r>
              <a:endParaRPr lang="ru-RU" sz="2000" dirty="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8" name="Скругленная прямоугольная выноска 27"/>
            <p:cNvSpPr/>
            <p:nvPr/>
          </p:nvSpPr>
          <p:spPr>
            <a:xfrm>
              <a:off x="1721158" y="2540512"/>
              <a:ext cx="1375366" cy="381964"/>
            </a:xfrm>
            <a:prstGeom prst="wedgeRoundRectCallout">
              <a:avLst>
                <a:gd name="adj1" fmla="val 70016"/>
                <a:gd name="adj2" fmla="val 174622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  <a:latin typeface="Comic Sans MS" panose="030F0702030302020204" pitchFamily="66" charset="0"/>
                </a:rPr>
                <a:t>cushions</a:t>
              </a:r>
              <a:endParaRPr lang="ru-RU" sz="2000" dirty="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9" name="Скругленная прямоугольная выноска 28"/>
            <p:cNvSpPr/>
            <p:nvPr/>
          </p:nvSpPr>
          <p:spPr>
            <a:xfrm>
              <a:off x="916411" y="1824125"/>
              <a:ext cx="1375375" cy="381964"/>
            </a:xfrm>
            <a:prstGeom prst="wedgeRoundRectCallout">
              <a:avLst>
                <a:gd name="adj1" fmla="val -43245"/>
                <a:gd name="adj2" fmla="val 329168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  <a:latin typeface="Comic Sans MS" panose="030F0702030302020204" pitchFamily="66" charset="0"/>
                </a:rPr>
                <a:t>armchair</a:t>
              </a:r>
              <a:endParaRPr lang="ru-RU" sz="2000" dirty="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582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01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16" b="36371"/>
          <a:stretch/>
        </p:blipFill>
        <p:spPr>
          <a:xfrm>
            <a:off x="11572" y="839"/>
            <a:ext cx="9080601" cy="7515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0860" y="68149"/>
            <a:ext cx="8571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Ex.5. Do you like this house? Give two reasons why you could live in it. Use the words from </a:t>
            </a:r>
            <a:r>
              <a:rPr lang="en-US" sz="2000" b="1" dirty="0" smtClean="0">
                <a:solidFill>
                  <a:srgbClr val="D8FC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Check these words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section.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95" y="776035"/>
            <a:ext cx="6025013" cy="2339693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21595" y="4051139"/>
            <a:ext cx="5787793" cy="1076446"/>
            <a:chOff x="358815" y="3900668"/>
            <a:chExt cx="5787793" cy="1076446"/>
          </a:xfrm>
        </p:grpSpPr>
        <p:sp>
          <p:nvSpPr>
            <p:cNvPr id="8" name="Прямоугольная выноска 7"/>
            <p:cNvSpPr/>
            <p:nvPr/>
          </p:nvSpPr>
          <p:spPr>
            <a:xfrm>
              <a:off x="358815" y="3900668"/>
              <a:ext cx="5787793" cy="1076446"/>
            </a:xfrm>
            <a:prstGeom prst="wedgeRectCallout">
              <a:avLst>
                <a:gd name="adj1" fmla="val 59361"/>
                <a:gd name="adj2" fmla="val -35349"/>
              </a:avLst>
            </a:prstGeom>
            <a:solidFill>
              <a:schemeClr val="bg1"/>
            </a:solidFill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1218" y="3986634"/>
              <a:ext cx="5622342" cy="926622"/>
            </a:xfrm>
            <a:prstGeom prst="rect">
              <a:avLst/>
            </a:prstGeom>
          </p:spPr>
        </p:pic>
      </p:grp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522" l="10638" r="85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19" r="13974"/>
          <a:stretch/>
        </p:blipFill>
        <p:spPr bwMode="auto">
          <a:xfrm>
            <a:off x="6557157" y="3271655"/>
            <a:ext cx="1869214" cy="2360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8821" y="796011"/>
            <a:ext cx="1981139" cy="2319717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23195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16" b="36371"/>
          <a:stretch/>
        </p:blipFill>
        <p:spPr>
          <a:xfrm>
            <a:off x="11572" y="839"/>
            <a:ext cx="9080601" cy="7515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0860" y="68149"/>
            <a:ext cx="8571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Ex.6. Compare your house to the Nautilus House. Write about: number of rooms, what there is inside the house, garden. Tell the class.</a:t>
            </a:r>
            <a:endParaRPr lang="ru-RU" sz="1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441" y="3110005"/>
            <a:ext cx="3721057" cy="2525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173619" y="908251"/>
            <a:ext cx="3784922" cy="1574237"/>
          </a:xfrm>
          <a:prstGeom prst="wedgeRoundRectCallout">
            <a:avLst>
              <a:gd name="adj1" fmla="val 31766"/>
              <a:gd name="adj2" fmla="val 87499"/>
              <a:gd name="adj3" fmla="val 16667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The Nautilus House has got two floors. My house hasn’t got two floors. It’s got one floor.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4191958" y="908251"/>
            <a:ext cx="4772890" cy="2201754"/>
          </a:xfrm>
          <a:prstGeom prst="wedgeRoundRectCallout">
            <a:avLst>
              <a:gd name="adj1" fmla="val 3635"/>
              <a:gd name="adj2" fmla="val 84870"/>
              <a:gd name="adj3" fmla="val 16667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The Nautilus House has got a grass carpet on the floor in the living room. My house hasn’t got a grass carpet in the living room. The Nautilus House has got a nice garden with trees. My house hasn’t got a garden.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68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21" y="571500"/>
            <a:ext cx="6671117" cy="50733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Ex.1. Look at the pictures. Then match the words to the correct item.</a:t>
            </a:r>
            <a:endParaRPr lang="ru-RU" sz="1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810364" y="306461"/>
            <a:ext cx="1573530" cy="10844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6857110" y="536408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painting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2034706" y="395670"/>
            <a:ext cx="1573530" cy="108444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6857110" y="1021243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poster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3553139" y="212585"/>
            <a:ext cx="1573530" cy="108444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6857110" y="1506078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wardrobe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5141539" y="353565"/>
            <a:ext cx="1573530" cy="1084440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6857110" y="1990913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mirror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1074007" y="1370482"/>
            <a:ext cx="1573530" cy="108444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6857110" y="2475748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pillows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2034706" y="1639746"/>
            <a:ext cx="1573530" cy="1084440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6857110" y="2960583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bed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546721" y="1722864"/>
            <a:ext cx="1573530" cy="108444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6857110" y="3445418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b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edside cabinet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1977035" y="1115039"/>
            <a:ext cx="1573530" cy="108444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6857110" y="3930253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desk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3226546" y="662282"/>
            <a:ext cx="1573530" cy="1084440"/>
          </a:xfrm>
          <a:prstGeom prst="rect">
            <a:avLst/>
          </a:prstGeom>
        </p:spPr>
      </p:pic>
      <p:sp>
        <p:nvSpPr>
          <p:cNvPr id="27" name="Скругленный прямоугольник 26"/>
          <p:cNvSpPr/>
          <p:nvPr/>
        </p:nvSpPr>
        <p:spPr>
          <a:xfrm>
            <a:off x="6857110" y="4415088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door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5190190" y="1128982"/>
            <a:ext cx="1573530" cy="1084440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6857110" y="4899923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washbasin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451" y="203473"/>
            <a:ext cx="4011322" cy="4500237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1" name="Прямоугольник 30"/>
          <p:cNvSpPr/>
          <p:nvPr/>
        </p:nvSpPr>
        <p:spPr>
          <a:xfrm>
            <a:off x="7944417" y="5322001"/>
            <a:ext cx="1022207" cy="322813"/>
          </a:xfrm>
          <a:prstGeom prst="rect">
            <a:avLst/>
          </a:prstGeom>
          <a:solidFill>
            <a:srgbClr val="FEE0D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Note 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45348" y="5195629"/>
            <a:ext cx="2418346" cy="4362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Vocabulary bank</a:t>
            </a:r>
            <a:endParaRPr lang="ru-RU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87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21" y="571500"/>
            <a:ext cx="6671117" cy="50733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Ex.1. Look at the pictures. Then match the words to the correct item.</a:t>
            </a: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5868076" y="1460111"/>
            <a:ext cx="1573530" cy="108444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6857725" y="536408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bath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4242824" y="1481780"/>
            <a:ext cx="1573530" cy="10844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6857725" y="1029870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toilet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4242824" y="2367224"/>
            <a:ext cx="1573530" cy="108444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6857725" y="1523332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bookcase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1585444" y="2442294"/>
            <a:ext cx="1573530" cy="108444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6857725" y="2016794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cupboards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2870232" y="2573549"/>
            <a:ext cx="1573530" cy="108444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6857725" y="2510256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fridge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6120736" y="2489237"/>
            <a:ext cx="1573530" cy="1084440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6857725" y="3003718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curtains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5591382" y="3396351"/>
            <a:ext cx="1573530" cy="1084440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6857725" y="3497180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sofa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5405088" y="3600396"/>
            <a:ext cx="1573530" cy="1084440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6857725" y="3990642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cushion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3718245" y="3115486"/>
            <a:ext cx="1573530" cy="1084440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6857725" y="4484104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stairs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4778756" y="4260478"/>
            <a:ext cx="1573530" cy="108444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6857725" y="4977562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carpet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451" y="203473"/>
            <a:ext cx="4011322" cy="4500237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7" name="Прямоугольник 26"/>
          <p:cNvSpPr/>
          <p:nvPr/>
        </p:nvSpPr>
        <p:spPr>
          <a:xfrm>
            <a:off x="7944417" y="5322001"/>
            <a:ext cx="1022207" cy="322813"/>
          </a:xfrm>
          <a:prstGeom prst="rect">
            <a:avLst/>
          </a:prstGeom>
          <a:solidFill>
            <a:srgbClr val="FEE0D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Note 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89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21" y="571500"/>
            <a:ext cx="6671117" cy="50733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Ex.1. Look at the pictures. Then match the words to the correct item.</a:t>
            </a: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4222767" y="3846053"/>
            <a:ext cx="1573530" cy="108444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6853642" y="639649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armchair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2312945" y="3602985"/>
            <a:ext cx="1573530" cy="108444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6853642" y="1144595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chair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2587626" y="3602983"/>
            <a:ext cx="1573530" cy="108444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6853642" y="1649541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table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1920730" y="3376615"/>
            <a:ext cx="1573530" cy="108444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6853642" y="2154487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cooker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766267" y="4255340"/>
            <a:ext cx="1573530" cy="1084440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6853642" y="2659433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dishwasher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78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0139" flipH="1" flipV="1">
            <a:off x="926456" y="3602982"/>
            <a:ext cx="1573530" cy="1084440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6853642" y="3164379"/>
            <a:ext cx="2174614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sink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451" y="203473"/>
            <a:ext cx="4011322" cy="4500237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7944417" y="5322001"/>
            <a:ext cx="1022207" cy="322813"/>
          </a:xfrm>
          <a:prstGeom prst="rect">
            <a:avLst/>
          </a:prstGeom>
          <a:solidFill>
            <a:srgbClr val="FEE0D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Note 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41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21" y="571500"/>
            <a:ext cx="6671117" cy="50733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Ex.1b. Which rooms are there upstairs/downstairs? </a:t>
            </a:r>
            <a:endParaRPr lang="ru-RU" sz="18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917559" y="674741"/>
            <a:ext cx="2174614" cy="702646"/>
          </a:xfrm>
          <a:prstGeom prst="wedgeRoundRectCallout">
            <a:avLst>
              <a:gd name="adj1" fmla="val -231077"/>
              <a:gd name="adj2" fmla="val 143218"/>
              <a:gd name="adj3" fmla="val 16667"/>
            </a:avLst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bedroom</a:t>
            </a:r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6917559" y="1488120"/>
            <a:ext cx="2174614" cy="702646"/>
          </a:xfrm>
          <a:prstGeom prst="wedgeRoundRectCallout">
            <a:avLst>
              <a:gd name="adj1" fmla="val -120898"/>
              <a:gd name="adj2" fmla="val 87210"/>
              <a:gd name="adj3" fmla="val 16667"/>
            </a:avLst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bathroom</a:t>
            </a:r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6917559" y="3108157"/>
            <a:ext cx="2174614" cy="702646"/>
          </a:xfrm>
          <a:prstGeom prst="wedgeRoundRectCallout">
            <a:avLst>
              <a:gd name="adj1" fmla="val -231077"/>
              <a:gd name="adj2" fmla="val 143218"/>
              <a:gd name="adj3" fmla="val 16667"/>
            </a:avLst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kitchen</a:t>
            </a:r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917559" y="3906006"/>
            <a:ext cx="2174614" cy="702646"/>
          </a:xfrm>
          <a:prstGeom prst="wedgeRoundRectCallout">
            <a:avLst>
              <a:gd name="adj1" fmla="val -123560"/>
              <a:gd name="adj2" fmla="val 83915"/>
              <a:gd name="adj3" fmla="val 16667"/>
            </a:avLst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living room</a:t>
            </a:r>
            <a:endParaRPr lang="ru-RU" sz="2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5348" y="5195629"/>
            <a:ext cx="2418346" cy="4362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Vocabulary bank</a:t>
            </a:r>
            <a:endParaRPr lang="ru-RU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98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16" b="36371"/>
          <a:stretch/>
        </p:blipFill>
        <p:spPr>
          <a:xfrm>
            <a:off x="11572" y="839"/>
            <a:ext cx="9080601" cy="7515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0860" y="68149"/>
            <a:ext cx="8571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Ex.1c. Look at the bedroom. Which things are there in your bedroom? Write sentences using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there is/are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–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there isn’t/aren’t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40947" b="49665"/>
          <a:stretch/>
        </p:blipFill>
        <p:spPr>
          <a:xfrm>
            <a:off x="92595" y="776035"/>
            <a:ext cx="4546599" cy="294720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22" l="10638" r="85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19" r="13974"/>
          <a:stretch/>
        </p:blipFill>
        <p:spPr bwMode="auto">
          <a:xfrm>
            <a:off x="7274786" y="3236931"/>
            <a:ext cx="1869214" cy="2360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06516" y="1810458"/>
            <a:ext cx="41814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anose="030F0702030302020204" pitchFamily="66" charset="0"/>
              </a:rPr>
              <a:t>In my bedroom there’s a bed, but there isn’t a desk.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5348" y="5195629"/>
            <a:ext cx="2418346" cy="4362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Comic Sans MS" panose="030F0702030302020204" pitchFamily="66" charset="0"/>
              </a:rPr>
              <a:t>Vocabulary bank</a:t>
            </a:r>
            <a:endParaRPr lang="ru-RU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18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60" y="854119"/>
            <a:ext cx="5505552" cy="36901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914" y="4622347"/>
            <a:ext cx="3309257" cy="8640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3" name="TextBox 2"/>
          <p:cNvSpPr txBox="1"/>
          <p:nvPr/>
        </p:nvSpPr>
        <p:spPr>
          <a:xfrm>
            <a:off x="5976256" y="4700431"/>
            <a:ext cx="2960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Workbook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16" b="36371"/>
          <a:stretch/>
        </p:blipFill>
        <p:spPr>
          <a:xfrm>
            <a:off x="11572" y="839"/>
            <a:ext cx="9080601" cy="75151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0860" y="68149"/>
            <a:ext cx="8571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Ex.1. Fill in the gaps with the correct word: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kitchen, dining room, living room, bathroom, bedroom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1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91251" y="1215342"/>
            <a:ext cx="2187615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bathroom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64512" y="1629092"/>
            <a:ext cx="2187615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kitchen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1251" y="2879802"/>
            <a:ext cx="2187615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l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iving room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79318" y="3268106"/>
            <a:ext cx="1271286" cy="528387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d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ining room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1251" y="4208596"/>
            <a:ext cx="2187615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bedroom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5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Ex.2. Look at the picture and fill in: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isn’t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or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aren’t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76" y="571500"/>
            <a:ext cx="4314825" cy="271462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0977" y="536407"/>
            <a:ext cx="4572899" cy="2749717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407308" y="471815"/>
            <a:ext cx="1340734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07308" y="871308"/>
            <a:ext cx="1340734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a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ren’t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07308" y="1270801"/>
            <a:ext cx="1340734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i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sn’t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07308" y="1670294"/>
            <a:ext cx="1178687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07308" y="2069787"/>
            <a:ext cx="1178687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07308" y="2469280"/>
            <a:ext cx="1039791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07307" y="2868775"/>
            <a:ext cx="1687973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i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sn’t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72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16" b="36371"/>
          <a:stretch/>
        </p:blipFill>
        <p:spPr>
          <a:xfrm>
            <a:off x="11572" y="839"/>
            <a:ext cx="9080601" cy="7515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0860" y="68149"/>
            <a:ext cx="8571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Ex.3. Look at the picture and fill in: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 there 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or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 there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 Then, answer the questions.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74" y="843345"/>
            <a:ext cx="6812968" cy="41925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6446" y="1374449"/>
            <a:ext cx="1784430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Are there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37453" y="1374449"/>
            <a:ext cx="2359306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Yes, there are.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6446" y="1905553"/>
            <a:ext cx="1784430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Is there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37453" y="1905553"/>
            <a:ext cx="2359306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Yes. There is.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6446" y="2436657"/>
            <a:ext cx="1784430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Are there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37453" y="2436657"/>
            <a:ext cx="2359306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No, there aren’t.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6446" y="2967761"/>
            <a:ext cx="1784430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Are there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37453" y="2967761"/>
            <a:ext cx="2359306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No, there aren’t.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6446" y="3522015"/>
            <a:ext cx="1784430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Is there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37453" y="3522015"/>
            <a:ext cx="2359306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No, there isn’t.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6446" y="4076269"/>
            <a:ext cx="1784430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Are there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37453" y="4076269"/>
            <a:ext cx="2359306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No, there aren’t.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76446" y="4630161"/>
            <a:ext cx="1784430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Is there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37453" y="4630161"/>
            <a:ext cx="2359306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No, there isn’t.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74" y="120421"/>
            <a:ext cx="5122462" cy="3222741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softEdge rad="3175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7697165" y="5184053"/>
            <a:ext cx="1269459" cy="460761"/>
          </a:xfrm>
          <a:prstGeom prst="rect">
            <a:avLst/>
          </a:prstGeom>
          <a:solidFill>
            <a:srgbClr val="FEE0D6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Picture  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51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516" b="36371"/>
          <a:stretch/>
        </p:blipFill>
        <p:spPr>
          <a:xfrm>
            <a:off x="11572" y="839"/>
            <a:ext cx="9080601" cy="7515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0860" y="68149"/>
            <a:ext cx="8571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Ex.2. Listen to Tom talking about his house and complete the sentences.</a:t>
            </a: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r="-675"/>
          <a:stretch/>
        </p:blipFill>
        <p:spPr>
          <a:xfrm>
            <a:off x="4752037" y="776035"/>
            <a:ext cx="4415112" cy="2688718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347241" y="929067"/>
            <a:ext cx="4317356" cy="70791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In Tom’s house there is … .</a:t>
            </a:r>
            <a:endParaRPr lang="en-US" sz="20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7241" y="2258389"/>
            <a:ext cx="4317356" cy="70791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His </a:t>
            </a:r>
            <a:r>
              <a:rPr lang="en-US" sz="20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favourite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room is … 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7241" y="929067"/>
            <a:ext cx="4317356" cy="1270469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In Tom’s house there is 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 large living room, a modern kitchen, four bedrooms and two bathrooms.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endParaRPr lang="en-US" sz="20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7241" y="2258389"/>
            <a:ext cx="4317356" cy="727248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His </a:t>
            </a:r>
            <a:r>
              <a:rPr lang="en-US" sz="20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favourite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room is 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his bedroom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522" l="10638" r="85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19" r="13974"/>
          <a:stretch/>
        </p:blipFill>
        <p:spPr bwMode="auto">
          <a:xfrm>
            <a:off x="462986" y="2966301"/>
            <a:ext cx="2147006" cy="2711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02 - Ex. 2 p. 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79225" y="117292"/>
            <a:ext cx="609600" cy="6096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486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07666" y="3464753"/>
            <a:ext cx="3085422" cy="226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319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Ex.4. Fill in: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some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 or </a:t>
            </a:r>
            <a:r>
              <a:rPr lang="en-US" sz="2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any</a:t>
            </a:r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860" y="536408"/>
            <a:ext cx="7572492" cy="493804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61236" y="536408"/>
            <a:ext cx="1053296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any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0660" y="872074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some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22035" y="1328906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some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16156" y="1759099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any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22035" y="2201359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any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36456" y="2557488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any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29763" y="3005432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some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87320" y="3395648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some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22034" y="3831574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any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0658" y="4204960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some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29762" y="4650216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some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48187" y="5049175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any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25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0860" y="68149"/>
            <a:ext cx="8571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Ex.5. Read the text and fill in the gaps.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81" y="571500"/>
            <a:ext cx="4741823" cy="499139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277" y="571500"/>
            <a:ext cx="4048918" cy="1546667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539433" y="1143000"/>
            <a:ext cx="1146555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windows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9027" y="1782501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stairs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65408" y="2156413"/>
            <a:ext cx="1115633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mirrors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63792" y="2731530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carpet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57377" y="4411789"/>
            <a:ext cx="1017249" cy="335666"/>
          </a:xfrm>
          <a:prstGeom prst="rect">
            <a:avLst/>
          </a:prstGeom>
          <a:gradFill flip="none" rotWithShape="1">
            <a:gsLst>
              <a:gs pos="0">
                <a:srgbClr val="D8FC7E">
                  <a:tint val="66000"/>
                  <a:satMod val="160000"/>
                </a:srgbClr>
              </a:gs>
              <a:gs pos="50000">
                <a:srgbClr val="D8FC7E">
                  <a:tint val="44500"/>
                  <a:satMod val="160000"/>
                </a:srgbClr>
              </a:gs>
              <a:gs pos="100000">
                <a:srgbClr val="D8FC7E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bath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49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2468" y="68149"/>
            <a:ext cx="8683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Complete the sentences on your own.</a:t>
            </a:r>
            <a:endParaRPr lang="ru-RU" sz="1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0831" y="705706"/>
            <a:ext cx="3681412" cy="57692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In my house/flat there is … .</a:t>
            </a:r>
            <a:endParaRPr lang="en-US" sz="20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0831" y="1344907"/>
            <a:ext cx="3681412" cy="57692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My </a:t>
            </a:r>
            <a:r>
              <a:rPr lang="en-US" sz="20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favourite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room is … .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215" y="639649"/>
            <a:ext cx="3150708" cy="198743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53" y="2002742"/>
            <a:ext cx="2277342" cy="1802609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306" y="2097691"/>
            <a:ext cx="2341882" cy="238304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8358" y="639648"/>
            <a:ext cx="1982209" cy="136309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3724" y="3619342"/>
            <a:ext cx="2368047" cy="2074521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6593" y="2687005"/>
            <a:ext cx="3132330" cy="2551703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60220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43" y="0"/>
            <a:ext cx="9154886" cy="571500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74325" y="4386680"/>
            <a:ext cx="759534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The Nautilus House</a:t>
            </a:r>
            <a:endParaRPr lang="ru-RU" sz="6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52538" y="0"/>
            <a:ext cx="404950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Module 2a</a:t>
            </a:r>
            <a:endParaRPr lang="ru-RU" sz="6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90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3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2468" y="68149"/>
            <a:ext cx="8683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Ex.1. Match the words to the pictures.</a:t>
            </a:r>
            <a:endParaRPr lang="ru-RU" sz="1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8897" y="478900"/>
            <a:ext cx="1857191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bookcase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8897" y="947159"/>
            <a:ext cx="1857191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desk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8897" y="1415418"/>
            <a:ext cx="1857191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wardrobe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8897" y="1883677"/>
            <a:ext cx="1857191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bed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8897" y="2351936"/>
            <a:ext cx="1857191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door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8897" y="2820195"/>
            <a:ext cx="1857191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sink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8897" y="3288454"/>
            <a:ext cx="1857191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window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8897" y="3756713"/>
            <a:ext cx="1857191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cupboard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8897" y="4224972"/>
            <a:ext cx="1857191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mirror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8897" y="4693231"/>
            <a:ext cx="1857191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t</a:t>
            </a:r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able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8897" y="5161490"/>
            <a:ext cx="1857191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chair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11552" y="468259"/>
            <a:ext cx="1453452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stairs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49384" y="478900"/>
            <a:ext cx="1453452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sofa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680468" y="478900"/>
            <a:ext cx="1453452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garden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818300" y="470367"/>
            <a:ext cx="1453452" cy="436797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floor</a:t>
            </a:r>
            <a:endParaRPr lang="ru-RU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6217" y="1008996"/>
            <a:ext cx="4686300" cy="456247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716" y="4162139"/>
            <a:ext cx="491761" cy="50732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35433" y="1522033"/>
            <a:ext cx="4861562" cy="3639457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268807" y="397733"/>
            <a:ext cx="491761" cy="50732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41634" y="1353193"/>
            <a:ext cx="5615499" cy="372990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716" y="1362431"/>
            <a:ext cx="491761" cy="50732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75268" y="1264739"/>
            <a:ext cx="5781865" cy="4071126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716" y="4628757"/>
            <a:ext cx="491761" cy="50732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20458" y="1198844"/>
            <a:ext cx="5657850" cy="40386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716" y="2762285"/>
            <a:ext cx="491761" cy="50732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28" b="99793" l="6039" r="9734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95042" y="1008996"/>
            <a:ext cx="3943350" cy="460057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716" y="5095378"/>
            <a:ext cx="491761" cy="50732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131" b="98869" l="1709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4064" y="939460"/>
            <a:ext cx="3705503" cy="4666189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159841" y="417815"/>
            <a:ext cx="491761" cy="507323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87657" y="1257579"/>
            <a:ext cx="6057900" cy="4029075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716" y="3228903"/>
            <a:ext cx="491761" cy="507323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00490" y="2415563"/>
            <a:ext cx="6000750" cy="261937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90825" y="404445"/>
            <a:ext cx="491761" cy="50732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332889" y="1030642"/>
            <a:ext cx="3544975" cy="4515623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716" y="429195"/>
            <a:ext cx="491761" cy="507323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270416" y="1023545"/>
            <a:ext cx="3592602" cy="4631784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716" y="2295667"/>
            <a:ext cx="491761" cy="50732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913266" y="1051525"/>
            <a:ext cx="5143867" cy="4410933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716" y="1829049"/>
            <a:ext cx="491761" cy="507323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255617" y="1253181"/>
            <a:ext cx="6287662" cy="390538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728757" y="440080"/>
            <a:ext cx="491761" cy="507323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230951" y="1186496"/>
            <a:ext cx="6460651" cy="3848441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716" y="3695521"/>
            <a:ext cx="491761" cy="507323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415294" y="1383956"/>
            <a:ext cx="6043096" cy="3743005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16716" y="895813"/>
            <a:ext cx="491761" cy="50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54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8654" r="94505">
                        <a14:foregroundMark x1="18269" y1="8358" x2="18269" y2="8358"/>
                        <a14:foregroundMark x1="28159" y1="880" x2="28159" y2="880"/>
                        <a14:foregroundMark x1="40247" y1="4252" x2="40247" y2="4252"/>
                        <a14:foregroundMark x1="15385" y1="28299" x2="15385" y2="282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34" r="12889"/>
          <a:stretch/>
        </p:blipFill>
        <p:spPr bwMode="auto">
          <a:xfrm>
            <a:off x="5650072" y="1501594"/>
            <a:ext cx="3360717" cy="4182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2330555" y="337220"/>
            <a:ext cx="3096344" cy="792088"/>
          </a:xfrm>
          <a:prstGeom prst="wedgeRoundRectCallout">
            <a:avLst>
              <a:gd name="adj1" fmla="val 58001"/>
              <a:gd name="adj2" fmla="val 197432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Where???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2330555" y="1291580"/>
            <a:ext cx="3096344" cy="792088"/>
          </a:xfrm>
          <a:prstGeom prst="wedgeRoundRectCallout">
            <a:avLst>
              <a:gd name="adj1" fmla="val 57617"/>
              <a:gd name="adj2" fmla="val 75993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What???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8872" y="2607467"/>
            <a:ext cx="496802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There is…</a:t>
            </a:r>
          </a:p>
          <a:p>
            <a:pPr algn="ctr"/>
            <a: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There are…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09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6329" y="193204"/>
            <a:ext cx="857157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There is a book on the table.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2944" y="2855466"/>
            <a:ext cx="87543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There are books on the table.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 bwMode="auto">
          <a:xfrm>
            <a:off x="3346893" y="1129308"/>
            <a:ext cx="2497280" cy="14983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9" b="3809"/>
          <a:stretch/>
        </p:blipFill>
        <p:spPr bwMode="auto">
          <a:xfrm>
            <a:off x="3353478" y="3865612"/>
            <a:ext cx="2497280" cy="14983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915816" y="193203"/>
            <a:ext cx="2088232" cy="769441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03848" y="2858600"/>
            <a:ext cx="1800200" cy="769441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4048" y="193204"/>
            <a:ext cx="3528392" cy="769441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4048" y="2855465"/>
            <a:ext cx="3600400" cy="769441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25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" r="11501" b="8027"/>
          <a:stretch/>
        </p:blipFill>
        <p:spPr bwMode="auto">
          <a:xfrm flipH="1">
            <a:off x="323528" y="51169"/>
            <a:ext cx="8064896" cy="566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62446" y="821119"/>
            <a:ext cx="6587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There is/are   what?   where?</a:t>
            </a:r>
            <a:endParaRPr lang="ru-RU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153718" y="656076"/>
            <a:ext cx="1589247" cy="936104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95365" y="656076"/>
            <a:ext cx="1754141" cy="936104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892042" y="1762606"/>
            <a:ext cx="4568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There </a:t>
            </a:r>
            <a:r>
              <a:rPr lang="en-US" sz="2800" b="1" dirty="0" smtClean="0">
                <a:solidFill>
                  <a:schemeClr val="bg1"/>
                </a:solidFill>
                <a:latin typeface="Comic Sans MS" pitchFamily="66" charset="0"/>
              </a:rPr>
              <a:t>is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an apple on the table.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47859" y="562852"/>
            <a:ext cx="1113667" cy="10916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23497" y="363461"/>
            <a:ext cx="1497875" cy="13493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49167" y="562852"/>
            <a:ext cx="1113667" cy="10916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52557" y="2166221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There </a:t>
            </a:r>
            <a:r>
              <a:rPr lang="en-US" sz="2800" b="1" dirty="0" smtClean="0">
                <a:solidFill>
                  <a:schemeClr val="bg1"/>
                </a:solidFill>
                <a:latin typeface="Comic Sans MS" pitchFamily="66" charset="0"/>
              </a:rPr>
              <a:t>are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two apples </a:t>
            </a:r>
            <a:r>
              <a:rPr lang="en-US" sz="2400" dirty="0">
                <a:solidFill>
                  <a:schemeClr val="bg1"/>
                </a:solidFill>
                <a:latin typeface="Comic Sans MS" pitchFamily="66" charset="0"/>
              </a:rPr>
              <a:t>o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n the table.</a:t>
            </a:r>
          </a:p>
        </p:txBody>
      </p:sp>
    </p:spTree>
    <p:extLst>
      <p:ext uri="{BB962C8B-B14F-4D97-AF65-F5344CB8AC3E}">
        <p14:creationId xmlns:p14="http://schemas.microsoft.com/office/powerpoint/2010/main" val="375415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1777</TotalTime>
  <Words>1243</Words>
  <Application>Microsoft Office PowerPoint</Application>
  <PresentationFormat>Экран (16:10)</PresentationFormat>
  <Paragraphs>274</Paragraphs>
  <Slides>31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257</cp:revision>
  <dcterms:created xsi:type="dcterms:W3CDTF">2022-08-07T09:52:39Z</dcterms:created>
  <dcterms:modified xsi:type="dcterms:W3CDTF">2022-08-08T15:30:38Z</dcterms:modified>
</cp:coreProperties>
</file>