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2" r:id="rId4"/>
    <p:sldId id="259" r:id="rId5"/>
    <p:sldId id="260" r:id="rId6"/>
    <p:sldId id="261" r:id="rId7"/>
    <p:sldId id="266" r:id="rId8"/>
    <p:sldId id="263" r:id="rId9"/>
    <p:sldId id="267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49370-D152-4B6D-BB56-514F8B7BD611}" type="datetimeFigureOut">
              <a:rPr lang="ru-RU" smtClean="0"/>
              <a:pPr/>
              <a:t>20.07.2022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8EDEC-7D71-423C-98F9-970DF03B2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0%B5%D1%80%D0%B2%D0%B0%D1%8F_%D0%A1%D0%BB%D0%BE%D0%B2%D0%B0%D1%86%D0%BA%D0%B0%D1%8F_%D1%80%D0%B5%D1%81%D0%BF%D1%83%D0%B1%D0%BB%D0%B8%D0%BA%D0%B0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hyperlink" Target="http://commons.wikimedia.org/wiki/File:Flag_of_Bulgaria.svg?uselang=ru" TargetMode="External"/><Relationship Id="rId2" Type="http://schemas.openxmlformats.org/officeDocument/2006/relationships/hyperlink" Target="http://ru.wikipedia.org/wiki/%D0%A1%D0%BE%D1%8E%D0%B7_%D0%A1%D0%BE%D0%B2%D0%B5%D1%82%D1%81%D0%BA%D0%B8%D1%85_%D0%A1%D0%BE%D1%86%D0%B8%D0%B0%D0%BB%D0%B8%D1%81%D1%82%D0%B8%D1%87%D0%B5%D1%81%D0%BA%D0%B8%D1%85_%D0%A0%D0%B5%D1%81%D0%BF%D1%83%D0%B1%D0%BB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Flag_of_Romania.svg?uselang=ru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hyperlink" Target="http://commons.wikimedia.org/wiki/File:Flag_of_Italy_(1861-1946).svg?uselang=ru" TargetMode="External"/><Relationship Id="rId4" Type="http://schemas.openxmlformats.org/officeDocument/2006/relationships/hyperlink" Target="http://commons.wikimedia.org/wiki/File:Flag_of_German_Reich_(1935%E2%80%931945).svg?uselang=ru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commons.wikimedia.org/wiki/File:Ww2_map23_july42_Nov_42.jpg?uselang=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commons.wikimedia.org/wiki/File:Ww2_map25_Dec42_Feb43.jpg?uselang=ru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commons.wikimedia.org/wiki/File:Lawotschkin_La-5_FN.jpg?uselang=ru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commons.wikimedia.org/wiki/File:Bundesarchiv_Bild_183-B23252,_Kaukasus,_Gebirgskanone_im_Schnee.jpg?uselang=r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commons.wikimedia.org/wiki/File:Bundesarchiv_Bild_146-1970-033-04,_Russland,_Kaukasus,_Gebirgsj%C3%A4ger.jpg?uselang=ru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commons.wikimedia.org/wiki/File:Bundesarchiv_Bild_101I-031-2424-08,_Russland,_Kaukasus,_Gebirgsj%C3%A4ger.jpg?uselang=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за Кавказ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Сергей\Pictures\6323391vo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42984"/>
            <a:ext cx="7056784" cy="5094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6381328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Подготовила библиотекарь МКОУ СОШ №1 </a:t>
            </a:r>
            <a:r>
              <a:rPr lang="ru-RU" dirty="0" err="1" smtClean="0"/>
              <a:t>Буц</a:t>
            </a:r>
            <a:r>
              <a:rPr lang="ru-RU" dirty="0" smtClean="0"/>
              <a:t> Наталья Викторовна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273050"/>
            <a:ext cx="4644008" cy="6252294"/>
          </a:xfrm>
        </p:spPr>
        <p:txBody>
          <a:bodyPr>
            <a:normAutofit fontScale="70000" lnSpcReduction="20000"/>
          </a:bodyPr>
          <a:lstStyle/>
          <a:p>
            <a:endParaRPr lang="ru-RU" b="1" smtClean="0"/>
          </a:p>
          <a:p>
            <a:r>
              <a:rPr lang="ru-RU" b="1" smtClean="0"/>
              <a:t>Медаль  </a:t>
            </a:r>
            <a:r>
              <a:rPr lang="ru-RU" b="1" dirty="0" smtClean="0"/>
              <a:t>«За оборону Кавказа» </a:t>
            </a:r>
            <a:r>
              <a:rPr lang="ru-RU" dirty="0" smtClean="0"/>
              <a:t>учреждена Указом Президиума ВС СССР от </a:t>
            </a:r>
            <a:r>
              <a:rPr lang="ru-RU" b="1" dirty="0" smtClean="0"/>
              <a:t>1.05.1944</a:t>
            </a:r>
            <a:r>
              <a:rPr lang="en-US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Медалью «За оборону Кавказа» </a:t>
            </a:r>
            <a:r>
              <a:rPr lang="ru-RU" dirty="0" smtClean="0"/>
              <a:t>награждались все участники обороны Кавказа — военнослужащие Красной Армии, Военно-Морского Флота и войск НКВД, а также лица из гражданского населения, принимавшие непосредственное участие в обороне.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Медаль «За оборону Кавказа» </a:t>
            </a:r>
            <a:r>
              <a:rPr lang="ru-RU" dirty="0" smtClean="0"/>
              <a:t>носится на левой стороне груди и при наличии других медалей СССР располагается после медали «За оборону Киева».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63" y="908719"/>
            <a:ext cx="4636053" cy="4608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30200" dist="50800" dir="5400000" sx="107000" sy="107000" algn="ctr" rotWithShape="0">
              <a:srgbClr val="000000">
                <a:alpha val="41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39952" y="260648"/>
            <a:ext cx="4680519" cy="6264696"/>
          </a:xfrm>
        </p:spPr>
        <p:txBody>
          <a:bodyPr>
            <a:normAutofit fontScale="77500" lnSpcReduction="20000"/>
          </a:bodyPr>
          <a:lstStyle/>
          <a:p>
            <a:r>
              <a:rPr lang="ru-RU" sz="2800" b="1" u="sng" dirty="0" smtClean="0"/>
              <a:t>Описание медали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Медаль «За оборону Кавказа» </a:t>
            </a:r>
            <a:r>
              <a:rPr lang="ru-RU" dirty="0" smtClean="0"/>
              <a:t>изготовляется из латуни и имеет форму правильного круга диаметром 32 мм. Автор рисунка медали — художник </a:t>
            </a:r>
            <a:r>
              <a:rPr lang="ru-RU" b="1" dirty="0" smtClean="0"/>
              <a:t>Н. И. Москалёв.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лицевой стороне медали изображён Эльбрус. В нижней части, у подножья горы, нефтяные вышки и группа движущихся танков. В верхней части медали по окружности надпись </a:t>
            </a:r>
            <a:r>
              <a:rPr lang="ru-RU" b="1" dirty="0" smtClean="0"/>
              <a:t>«ЗА ОБОРОНУ КАВКАЗА». </a:t>
            </a:r>
            <a:r>
              <a:rPr lang="ru-RU" dirty="0" smtClean="0"/>
              <a:t>Лицевая сторона медали окаймлена ободком, на котором изображены гроздья винограда и цветы. В верхней части ободка пятиконечная звёздочка. В нижней части ободка лента с буквами </a:t>
            </a:r>
            <a:r>
              <a:rPr lang="ru-RU" b="1" dirty="0" smtClean="0"/>
              <a:t>«СССР» </a:t>
            </a:r>
            <a:r>
              <a:rPr lang="ru-RU" dirty="0" smtClean="0"/>
              <a:t>и изображением серпа и молота между ними.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оборотной стороне медали </a:t>
            </a:r>
            <a:r>
              <a:rPr lang="ru-RU" b="1" dirty="0" smtClean="0"/>
              <a:t>надпись «ЗА НАШУ  СОВЕТСКУЮ РОДИНУ».</a:t>
            </a:r>
            <a:r>
              <a:rPr lang="ru-RU" dirty="0" smtClean="0"/>
              <a:t> Над надписью изображение серпа и молота.</a:t>
            </a:r>
            <a:endParaRPr lang="ru-RU" dirty="0"/>
          </a:p>
        </p:txBody>
      </p:sp>
      <p:pic>
        <p:nvPicPr>
          <p:cNvPr id="7" name="Picture 3" descr="C:\Documents and Settings\114\Рабочий стол\Медаль\20894_12740312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7780"/>
            <a:ext cx="3600400" cy="6583588"/>
          </a:xfrm>
          <a:prstGeom prst="rect">
            <a:avLst/>
          </a:prstGeom>
          <a:noFill/>
          <a:effectLst>
            <a:outerShdw blurRad="431800" dist="50800" dir="5400000" sx="106000" sy="106000" algn="ctr" rotWithShape="0">
              <a:srgbClr val="000000">
                <a:alpha val="59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Спасибо за внимание!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4929411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Битва за Кавказ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 июля 1942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октября 1943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сражение вооружённых сил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Германии, Румынии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Словакии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против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СССР за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контроль над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Кавказом.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Сражение делится на два этапа: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наступление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немецких войск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 июля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31 декабря 1942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 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контрнаступление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советских войск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января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октября 1943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5300" dirty="0">
                <a:latin typeface="Monotype Corsiva" pitchFamily="66" charset="0"/>
              </a:rPr>
              <a:t>Стороны</a:t>
            </a:r>
            <a:br>
              <a:rPr lang="ru-RU" sz="5300" dirty="0">
                <a:latin typeface="Monotype Corsiva" pitchFamily="66" charset="0"/>
              </a:rPr>
            </a:br>
            <a:endParaRPr lang="ru-RU" sz="53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571611"/>
          <a:ext cx="8358246" cy="4572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103239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СССР</a:t>
                      </a:r>
                      <a:endParaRPr lang="ru-RU" sz="3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</a:t>
                      </a: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Германия</a:t>
                      </a:r>
                      <a:endParaRPr lang="ru-RU" sz="3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37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         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Румыния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37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Словакия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7374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Италия</a:t>
                      </a:r>
                      <a:endParaRPr lang="ru-RU" sz="28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3273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Болгарские добровольцы</a:t>
                      </a:r>
                      <a:endParaRPr lang="ru-RU" sz="2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Flag of the Soviet Union (1923-1955).svg">
            <a:hlinkClick r:id="rId2" tooltip="&quot;Союз Советских Социалистических Республик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14488"/>
            <a:ext cx="100013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Третий рейх">
            <a:hlinkClick r:id="rId4" tooltip="&quot;Третий рейх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785926"/>
            <a:ext cx="78581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умыния">
            <a:hlinkClick r:id="rId6" tooltip="&quot;Румыния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2786058"/>
            <a:ext cx="4286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lag of First Slovak Republic 1939-1945.svg">
            <a:hlinkClick r:id="rId8" tooltip="&quot;Первая Словацкая республика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3429000"/>
            <a:ext cx="4286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оролевство Италия (1861—1946)">
            <a:hlinkClick r:id="rId10" tooltip="&quot;Королевство Италия (1861—1946)&quot;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4214818"/>
            <a:ext cx="42862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Флаг Болгарии">
            <a:hlinkClick r:id="rId12" tooltip="&quot;Флаг Болгарии&quot;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4929198"/>
            <a:ext cx="5000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" name="Содержимое 3" descr="http://upload.wikimedia.org/wikipedia/commons/thumb/5/58/Ww2_map23_july42_Nov_42.jpg/300px-Ww2_map23_july42_Nov_4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435768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commons/thumb/5/5e/Ww2_map25_Dec42_Feb43.jpg/300px-Ww2_map25_Dec42_Feb43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1428736"/>
            <a:ext cx="450056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00166" y="142852"/>
          <a:ext cx="6096000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Планы наступления</a:t>
                      </a:r>
                      <a:endParaRPr lang="ru-RU" sz="3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>
                              <a:lumMod val="90000"/>
                            </a:schemeClr>
                          </a:solidFill>
                        </a:rPr>
                        <a:t>Немецких войск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9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июнь — ноябрь 1942</a:t>
                      </a:r>
                      <a:endParaRPr lang="ru-RU" dirty="0">
                        <a:solidFill>
                          <a:schemeClr val="bg2">
                            <a:lumMod val="9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2"/>
                          </a:solidFill>
                        </a:rPr>
                        <a:t>Советских войск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13 декабря 1942 —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13 февраля 1943</a:t>
                      </a:r>
                      <a:endParaRPr lang="ru-RU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Немецкое наступление</a:t>
            </a:r>
            <a:br>
              <a:rPr lang="ru-RU" b="1" dirty="0" smtClean="0"/>
            </a:br>
            <a:r>
              <a:rPr lang="ru-RU" i="1" dirty="0" smtClean="0"/>
              <a:t>Хронология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3 августа</a:t>
            </a:r>
            <a:r>
              <a:rPr lang="ru-RU" dirty="0" smtClean="0"/>
              <a:t>— </a:t>
            </a:r>
            <a:r>
              <a:rPr lang="ru-RU" dirty="0"/>
              <a:t>пал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Ставрополь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7 августа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dirty="0"/>
              <a:t>— пал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Армавир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10 августа</a:t>
            </a:r>
            <a:r>
              <a:rPr lang="ru-RU" dirty="0"/>
              <a:t> — пал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Майкоп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12 августа</a:t>
            </a:r>
            <a:r>
              <a:rPr lang="ru-RU" dirty="0"/>
              <a:t> — пали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Краснодар </a:t>
            </a:r>
            <a:r>
              <a:rPr lang="ru-RU" i="1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Элиста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21 августа</a:t>
            </a:r>
            <a:r>
              <a:rPr lang="ru-RU" dirty="0"/>
              <a:t> — на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Эльбрусе</a:t>
            </a:r>
            <a:r>
              <a:rPr lang="ru-RU" dirty="0" smtClean="0"/>
              <a:t> </a:t>
            </a:r>
            <a:r>
              <a:rPr lang="ru-RU" dirty="0"/>
              <a:t>водружён немецкий флаг</a:t>
            </a:r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25 августа</a:t>
            </a:r>
            <a:r>
              <a:rPr lang="ru-RU" dirty="0"/>
              <a:t> — пал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Моздок</a:t>
            </a: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11 сентября</a:t>
            </a:r>
            <a:r>
              <a:rPr lang="ru-RU" dirty="0"/>
              <a:t> — захвачена большая часть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Новороссийска</a:t>
            </a:r>
            <a:r>
              <a:rPr lang="ru-RU" dirty="0" smtClean="0"/>
              <a:t>, </a:t>
            </a:r>
            <a:r>
              <a:rPr lang="ru-RU" dirty="0"/>
              <a:t>за исключением восточной окраины города.</a:t>
            </a:r>
          </a:p>
          <a:p>
            <a:pPr lvl="0"/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конец сентября 1942</a:t>
            </a:r>
            <a:r>
              <a:rPr lang="ru-RU" dirty="0"/>
              <a:t> — немецкое наступление остановлено в районе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Малгобека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Итоги 1-го этапа Битвы за Кавказ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285860"/>
            <a:ext cx="4286280" cy="5000660"/>
          </a:xfrm>
        </p:spPr>
        <p:txBody>
          <a:bodyPr>
            <a:normAutofit fontScale="77500" lnSpcReduction="20000"/>
          </a:bodyPr>
          <a:lstStyle/>
          <a:p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этап битвы за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проходил с июля по декабрь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1942.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Немецко-румынские войска, понеся большие потери, сумели выйти к предгорьям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Главного Кавказского хребта и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реке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Терек.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Однако же в целом немецкий план «Эдельвейс» провалился. </a:t>
            </a:r>
          </a:p>
          <a:p>
            <a:endParaRPr lang="ru-RU" dirty="0"/>
          </a:p>
        </p:txBody>
      </p:sp>
      <p:pic>
        <p:nvPicPr>
          <p:cNvPr id="4" name="Содержимое 3" descr="http://upload.wikimedia.org/wikipedia/commons/thumb/c/c6/Lawotschkin_La-5_FN.jpg/220px-Lawotschkin_La-5_FN.jp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357298"/>
            <a:ext cx="4071966" cy="42148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Итоги 1-го этапа Битвы за Кавказ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4357718" cy="550072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за 1-й этап сражения группа армий «А» потеряла убитыми почти 100 тыс. человек; немцам не удалось прорваться в Закавказье и на Ближний Восток. Турция так и не решилась вступить в войну на стороне Третьего рейха.</a:t>
            </a:r>
            <a:endParaRPr lang="ru-RU" dirty="0"/>
          </a:p>
        </p:txBody>
      </p:sp>
      <p:pic>
        <p:nvPicPr>
          <p:cNvPr id="4" name="Рисунок 3" descr="http://upload.wikimedia.org/wikipedia/commons/thumb/7/7c/Bundesarchiv_Bild_183-B23252%2C_Kaukasus%2C_Gebirgskanone_im_Schnee.jpg/220px-Bundesarchiv_Bild_183-B23252%2C_Kaukasus%2C_Gebirgskanone_im_Schnee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497254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Итоги 2-го этапа Битвы за Кавказ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4786346" cy="55721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целом второй этап сражения на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стал довольно успешным для советских войск. Были полностью освобождены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Калмыкия, Чечено - Ингушетия, Северная Осетия, Кабардино - Балкария, Ростовская область, Ставропольский край, Черкесская АО, Карачаевская АО и Адыгейская АО. </a:t>
            </a:r>
            <a:endParaRPr lang="ru-RU" sz="2800" dirty="0"/>
          </a:p>
        </p:txBody>
      </p:sp>
      <p:pic>
        <p:nvPicPr>
          <p:cNvPr id="5" name="Содержимое 3" descr="http://upload.wikimedia.org/wikipedia/commons/thumb/4/4c/Bundesarchiv_Bild_146-1970-033-04%2C_Russland%2C_Kaukasus%2C_Gebirgsj%C3%A4ger.jpg/220px-Bundesarchiv_Bild_146-1970-033-04%2C_Russland%2C_Kaukasus%2C_Gebirgsj%C3%A4ger.jpg">
            <a:hlinkClick r:id="rId2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4429156" cy="37862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Итоги 2-го этапа Битвы за Кавказ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85860"/>
            <a:ext cx="4536504" cy="484030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контроль советского правительства были возвращены нефтяные промыслы Майкопа, а также важнейшие сельскохозяйственные районы страны.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http://upload.wikimedia.org/wikipedia/commons/thumb/a/ab/Bundesarchiv_Bild_101I-031-2424-08%2C_Russland%2C_Kaukasus%2C_Gebirgsj%C3%A4ger.jpg/220px-Bundesarchiv_Bild_101I-031-2424-08%2C_Russland%2C_Kaukasus%2C_Gebirgsj%C3%A4ger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4034728" cy="3801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233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Битва за Кавказ</vt:lpstr>
      <vt:lpstr>Слайд 2</vt:lpstr>
      <vt:lpstr>  Стороны </vt:lpstr>
      <vt:lpstr>Слайд 4</vt:lpstr>
      <vt:lpstr>Немецкое наступление Хронология</vt:lpstr>
      <vt:lpstr>Итоги 1-го этапа Битвы за Кавказ </vt:lpstr>
      <vt:lpstr>Итоги 1-го этапа Битвы за Кавказ </vt:lpstr>
      <vt:lpstr>Итоги 2-го этапа Битвы за Кавказ </vt:lpstr>
      <vt:lpstr>Итоги 2-го этапа Битвы за Кавказ </vt:lpstr>
      <vt:lpstr>Слайд 10</vt:lpstr>
      <vt:lpstr>Слайд 11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Битва за Кавказ 25 июля 1942 — 9 октября 1943</dc:title>
  <dc:creator>admin</dc:creator>
  <cp:lastModifiedBy>МКОУ СОШ № 1 7001106</cp:lastModifiedBy>
  <cp:revision>25</cp:revision>
  <dcterms:created xsi:type="dcterms:W3CDTF">2014-06-03T01:24:35Z</dcterms:created>
  <dcterms:modified xsi:type="dcterms:W3CDTF">2022-07-20T18:14:59Z</dcterms:modified>
</cp:coreProperties>
</file>