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1" r:id="rId4"/>
    <p:sldId id="262" r:id="rId5"/>
    <p:sldId id="263" r:id="rId6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96" y="-7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3448D9-48D6-4CD4-9BD5-89CB425F751F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9772D-FFD7-4764-B724-2647467B9C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710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6A475-1026-4484-81EF-41F3A6794CC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688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1.png"/><Relationship Id="rId20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jpe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129308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You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1129308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9902" y="1129308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great.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4038" y="1129308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very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8174" y="1129308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1563608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very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1565211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strong.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29902" y="1565211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today.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54038" y="1563608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happy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78174" y="1565860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She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1998162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15816" y="1999765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He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29902" y="1999765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pilot.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54038" y="1998162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friend.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578174" y="2000414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eleven.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95469" y="2432462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students.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15816" y="2434065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am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33691" y="2434065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354038" y="2432462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my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578174" y="2434714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95469" y="2866762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good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15816" y="2868365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133691" y="2868365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He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54038" y="2866762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578174" y="2869014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They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695469" y="3301316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915816" y="3302919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They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133691" y="3302919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She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354038" y="3301316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578174" y="3303568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pencil.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91680" y="3713429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best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915816" y="3715032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friend.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129902" y="3715032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54038" y="3713429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578174" y="3715681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695469" y="4147729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my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915816" y="4149332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Canada.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129902" y="4149332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from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354038" y="4147729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578174" y="4149981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very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691680" y="4582283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915816" y="4583886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You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129902" y="4583886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My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354038" y="4582283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mum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578174" y="4584535"/>
            <a:ext cx="1224136" cy="4320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clever.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0" y="0"/>
            <a:ext cx="792088" cy="7200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9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792088" y="0"/>
            <a:ext cx="3203848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Find 11 sentences. 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76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6C09"/>
                                      </p:to>
                                    </p:animClr>
                                    <p:set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6C09"/>
                                      </p:to>
                                    </p:animClr>
                                    <p:set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36C09"/>
                                      </p:to>
                                    </p:animClr>
                                    <p:set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DCDB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DCDB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DCDB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DCDB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2DCDB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BF1DD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BF1DD"/>
                                      </p:to>
                                    </p:animClr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BF1DD"/>
                                      </p:to>
                                    </p:animClr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BF1DD"/>
                                      </p:to>
                                    </p:animClr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9C3"/>
                                      </p:to>
                                    </p:animClr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9C3"/>
                                      </p:to>
                                    </p:animClr>
                                    <p:set>
                                      <p:cBhvr>
                                        <p:cTn id="9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9C3"/>
                                      </p:to>
                                    </p:animClr>
                                    <p:set>
                                      <p:cBhvr>
                                        <p:cTn id="10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9C3"/>
                                      </p:to>
                                    </p:animClr>
                                    <p:set>
                                      <p:cBhvr>
                                        <p:cTn id="11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EADA"/>
                                      </p:to>
                                    </p:animClr>
                                    <p:set>
                                      <p:cBhvr>
                                        <p:cTn id="11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EADA"/>
                                      </p:to>
                                    </p:animClr>
                                    <p:set>
                                      <p:cBhvr>
                                        <p:cTn id="1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EADA"/>
                                      </p:to>
                                    </p:animClr>
                                    <p:set>
                                      <p:cBhvr>
                                        <p:cTn id="13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DEADA"/>
                                      </p:to>
                                    </p:animClr>
                                    <p:set>
                                      <p:cBhvr>
                                        <p:cTn id="14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6D9F0"/>
                                      </p:to>
                                    </p:animClr>
                                    <p:set>
                                      <p:cBhvr>
                                        <p:cTn id="14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6D9F0"/>
                                      </p:to>
                                    </p:animClr>
                                    <p:set>
                                      <p:cBhvr>
                                        <p:cTn id="15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6D9F0"/>
                                      </p:to>
                                    </p:animClr>
                                    <p:set>
                                      <p:cBhvr>
                                        <p:cTn id="16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6D9F0"/>
                                      </p:to>
                                    </p:animClr>
                                    <p:set>
                                      <p:cBhvr>
                                        <p:cTn id="16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6D9F0"/>
                                      </p:to>
                                    </p:animClr>
                                    <p:set>
                                      <p:cBhvr>
                                        <p:cTn id="17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D69B"/>
                                      </p:to>
                                    </p:animClr>
                                    <p:set>
                                      <p:cBhvr>
                                        <p:cTn id="18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D69B"/>
                                      </p:to>
                                    </p:animClr>
                                    <p:set>
                                      <p:cBhvr>
                                        <p:cTn id="18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D69B"/>
                                      </p:to>
                                    </p:animClr>
                                    <p:set>
                                      <p:cBhvr>
                                        <p:cTn id="19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D69B"/>
                                      </p:to>
                                    </p:animClr>
                                    <p:set>
                                      <p:cBhvr>
                                        <p:cTn id="20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3D69B"/>
                                      </p:to>
                                    </p:animClr>
                                    <p:set>
                                      <p:cBhvr>
                                        <p:cTn id="21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CDDC"/>
                                      </p:to>
                                    </p:animClr>
                                    <p:set>
                                      <p:cBhvr>
                                        <p:cTn id="21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CDDC"/>
                                      </p:to>
                                    </p:animClr>
                                    <p:set>
                                      <p:cBhvr>
                                        <p:cTn id="22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CDDC"/>
                                      </p:to>
                                    </p:animClr>
                                    <p:set>
                                      <p:cBhvr>
                                        <p:cTn id="23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CDDC"/>
                                      </p:to>
                                    </p:animClr>
                                    <p:set>
                                      <p:cBhvr>
                                        <p:cTn id="23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6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7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8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8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29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0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0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443" b="38802" l="27965" r="37262">
                        <a14:foregroundMark x1="33016" y1="22266" x2="29283" y2="23698"/>
                        <a14:foregroundMark x1="29868" y1="24609" x2="27965" y2="311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14" t="20628" r="62628" b="60938"/>
          <a:stretch/>
        </p:blipFill>
        <p:spPr bwMode="auto">
          <a:xfrm>
            <a:off x="4355976" y="2425452"/>
            <a:ext cx="1217560" cy="114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792088" cy="72008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atin typeface="Comic Sans MS" pitchFamily="66" charset="0"/>
              </a:rPr>
              <a:t>10</a:t>
            </a:r>
            <a:endParaRPr lang="ru-RU" sz="40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2088" y="0"/>
            <a:ext cx="3203848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Answer the questions.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9" r="6689"/>
          <a:stretch/>
        </p:blipFill>
        <p:spPr bwMode="auto">
          <a:xfrm>
            <a:off x="1781047" y="1142737"/>
            <a:ext cx="5487475" cy="411560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67723" y="3472637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No, they aren’t.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9387" y="1032950"/>
            <a:ext cx="3887924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Are they records?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60207" y="4502288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They are books.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0" t="12702" r="39059" b="20386"/>
          <a:stretch/>
        </p:blipFill>
        <p:spPr bwMode="auto">
          <a:xfrm>
            <a:off x="1766182" y="1173424"/>
            <a:ext cx="5472607" cy="410445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69387" y="1032950"/>
            <a:ext cx="3887924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Are they doctors? 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67723" y="3472637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No, they aren’t.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60207" y="4502288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They are teachers.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9" r="5889"/>
          <a:stretch/>
        </p:blipFill>
        <p:spPr bwMode="auto">
          <a:xfrm>
            <a:off x="1805097" y="1173424"/>
            <a:ext cx="5487473" cy="411560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5460207" y="4502288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Yes, she is.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9387" y="1032950"/>
            <a:ext cx="3599892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Is Pam a student?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/>
        </p:blipFill>
        <p:spPr bwMode="auto">
          <a:xfrm>
            <a:off x="1805095" y="1148312"/>
            <a:ext cx="5487475" cy="411560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467723" y="3472637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No, it isn’t.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9387" y="1032950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Is it a bird?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460207" y="4502288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It is a cat.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1" r="3971"/>
          <a:stretch/>
        </p:blipFill>
        <p:spPr bwMode="auto">
          <a:xfrm>
            <a:off x="1766182" y="1201320"/>
            <a:ext cx="5487473" cy="411560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5460207" y="4502288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He is at school.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9387" y="1032950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Is Paul at home?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467723" y="3472637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No, he isn’t.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1" r="5591"/>
          <a:stretch/>
        </p:blipFill>
        <p:spPr bwMode="auto">
          <a:xfrm>
            <a:off x="1805095" y="1120863"/>
            <a:ext cx="5472608" cy="41044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5460207" y="4502288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I am a doctor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67723" y="3472637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No, I’m not.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69387" y="1032950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Are you a teacher?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7" r="7457"/>
          <a:stretch/>
        </p:blipFill>
        <p:spPr bwMode="auto">
          <a:xfrm>
            <a:off x="1781047" y="1142737"/>
            <a:ext cx="5472608" cy="41044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5460207" y="4502288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They are dogs.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467723" y="3472637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No, they aren’t.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69387" y="1032950"/>
            <a:ext cx="3599892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Are they horses?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8" r="9798"/>
          <a:stretch/>
        </p:blipFill>
        <p:spPr bwMode="auto">
          <a:xfrm>
            <a:off x="1781047" y="1153887"/>
            <a:ext cx="5472608" cy="41044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69387" y="1032950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Is it a mouse?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460207" y="4502288"/>
            <a:ext cx="3330116" cy="1008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atin typeface="Comic Sans MS" pitchFamily="66" charset="0"/>
              </a:rPr>
              <a:t>Yes, it is.</a:t>
            </a: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91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17" grpId="0" animBg="1"/>
      <p:bldP spid="17" grpId="1" animBg="1"/>
      <p:bldP spid="36" grpId="0" animBg="1"/>
      <p:bldP spid="3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648072" cy="55324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1</a:t>
            </a:r>
            <a:r>
              <a:rPr lang="en-US" sz="3200" dirty="0" smtClean="0">
                <a:latin typeface="Comic Sans MS" pitchFamily="66" charset="0"/>
              </a:rPr>
              <a:t>1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2631" y="0"/>
            <a:ext cx="3203848" cy="5532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Fill in </a:t>
            </a:r>
            <a:r>
              <a:rPr lang="en-US" b="1" u="sng" dirty="0" smtClean="0">
                <a:latin typeface="Comic Sans MS" pitchFamily="66" charset="0"/>
              </a:rPr>
              <a:t>is</a:t>
            </a:r>
            <a:r>
              <a:rPr lang="en-US" dirty="0" smtClean="0">
                <a:latin typeface="Comic Sans MS" pitchFamily="66" charset="0"/>
              </a:rPr>
              <a:t> or </a:t>
            </a:r>
            <a:r>
              <a:rPr lang="en-US" b="1" u="sng" dirty="0" smtClean="0">
                <a:latin typeface="Comic Sans MS" pitchFamily="66" charset="0"/>
              </a:rPr>
              <a:t>are</a:t>
            </a:r>
            <a:r>
              <a:rPr lang="en-US" dirty="0" smtClean="0">
                <a:latin typeface="Comic Sans MS" pitchFamily="66" charset="0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0" y="265968"/>
            <a:ext cx="9108065" cy="2921379"/>
            <a:chOff x="0" y="265968"/>
            <a:chExt cx="9108065" cy="2921379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" r="16291"/>
            <a:stretch/>
          </p:blipFill>
          <p:spPr bwMode="auto">
            <a:xfrm>
              <a:off x="0" y="588351"/>
              <a:ext cx="1296144" cy="19442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91" r="22710" b="33605"/>
            <a:stretch/>
          </p:blipFill>
          <p:spPr bwMode="auto">
            <a:xfrm>
              <a:off x="1497510" y="588351"/>
              <a:ext cx="1296144" cy="19442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28" r="38857" b="35546"/>
            <a:stretch/>
          </p:blipFill>
          <p:spPr bwMode="auto">
            <a:xfrm>
              <a:off x="3059832" y="607449"/>
              <a:ext cx="1294547" cy="1941820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43" r="1782"/>
            <a:stretch/>
          </p:blipFill>
          <p:spPr bwMode="auto">
            <a:xfrm>
              <a:off x="4644008" y="605052"/>
              <a:ext cx="1296145" cy="194421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4" r="13611" b="14879"/>
            <a:stretch/>
          </p:blipFill>
          <p:spPr bwMode="auto">
            <a:xfrm>
              <a:off x="6208750" y="607449"/>
              <a:ext cx="1296144" cy="19442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6183" r="29902" b="6183"/>
            <a:stretch/>
          </p:blipFill>
          <p:spPr bwMode="auto">
            <a:xfrm>
              <a:off x="7811920" y="588352"/>
              <a:ext cx="1296145" cy="194421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Скругленный прямоугольник 1"/>
            <p:cNvSpPr/>
            <p:nvPr/>
          </p:nvSpPr>
          <p:spPr>
            <a:xfrm>
              <a:off x="73111" y="1974357"/>
              <a:ext cx="1216499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10</a:t>
              </a:r>
            </a:p>
            <a:p>
              <a:r>
                <a:rPr lang="en-US" dirty="0" smtClean="0">
                  <a:latin typeface="Comic Sans MS" pitchFamily="66" charset="0"/>
                </a:rPr>
                <a:t>student</a:t>
              </a:r>
            </a:p>
            <a:p>
              <a:r>
                <a:rPr lang="en-US" dirty="0" smtClean="0">
                  <a:latin typeface="Comic Sans MS" pitchFamily="66" charset="0"/>
                </a:rPr>
                <a:t>English</a:t>
              </a:r>
            </a:p>
            <a:p>
              <a:r>
                <a:rPr lang="en-US" dirty="0" smtClean="0">
                  <a:latin typeface="Comic Sans MS" pitchFamily="66" charset="0"/>
                </a:rPr>
                <a:t>London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1577155" y="1979912"/>
              <a:ext cx="1216499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28</a:t>
              </a:r>
            </a:p>
            <a:p>
              <a:r>
                <a:rPr lang="en-US" dirty="0" smtClean="0">
                  <a:latin typeface="Comic Sans MS" pitchFamily="66" charset="0"/>
                </a:rPr>
                <a:t>teacher</a:t>
              </a:r>
            </a:p>
            <a:p>
              <a:r>
                <a:rPr lang="en-US" dirty="0" smtClean="0">
                  <a:latin typeface="Comic Sans MS" pitchFamily="66" charset="0"/>
                </a:rPr>
                <a:t>Greek</a:t>
              </a:r>
            </a:p>
            <a:p>
              <a:r>
                <a:rPr lang="en-US" dirty="0" smtClean="0">
                  <a:latin typeface="Comic Sans MS" pitchFamily="66" charset="0"/>
                </a:rPr>
                <a:t>Athens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132526" y="1979351"/>
              <a:ext cx="1216499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12</a:t>
              </a:r>
            </a:p>
            <a:p>
              <a:r>
                <a:rPr lang="en-US" dirty="0" smtClean="0">
                  <a:latin typeface="Comic Sans MS" pitchFamily="66" charset="0"/>
                </a:rPr>
                <a:t>student</a:t>
              </a:r>
            </a:p>
            <a:p>
              <a:r>
                <a:rPr lang="en-US" dirty="0" smtClean="0">
                  <a:latin typeface="Comic Sans MS" pitchFamily="66" charset="0"/>
                </a:rPr>
                <a:t>Italian</a:t>
              </a:r>
            </a:p>
            <a:p>
              <a:r>
                <a:rPr lang="en-US" dirty="0" smtClean="0">
                  <a:latin typeface="Comic Sans MS" pitchFamily="66" charset="0"/>
                </a:rPr>
                <a:t>Rome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4683830" y="1979912"/>
              <a:ext cx="1256323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25 </a:t>
              </a:r>
            </a:p>
            <a:p>
              <a:r>
                <a:rPr lang="en-US" dirty="0" smtClean="0">
                  <a:latin typeface="Comic Sans MS" pitchFamily="66" charset="0"/>
                </a:rPr>
                <a:t>teacher</a:t>
              </a:r>
            </a:p>
            <a:p>
              <a:r>
                <a:rPr lang="en-US" sz="1600" dirty="0" smtClean="0">
                  <a:latin typeface="Comic Sans MS" pitchFamily="66" charset="0"/>
                </a:rPr>
                <a:t>American</a:t>
              </a:r>
            </a:p>
            <a:p>
              <a:r>
                <a:rPr lang="en-US" sz="1600" dirty="0" smtClean="0">
                  <a:latin typeface="Comic Sans MS" pitchFamily="66" charset="0"/>
                </a:rPr>
                <a:t>New York</a:t>
              </a:r>
              <a:endParaRPr lang="ru-RU" sz="1600" dirty="0">
                <a:latin typeface="Comic Sans MS" pitchFamily="66" charset="0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6337540" y="1979912"/>
              <a:ext cx="1330804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13</a:t>
              </a:r>
            </a:p>
            <a:p>
              <a:r>
                <a:rPr lang="en-US" dirty="0" smtClean="0">
                  <a:latin typeface="Comic Sans MS" pitchFamily="66" charset="0"/>
                </a:rPr>
                <a:t>student</a:t>
              </a:r>
            </a:p>
            <a:p>
              <a:r>
                <a:rPr lang="en-US" dirty="0" smtClean="0">
                  <a:latin typeface="Comic Sans MS" pitchFamily="66" charset="0"/>
                </a:rPr>
                <a:t>Greek</a:t>
              </a:r>
            </a:p>
            <a:p>
              <a:r>
                <a:rPr lang="en-US" sz="1400" dirty="0" smtClean="0">
                  <a:latin typeface="Comic Sans MS" pitchFamily="66" charset="0"/>
                </a:rPr>
                <a:t>Thessaloniki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7811921" y="1979352"/>
              <a:ext cx="1296144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25</a:t>
              </a:r>
            </a:p>
            <a:p>
              <a:r>
                <a:rPr lang="en-US" dirty="0" smtClean="0">
                  <a:latin typeface="Comic Sans MS" pitchFamily="66" charset="0"/>
                </a:rPr>
                <a:t>teacher</a:t>
              </a:r>
            </a:p>
            <a:p>
              <a:r>
                <a:rPr lang="en-US" dirty="0" smtClean="0">
                  <a:latin typeface="Comic Sans MS" pitchFamily="66" charset="0"/>
                </a:rPr>
                <a:t>Japanese</a:t>
              </a:r>
            </a:p>
            <a:p>
              <a:r>
                <a:rPr lang="en-US" dirty="0" smtClean="0">
                  <a:latin typeface="Comic Sans MS" pitchFamily="66" charset="0"/>
                </a:rPr>
                <a:t>Tokyo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79645" y="1577160"/>
              <a:ext cx="675931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Ann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545922" y="602465"/>
              <a:ext cx="937846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Manos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635896" y="553244"/>
              <a:ext cx="852468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Mario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5004048" y="329363"/>
              <a:ext cx="894239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Susan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6680908" y="265968"/>
              <a:ext cx="936104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Costas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8459993" y="358114"/>
              <a:ext cx="648071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Kim</a:t>
              </a:r>
              <a:endParaRPr lang="ru-RU" dirty="0">
                <a:latin typeface="Comic Sans MS" pitchFamily="66" charset="0"/>
              </a:endParaRPr>
            </a:p>
          </p:txBody>
        </p:sp>
      </p:grpSp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16" t="39427" r="10938" b="20748"/>
          <a:stretch/>
        </p:blipFill>
        <p:spPr bwMode="auto">
          <a:xfrm>
            <a:off x="103454" y="3241773"/>
            <a:ext cx="8769819" cy="2393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689" y="3937620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32215" y="4306952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2832446" y="4274686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4540061" y="4306952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4062130" y="3942298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292079" y="4617535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947211" y="4943116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1807613" y="4617535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6834461" y="4943116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774370" y="5281107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7461217" y="4573784"/>
            <a:ext cx="819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7492797" y="4253786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6447952" y="390535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5292078" y="3588277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2530269" y="3597546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1160213" y="3249255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…………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01695" y="3597546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392461" y="3619521"/>
            <a:ext cx="733500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isn’t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63731" y="3942298"/>
            <a:ext cx="568681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05225" y="3934447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601268" y="3921734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4036" y="4284548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975541" y="4272305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685799" y="4296882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617012" y="4242255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014845" y="4623118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392461" y="4603010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635892" y="4580113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106429" y="4943116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932897" y="4943116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917465" y="5256307"/>
            <a:ext cx="547692" cy="307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is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825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265968"/>
            <a:ext cx="9108065" cy="2921379"/>
            <a:chOff x="0" y="265968"/>
            <a:chExt cx="9108065" cy="2921379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" r="16291"/>
            <a:stretch/>
          </p:blipFill>
          <p:spPr bwMode="auto">
            <a:xfrm>
              <a:off x="0" y="588351"/>
              <a:ext cx="1296144" cy="19442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91" r="22710" b="33605"/>
            <a:stretch/>
          </p:blipFill>
          <p:spPr bwMode="auto">
            <a:xfrm>
              <a:off x="1497510" y="588351"/>
              <a:ext cx="1296144" cy="19442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28" r="38857" b="35546"/>
            <a:stretch/>
          </p:blipFill>
          <p:spPr bwMode="auto">
            <a:xfrm>
              <a:off x="3059832" y="607449"/>
              <a:ext cx="1294547" cy="1941820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43" r="1782"/>
            <a:stretch/>
          </p:blipFill>
          <p:spPr bwMode="auto">
            <a:xfrm>
              <a:off x="4644008" y="605052"/>
              <a:ext cx="1296145" cy="194421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4" r="13611" b="14879"/>
            <a:stretch/>
          </p:blipFill>
          <p:spPr bwMode="auto">
            <a:xfrm>
              <a:off x="6208750" y="607449"/>
              <a:ext cx="1296144" cy="194421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6183" r="29902" b="6183"/>
            <a:stretch/>
          </p:blipFill>
          <p:spPr bwMode="auto">
            <a:xfrm>
              <a:off x="7811920" y="588352"/>
              <a:ext cx="1296145" cy="194421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73111" y="1974357"/>
              <a:ext cx="1216499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10</a:t>
              </a:r>
            </a:p>
            <a:p>
              <a:r>
                <a:rPr lang="en-US" dirty="0" smtClean="0">
                  <a:latin typeface="Comic Sans MS" pitchFamily="66" charset="0"/>
                </a:rPr>
                <a:t>student</a:t>
              </a:r>
            </a:p>
            <a:p>
              <a:r>
                <a:rPr lang="en-US" dirty="0" smtClean="0">
                  <a:latin typeface="Comic Sans MS" pitchFamily="66" charset="0"/>
                </a:rPr>
                <a:t>English</a:t>
              </a:r>
            </a:p>
            <a:p>
              <a:r>
                <a:rPr lang="en-US" dirty="0" smtClean="0">
                  <a:latin typeface="Comic Sans MS" pitchFamily="66" charset="0"/>
                </a:rPr>
                <a:t>London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1577155" y="1979912"/>
              <a:ext cx="1216499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28</a:t>
              </a:r>
            </a:p>
            <a:p>
              <a:r>
                <a:rPr lang="en-US" dirty="0" smtClean="0">
                  <a:latin typeface="Comic Sans MS" pitchFamily="66" charset="0"/>
                </a:rPr>
                <a:t>teacher</a:t>
              </a:r>
            </a:p>
            <a:p>
              <a:r>
                <a:rPr lang="en-US" dirty="0" smtClean="0">
                  <a:latin typeface="Comic Sans MS" pitchFamily="66" charset="0"/>
                </a:rPr>
                <a:t>Greek</a:t>
              </a:r>
            </a:p>
            <a:p>
              <a:r>
                <a:rPr lang="en-US" dirty="0" smtClean="0">
                  <a:latin typeface="Comic Sans MS" pitchFamily="66" charset="0"/>
                </a:rPr>
                <a:t>Athens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3132526" y="1979351"/>
              <a:ext cx="1216499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12</a:t>
              </a:r>
            </a:p>
            <a:p>
              <a:r>
                <a:rPr lang="en-US" dirty="0" smtClean="0">
                  <a:latin typeface="Comic Sans MS" pitchFamily="66" charset="0"/>
                </a:rPr>
                <a:t>student</a:t>
              </a:r>
            </a:p>
            <a:p>
              <a:r>
                <a:rPr lang="en-US" dirty="0" smtClean="0">
                  <a:latin typeface="Comic Sans MS" pitchFamily="66" charset="0"/>
                </a:rPr>
                <a:t>Italian</a:t>
              </a:r>
            </a:p>
            <a:p>
              <a:r>
                <a:rPr lang="en-US" dirty="0" smtClean="0">
                  <a:latin typeface="Comic Sans MS" pitchFamily="66" charset="0"/>
                </a:rPr>
                <a:t>Rome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4683830" y="1979912"/>
              <a:ext cx="1256323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25 </a:t>
              </a:r>
            </a:p>
            <a:p>
              <a:r>
                <a:rPr lang="en-US" dirty="0" smtClean="0">
                  <a:latin typeface="Comic Sans MS" pitchFamily="66" charset="0"/>
                </a:rPr>
                <a:t>teacher</a:t>
              </a:r>
            </a:p>
            <a:p>
              <a:r>
                <a:rPr lang="en-US" sz="1600" dirty="0" smtClean="0">
                  <a:latin typeface="Comic Sans MS" pitchFamily="66" charset="0"/>
                </a:rPr>
                <a:t>American</a:t>
              </a:r>
            </a:p>
            <a:p>
              <a:r>
                <a:rPr lang="en-US" sz="1600" dirty="0" smtClean="0">
                  <a:latin typeface="Comic Sans MS" pitchFamily="66" charset="0"/>
                </a:rPr>
                <a:t>New York</a:t>
              </a:r>
              <a:endParaRPr lang="ru-RU" sz="1600" dirty="0">
                <a:latin typeface="Comic Sans MS" pitchFamily="66" charset="0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6337540" y="1979912"/>
              <a:ext cx="1330804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13</a:t>
              </a:r>
            </a:p>
            <a:p>
              <a:r>
                <a:rPr lang="en-US" dirty="0" smtClean="0">
                  <a:latin typeface="Comic Sans MS" pitchFamily="66" charset="0"/>
                </a:rPr>
                <a:t>student</a:t>
              </a:r>
            </a:p>
            <a:p>
              <a:r>
                <a:rPr lang="en-US" dirty="0" smtClean="0">
                  <a:latin typeface="Comic Sans MS" pitchFamily="66" charset="0"/>
                </a:rPr>
                <a:t>Greek</a:t>
              </a:r>
            </a:p>
            <a:p>
              <a:r>
                <a:rPr lang="en-US" sz="1400" dirty="0" smtClean="0">
                  <a:latin typeface="Comic Sans MS" pitchFamily="66" charset="0"/>
                </a:rPr>
                <a:t>Thessaloniki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7811921" y="1979352"/>
              <a:ext cx="1296144" cy="1207435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25</a:t>
              </a:r>
            </a:p>
            <a:p>
              <a:r>
                <a:rPr lang="en-US" dirty="0" smtClean="0">
                  <a:latin typeface="Comic Sans MS" pitchFamily="66" charset="0"/>
                </a:rPr>
                <a:t>teacher</a:t>
              </a:r>
            </a:p>
            <a:p>
              <a:r>
                <a:rPr lang="en-US" dirty="0" smtClean="0">
                  <a:latin typeface="Comic Sans MS" pitchFamily="66" charset="0"/>
                </a:rPr>
                <a:t>Japanese</a:t>
              </a:r>
            </a:p>
            <a:p>
              <a:r>
                <a:rPr lang="en-US" dirty="0" smtClean="0">
                  <a:latin typeface="Comic Sans MS" pitchFamily="66" charset="0"/>
                </a:rPr>
                <a:t>Tokyo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79645" y="1577160"/>
              <a:ext cx="675931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Ann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1545922" y="602465"/>
              <a:ext cx="937846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Manos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3635896" y="553244"/>
              <a:ext cx="852468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Mario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5004048" y="329363"/>
              <a:ext cx="894239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Susan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6680908" y="265968"/>
              <a:ext cx="936104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Costas</a:t>
              </a:r>
              <a:endParaRPr lang="ru-RU" dirty="0">
                <a:latin typeface="Comic Sans MS" pitchFamily="66" charset="0"/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8459993" y="358114"/>
              <a:ext cx="648071" cy="42490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>
                  <a:latin typeface="Comic Sans MS" pitchFamily="66" charset="0"/>
                </a:rPr>
                <a:t>Kim</a:t>
              </a:r>
              <a:endParaRPr lang="ru-RU" dirty="0">
                <a:latin typeface="Comic Sans MS" pitchFamily="66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0" y="0"/>
            <a:ext cx="648072" cy="55324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1</a:t>
            </a:r>
            <a:r>
              <a:rPr lang="en-US" sz="3200" dirty="0" smtClean="0">
                <a:latin typeface="Comic Sans MS" pitchFamily="66" charset="0"/>
              </a:rPr>
              <a:t>2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2631" y="0"/>
            <a:ext cx="3203848" cy="5532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Ask and answer.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8817" y="3276318"/>
            <a:ext cx="2725233" cy="6480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Ann / a doctor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213" y="4257559"/>
            <a:ext cx="1881848" cy="1457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Скругленная прямоугольная выноска 24"/>
          <p:cNvSpPr/>
          <p:nvPr/>
        </p:nvSpPr>
        <p:spPr>
          <a:xfrm>
            <a:off x="73111" y="3568959"/>
            <a:ext cx="2682357" cy="639970"/>
          </a:xfrm>
          <a:prstGeom prst="wedgeRoundRectCallout">
            <a:avLst>
              <a:gd name="adj1" fmla="val 90435"/>
              <a:gd name="adj2" fmla="val 14557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>
                <a:latin typeface="Comic Sans MS" pitchFamily="66" charset="0"/>
              </a:rPr>
              <a:t>Is Ann a doctor?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0" name="Скругленная прямоугольная выноска 29"/>
          <p:cNvSpPr/>
          <p:nvPr/>
        </p:nvSpPr>
        <p:spPr>
          <a:xfrm>
            <a:off x="5971585" y="4139040"/>
            <a:ext cx="3066618" cy="852682"/>
          </a:xfrm>
          <a:prstGeom prst="wedgeRoundRectCallout">
            <a:avLst>
              <a:gd name="adj1" fmla="val -74864"/>
              <a:gd name="adj2" fmla="val 53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No, she isn’t.</a:t>
            </a:r>
          </a:p>
          <a:p>
            <a:r>
              <a:rPr lang="en-US" sz="2400" dirty="0" smtClean="0">
                <a:latin typeface="Comic Sans MS" pitchFamily="66" charset="0"/>
              </a:rPr>
              <a:t>She is a student.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1" name="Скругленная прямоугольная выноска 30"/>
          <p:cNvSpPr/>
          <p:nvPr/>
        </p:nvSpPr>
        <p:spPr>
          <a:xfrm>
            <a:off x="73111" y="3568959"/>
            <a:ext cx="2760843" cy="878421"/>
          </a:xfrm>
          <a:prstGeom prst="wedgeRoundRectCallout">
            <a:avLst>
              <a:gd name="adj1" fmla="val 82044"/>
              <a:gd name="adj2" fmla="val 9245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Are Mario and Costas students?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2" name="Скругленная прямоугольная выноска 31"/>
          <p:cNvSpPr/>
          <p:nvPr/>
        </p:nvSpPr>
        <p:spPr>
          <a:xfrm>
            <a:off x="5971585" y="4139040"/>
            <a:ext cx="3066618" cy="852682"/>
          </a:xfrm>
          <a:prstGeom prst="wedgeRoundRectCallout">
            <a:avLst>
              <a:gd name="adj1" fmla="val -74864"/>
              <a:gd name="adj2" fmla="val 53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Yes, they are.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698817" y="3276318"/>
            <a:ext cx="2725233" cy="7650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Mario and Costas / students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5" name="Скругленная прямоугольная выноска 34"/>
          <p:cNvSpPr/>
          <p:nvPr/>
        </p:nvSpPr>
        <p:spPr>
          <a:xfrm>
            <a:off x="73111" y="3568959"/>
            <a:ext cx="3193909" cy="878421"/>
          </a:xfrm>
          <a:prstGeom prst="wedgeRoundRectCallout">
            <a:avLst>
              <a:gd name="adj1" fmla="val 66894"/>
              <a:gd name="adj2" fmla="val 9487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Is Susan American?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6" name="Скругленная прямоугольная выноска 35"/>
          <p:cNvSpPr/>
          <p:nvPr/>
        </p:nvSpPr>
        <p:spPr>
          <a:xfrm>
            <a:off x="5971585" y="4139040"/>
            <a:ext cx="3066618" cy="852682"/>
          </a:xfrm>
          <a:prstGeom prst="wedgeRoundRectCallout">
            <a:avLst>
              <a:gd name="adj1" fmla="val -74864"/>
              <a:gd name="adj2" fmla="val 53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Yes, she is.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698817" y="3276318"/>
            <a:ext cx="2725233" cy="7650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Susan / American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8" name="Скругленная прямоугольная выноска 37"/>
          <p:cNvSpPr/>
          <p:nvPr/>
        </p:nvSpPr>
        <p:spPr>
          <a:xfrm>
            <a:off x="73111" y="3568959"/>
            <a:ext cx="3367114" cy="878421"/>
          </a:xfrm>
          <a:prstGeom prst="wedgeRoundRectCallout">
            <a:avLst>
              <a:gd name="adj1" fmla="val 59777"/>
              <a:gd name="adj2" fmla="val 9850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Is Kim from Athens?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9" name="Скругленная прямоугольная выноска 38"/>
          <p:cNvSpPr/>
          <p:nvPr/>
        </p:nvSpPr>
        <p:spPr>
          <a:xfrm>
            <a:off x="5971585" y="4139040"/>
            <a:ext cx="3066618" cy="852682"/>
          </a:xfrm>
          <a:prstGeom prst="wedgeRoundRectCallout">
            <a:avLst>
              <a:gd name="adj1" fmla="val -74864"/>
              <a:gd name="adj2" fmla="val 53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No, she isn’t.</a:t>
            </a:r>
          </a:p>
          <a:p>
            <a:r>
              <a:rPr lang="en-US" sz="2400" dirty="0" smtClean="0">
                <a:latin typeface="Comic Sans MS" pitchFamily="66" charset="0"/>
              </a:rPr>
              <a:t>She is from Tokyo.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698817" y="3276318"/>
            <a:ext cx="2725233" cy="7650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Kim / from Athens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1" name="Скругленная прямоугольная выноска 40"/>
          <p:cNvSpPr/>
          <p:nvPr/>
        </p:nvSpPr>
        <p:spPr>
          <a:xfrm>
            <a:off x="73111" y="3568959"/>
            <a:ext cx="3267693" cy="878421"/>
          </a:xfrm>
          <a:prstGeom prst="wedgeRoundRectCallout">
            <a:avLst>
              <a:gd name="adj1" fmla="val 63843"/>
              <a:gd name="adj2" fmla="val 9487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Are Susan and Manos teachers?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2" name="Скругленная прямоугольная выноска 41"/>
          <p:cNvSpPr/>
          <p:nvPr/>
        </p:nvSpPr>
        <p:spPr>
          <a:xfrm>
            <a:off x="5971585" y="4139040"/>
            <a:ext cx="3066618" cy="852682"/>
          </a:xfrm>
          <a:prstGeom prst="wedgeRoundRectCallout">
            <a:avLst>
              <a:gd name="adj1" fmla="val -74864"/>
              <a:gd name="adj2" fmla="val 53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Yes, they are.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698817" y="3276318"/>
            <a:ext cx="2725233" cy="7650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Susan and Manos / teachers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4" name="Скругленная прямоугольная выноска 43"/>
          <p:cNvSpPr/>
          <p:nvPr/>
        </p:nvSpPr>
        <p:spPr>
          <a:xfrm>
            <a:off x="73111" y="3568959"/>
            <a:ext cx="3213857" cy="878421"/>
          </a:xfrm>
          <a:prstGeom prst="wedgeRoundRectCallout">
            <a:avLst>
              <a:gd name="adj1" fmla="val 67280"/>
              <a:gd name="adj2" fmla="val 9003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Are Ann and Mario Greek?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5" name="Скругленная прямоугольная выноска 44"/>
          <p:cNvSpPr/>
          <p:nvPr/>
        </p:nvSpPr>
        <p:spPr>
          <a:xfrm>
            <a:off x="5971585" y="4139040"/>
            <a:ext cx="3066618" cy="1162355"/>
          </a:xfrm>
          <a:prstGeom prst="wedgeRoundRectCallout">
            <a:avLst>
              <a:gd name="adj1" fmla="val -76598"/>
              <a:gd name="adj2" fmla="val 27207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No, they aren’t.</a:t>
            </a:r>
          </a:p>
          <a:p>
            <a:r>
              <a:rPr lang="en-US" sz="2400" dirty="0" smtClean="0">
                <a:latin typeface="Comic Sans MS" pitchFamily="66" charset="0"/>
              </a:rPr>
              <a:t>Ann is English and Mario is Italian.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698817" y="3276318"/>
            <a:ext cx="2725233" cy="7650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Ann and Mario / Greek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7" name="Скругленная прямоугольная выноска 46"/>
          <p:cNvSpPr/>
          <p:nvPr/>
        </p:nvSpPr>
        <p:spPr>
          <a:xfrm>
            <a:off x="73111" y="3568959"/>
            <a:ext cx="2760843" cy="878421"/>
          </a:xfrm>
          <a:prstGeom prst="wedgeRoundRectCallout">
            <a:avLst>
              <a:gd name="adj1" fmla="val 86665"/>
              <a:gd name="adj2" fmla="val 8882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Is Manos from New York?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8" name="Скругленная прямоугольная выноска 47"/>
          <p:cNvSpPr/>
          <p:nvPr/>
        </p:nvSpPr>
        <p:spPr>
          <a:xfrm>
            <a:off x="5971585" y="4139040"/>
            <a:ext cx="3066618" cy="852682"/>
          </a:xfrm>
          <a:prstGeom prst="wedgeRoundRectCallout">
            <a:avLst>
              <a:gd name="adj1" fmla="val -74864"/>
              <a:gd name="adj2" fmla="val 53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No, he isn’t. </a:t>
            </a:r>
          </a:p>
          <a:p>
            <a:r>
              <a:rPr lang="en-US" sz="2400" dirty="0" smtClean="0">
                <a:latin typeface="Comic Sans MS" pitchFamily="66" charset="0"/>
              </a:rPr>
              <a:t>He is from Athens.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3698817" y="3276318"/>
            <a:ext cx="2725233" cy="7650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Manos / from New York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0" name="Скругленная прямоугольная выноска 49"/>
          <p:cNvSpPr/>
          <p:nvPr/>
        </p:nvSpPr>
        <p:spPr>
          <a:xfrm>
            <a:off x="73111" y="3568959"/>
            <a:ext cx="2927058" cy="878421"/>
          </a:xfrm>
          <a:prstGeom prst="wedgeRoundRectCallout">
            <a:avLst>
              <a:gd name="adj1" fmla="val 76972"/>
              <a:gd name="adj2" fmla="val 9003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Is Kim a student?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1" name="Скругленная прямоугольная выноска 50"/>
          <p:cNvSpPr/>
          <p:nvPr/>
        </p:nvSpPr>
        <p:spPr>
          <a:xfrm>
            <a:off x="5971585" y="4139040"/>
            <a:ext cx="3066618" cy="852682"/>
          </a:xfrm>
          <a:prstGeom prst="wedgeRoundRectCallout">
            <a:avLst>
              <a:gd name="adj1" fmla="val -74864"/>
              <a:gd name="adj2" fmla="val 53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No, she isn’t. </a:t>
            </a:r>
          </a:p>
          <a:p>
            <a:r>
              <a:rPr lang="en-US" sz="2400" dirty="0" smtClean="0">
                <a:latin typeface="Comic Sans MS" pitchFamily="66" charset="0"/>
              </a:rPr>
              <a:t>She is a teacher.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3698817" y="3276318"/>
            <a:ext cx="2725233" cy="7650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Kim / a student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6" name="Скругленная прямоугольная выноска 55"/>
          <p:cNvSpPr/>
          <p:nvPr/>
        </p:nvSpPr>
        <p:spPr>
          <a:xfrm>
            <a:off x="73111" y="3568959"/>
            <a:ext cx="3144546" cy="878421"/>
          </a:xfrm>
          <a:prstGeom prst="wedgeRoundRectCallout">
            <a:avLst>
              <a:gd name="adj1" fmla="val 69119"/>
              <a:gd name="adj2" fmla="val 9366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Is Manos a doctor?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7" name="Скругленная прямоугольная выноска 56"/>
          <p:cNvSpPr/>
          <p:nvPr/>
        </p:nvSpPr>
        <p:spPr>
          <a:xfrm>
            <a:off x="5971585" y="4139040"/>
            <a:ext cx="3066618" cy="852682"/>
          </a:xfrm>
          <a:prstGeom prst="wedgeRoundRectCallout">
            <a:avLst>
              <a:gd name="adj1" fmla="val -74864"/>
              <a:gd name="adj2" fmla="val 53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No, he isn’t. </a:t>
            </a:r>
          </a:p>
          <a:p>
            <a:r>
              <a:rPr lang="en-US" sz="2400" dirty="0" smtClean="0">
                <a:latin typeface="Comic Sans MS" pitchFamily="66" charset="0"/>
              </a:rPr>
              <a:t>He is a teacher.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698817" y="3276318"/>
            <a:ext cx="2725233" cy="7650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Manos / a doctor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9" name="Скругленная прямоугольная выноска 58"/>
          <p:cNvSpPr/>
          <p:nvPr/>
        </p:nvSpPr>
        <p:spPr>
          <a:xfrm>
            <a:off x="73111" y="3568959"/>
            <a:ext cx="3059415" cy="878421"/>
          </a:xfrm>
          <a:prstGeom prst="wedgeRoundRectCallout">
            <a:avLst>
              <a:gd name="adj1" fmla="val 72729"/>
              <a:gd name="adj2" fmla="val 8882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Is Costas 13 years old?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0" name="Скругленная прямоугольная выноска 59"/>
          <p:cNvSpPr/>
          <p:nvPr/>
        </p:nvSpPr>
        <p:spPr>
          <a:xfrm>
            <a:off x="5971585" y="4139040"/>
            <a:ext cx="3066618" cy="852682"/>
          </a:xfrm>
          <a:prstGeom prst="wedgeRoundRectCallout">
            <a:avLst>
              <a:gd name="adj1" fmla="val -74864"/>
              <a:gd name="adj2" fmla="val 53735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Comic Sans MS" pitchFamily="66" charset="0"/>
              </a:rPr>
              <a:t>Yes, he is.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3698817" y="3276318"/>
            <a:ext cx="2725233" cy="7650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Costas / 13 years old</a:t>
            </a:r>
            <a:endParaRPr lang="ru-RU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83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5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648072" cy="55324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13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2631" y="0"/>
            <a:ext cx="3203848" cy="5532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Comic Sans MS" pitchFamily="66" charset="0"/>
              </a:rPr>
              <a:t>Change to the plural.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7" y="1004068"/>
            <a:ext cx="3702976" cy="345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9228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42141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It is a book.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8157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They are books.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088" y="829891"/>
            <a:ext cx="237493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157" y="523906"/>
            <a:ext cx="2688342" cy="4019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42141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He is a man.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58157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They are men.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72" y="693248"/>
            <a:ext cx="2837595" cy="3783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42141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She is a girl.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5" name="AutoShape 9" descr="https://www.newjerseydentalarts.com/wp-content/uploads/2017/01/AdobeStock_5532484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39"/>
          <a:stretch/>
        </p:blipFill>
        <p:spPr bwMode="auto">
          <a:xfrm>
            <a:off x="4010641" y="1081883"/>
            <a:ext cx="5126463" cy="329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358157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They are girls.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63" y="1443736"/>
            <a:ext cx="3727423" cy="257183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642141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 am a teacher.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239" y="1205949"/>
            <a:ext cx="4269508" cy="28482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358157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We are teachers.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4" r="15105"/>
          <a:stretch/>
        </p:blipFill>
        <p:spPr bwMode="auto">
          <a:xfrm>
            <a:off x="460375" y="945950"/>
            <a:ext cx="3776751" cy="31750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642141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It is a mouse.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564" y="945950"/>
            <a:ext cx="4038517" cy="319312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5358157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They are mice.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57" y="1201824"/>
            <a:ext cx="4130801" cy="2753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642141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You are a student.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953" y="1205949"/>
            <a:ext cx="4124613" cy="27497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5358157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You are students.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14" name="Picture 18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7" r="12728" b="4910"/>
          <a:stretch/>
        </p:blipFill>
        <p:spPr bwMode="auto">
          <a:xfrm>
            <a:off x="795774" y="746113"/>
            <a:ext cx="2822954" cy="36841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Прямоугольная выноска 32"/>
          <p:cNvSpPr/>
          <p:nvPr/>
        </p:nvSpPr>
        <p:spPr>
          <a:xfrm>
            <a:off x="642141" y="4455242"/>
            <a:ext cx="2808312" cy="720080"/>
          </a:xfrm>
          <a:prstGeom prst="wedgeRectCallout">
            <a:avLst>
              <a:gd name="adj1" fmla="val -10989"/>
              <a:gd name="adj2" fmla="val -20033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 am Spanish.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157" y="757595"/>
            <a:ext cx="2987546" cy="361983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Прямоугольная выноска 34"/>
          <p:cNvSpPr/>
          <p:nvPr/>
        </p:nvSpPr>
        <p:spPr>
          <a:xfrm>
            <a:off x="5358157" y="4455242"/>
            <a:ext cx="2808312" cy="720080"/>
          </a:xfrm>
          <a:prstGeom prst="wedgeRectCallout">
            <a:avLst>
              <a:gd name="adj1" fmla="val -14397"/>
              <a:gd name="adj2" fmla="val -22691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We are Spanish.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31" y="687106"/>
            <a:ext cx="3053512" cy="36726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642141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It is a bird.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075" y="1072579"/>
            <a:ext cx="4094370" cy="285675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5358157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They are birds.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77" y="621071"/>
            <a:ext cx="3756355" cy="375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544" y="973733"/>
            <a:ext cx="4649164" cy="30994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642141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It is a piano.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358157" y="4455242"/>
            <a:ext cx="2808312" cy="720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Comic Sans MS" pitchFamily="66" charset="0"/>
              </a:rPr>
              <a:t>They are pianos.</a:t>
            </a:r>
            <a:endParaRPr lang="ru-RU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83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 animBg="1"/>
      <p:bldP spid="8" grpId="1" animBg="1"/>
      <p:bldP spid="11" grpId="0" animBg="1"/>
      <p:bldP spid="11" grpId="1" animBg="1"/>
      <p:bldP spid="12" grpId="0" animBg="1"/>
      <p:bldP spid="12" grpId="1" animBg="1"/>
      <p:bldP spid="15" grpId="0" animBg="1"/>
      <p:bldP spid="15" grpId="1" animBg="1"/>
      <p:bldP spid="18" grpId="0" animBg="1"/>
      <p:bldP spid="18" grpId="1" animBg="1"/>
      <p:bldP spid="21" grpId="0" animBg="1"/>
      <p:bldP spid="21" grpId="1" animBg="1"/>
      <p:bldP spid="23" grpId="0" animBg="1"/>
      <p:bldP spid="23" grpId="1" animBg="1"/>
      <p:bldP spid="25" grpId="0" animBg="1"/>
      <p:bldP spid="25" grpId="1" animBg="1"/>
      <p:bldP spid="27" grpId="0" animBg="1"/>
      <p:bldP spid="27" grpId="1" animBg="1"/>
      <p:bldP spid="29" grpId="0" animBg="1"/>
      <p:bldP spid="29" grpId="1" animBg="1"/>
      <p:bldP spid="31" grpId="0" animBg="1"/>
      <p:bldP spid="31" grpId="1" animBg="1"/>
      <p:bldP spid="33" grpId="0" animBg="1"/>
      <p:bldP spid="33" grpId="1" animBg="1"/>
      <p:bldP spid="35" grpId="0" animBg="1"/>
      <p:bldP spid="35" grpId="1" animBg="1"/>
      <p:bldP spid="37" grpId="0" animBg="1"/>
      <p:bldP spid="37" grpId="1" animBg="1"/>
      <p:bldP spid="39" grpId="0" animBg="1"/>
      <p:bldP spid="39" grpId="1" animBg="1"/>
      <p:bldP spid="42" grpId="0" animBg="1"/>
      <p:bldP spid="42" grpId="1" animBg="1"/>
      <p:bldP spid="43" grpId="0" animBg="1"/>
      <p:bldP spid="43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544</Words>
  <Application>Microsoft Office PowerPoint</Application>
  <PresentationFormat>Экран (16:10)</PresentationFormat>
  <Paragraphs>223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Шавкунчик</dc:creator>
  <cp:lastModifiedBy>Наум</cp:lastModifiedBy>
  <cp:revision>2</cp:revision>
  <dcterms:created xsi:type="dcterms:W3CDTF">2021-05-23T14:25:53Z</dcterms:created>
  <dcterms:modified xsi:type="dcterms:W3CDTF">2021-05-23T14:34:44Z</dcterms:modified>
</cp:coreProperties>
</file>