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5" r:id="rId6"/>
    <p:sldId id="261" r:id="rId7"/>
    <p:sldId id="278" r:id="rId8"/>
    <p:sldId id="263" r:id="rId9"/>
    <p:sldId id="264" r:id="rId10"/>
    <p:sldId id="266" r:id="rId11"/>
    <p:sldId id="267" r:id="rId12"/>
    <p:sldId id="279" r:id="rId13"/>
    <p:sldId id="273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323E1A"/>
    <a:srgbClr val="2E632B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2636912"/>
            <a:ext cx="7020272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14908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077072"/>
            <a:ext cx="6948264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95736" y="2564904"/>
            <a:ext cx="6948264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69847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1600200"/>
            <a:ext cx="749917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2110E-7637-4ECC-BC47-645715218AB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1A815-B166-4C12-8A37-A8160B495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8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3068960"/>
            <a:ext cx="7020272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n w="19050">
                  <a:solidFill>
                    <a:srgbClr val="323E1A"/>
                  </a:solidFill>
                  <a:prstDash val="solid"/>
                </a:ln>
                <a:solidFill>
                  <a:srgbClr val="2E632B"/>
                </a:solidFill>
                <a:effectLst/>
              </a:rPr>
              <a:t>РАССКАЗ «ОВОЩИ» </a:t>
            </a:r>
            <a:endParaRPr lang="ru-RU" sz="4000" dirty="0">
              <a:ln w="19050">
                <a:solidFill>
                  <a:srgbClr val="323E1A"/>
                </a:solidFill>
                <a:prstDash val="solid"/>
              </a:ln>
              <a:solidFill>
                <a:srgbClr val="2E632B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2564904"/>
            <a:ext cx="6400800" cy="17526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Урок чтения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008" y="63813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827584" y="260648"/>
            <a:ext cx="6984776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Какие ещё овощи убрали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84784"/>
            <a:ext cx="77478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Убрали репу, брюкву, редьку, морковку, </a:t>
            </a:r>
          </a:p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свёклу и петрушку.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Картинки по запросу репа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3995936" cy="2894759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редь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628800"/>
            <a:ext cx="3024336" cy="3024336"/>
          </a:xfrm>
          <a:prstGeom prst="rect">
            <a:avLst/>
          </a:prstGeom>
          <a:noFill/>
        </p:spPr>
      </p:pic>
      <p:pic>
        <p:nvPicPr>
          <p:cNvPr id="23558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365104"/>
            <a:ext cx="2664296" cy="2664296"/>
          </a:xfrm>
          <a:prstGeom prst="rect">
            <a:avLst/>
          </a:prstGeom>
          <a:noFill/>
        </p:spPr>
      </p:pic>
      <p:pic>
        <p:nvPicPr>
          <p:cNvPr id="23562" name="Picture 10" descr="Картинки по запросу свёкла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4448944"/>
            <a:ext cx="3625629" cy="2409056"/>
          </a:xfrm>
          <a:prstGeom prst="rect">
            <a:avLst/>
          </a:prstGeom>
          <a:noFill/>
        </p:spPr>
      </p:pic>
      <p:pic>
        <p:nvPicPr>
          <p:cNvPr id="23564" name="Picture 12" descr="Картинки по запросу петрушка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653136"/>
            <a:ext cx="2438028" cy="1866145"/>
          </a:xfrm>
          <a:prstGeom prst="rect">
            <a:avLst/>
          </a:prstGeom>
          <a:noFill/>
        </p:spPr>
      </p:pic>
      <p:pic>
        <p:nvPicPr>
          <p:cNvPr id="23566" name="Picture 14" descr="Картинки по запросу брюкв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2564904"/>
            <a:ext cx="2060848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noProof="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Почему капусту убирают позже других овощей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8991" y="1700808"/>
            <a:ext cx="696511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Капусту убирают позже, потому что</a:t>
            </a:r>
          </a:p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она </a:t>
            </a:r>
            <a:r>
              <a:rPr lang="ru-RU" sz="3200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хо</a:t>
            </a:r>
            <a:r>
              <a:rPr lang="ru-RU" sz="3200" dirty="0" err="1" smtClean="0">
                <a:solidFill>
                  <a:srgbClr val="003300"/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лода</a:t>
            </a: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не боится.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Картинки по запросу уборка капусты белокочанн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996952"/>
            <a:ext cx="3553197" cy="3553197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репа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1996" y="3140968"/>
            <a:ext cx="2982004" cy="2160240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редь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085184"/>
            <a:ext cx="1772816" cy="1772816"/>
          </a:xfrm>
          <a:prstGeom prst="rect">
            <a:avLst/>
          </a:prstGeom>
          <a:noFill/>
        </p:spPr>
      </p:pic>
      <p:pic>
        <p:nvPicPr>
          <p:cNvPr id="23558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340768"/>
            <a:ext cx="2016224" cy="2016224"/>
          </a:xfrm>
          <a:prstGeom prst="rect">
            <a:avLst/>
          </a:prstGeom>
          <a:noFill/>
        </p:spPr>
      </p:pic>
      <p:pic>
        <p:nvPicPr>
          <p:cNvPr id="23562" name="Picture 10" descr="Картинки по запросу свёкла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2924944"/>
            <a:ext cx="2709300" cy="1800200"/>
          </a:xfrm>
          <a:prstGeom prst="rect">
            <a:avLst/>
          </a:prstGeom>
          <a:noFill/>
        </p:spPr>
      </p:pic>
      <p:pic>
        <p:nvPicPr>
          <p:cNvPr id="23564" name="Picture 12" descr="Картинки по запросу петрушка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620688"/>
            <a:ext cx="1411125" cy="1080120"/>
          </a:xfrm>
          <a:prstGeom prst="rect">
            <a:avLst/>
          </a:prstGeom>
          <a:noFill/>
        </p:spPr>
      </p:pic>
      <p:pic>
        <p:nvPicPr>
          <p:cNvPr id="23566" name="Picture 14" descr="Картинки по запросу брюква 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4221088"/>
            <a:ext cx="1484784" cy="1484784"/>
          </a:xfrm>
          <a:prstGeom prst="rect">
            <a:avLst/>
          </a:prstGeom>
          <a:noFill/>
        </p:spPr>
      </p:pic>
      <p:pic>
        <p:nvPicPr>
          <p:cNvPr id="11" name="Picture 10" descr="Картинки по запросу чеснок 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1268760"/>
            <a:ext cx="1224136" cy="1224136"/>
          </a:xfrm>
          <a:prstGeom prst="rect">
            <a:avLst/>
          </a:prstGeom>
          <a:noFill/>
        </p:spPr>
      </p:pic>
      <p:pic>
        <p:nvPicPr>
          <p:cNvPr id="12" name="Picture 6" descr="Картинки по запросу лук 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1772816"/>
            <a:ext cx="1124744" cy="1124744"/>
          </a:xfrm>
          <a:prstGeom prst="rect">
            <a:avLst/>
          </a:prstGeom>
          <a:noFill/>
        </p:spPr>
      </p:pic>
      <p:pic>
        <p:nvPicPr>
          <p:cNvPr id="13" name="Picture 18" descr="Картинки по запросу горох 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12360" y="2780928"/>
            <a:ext cx="1071414" cy="722582"/>
          </a:xfrm>
          <a:prstGeom prst="rect">
            <a:avLst/>
          </a:prstGeom>
          <a:noFill/>
        </p:spPr>
      </p:pic>
      <p:pic>
        <p:nvPicPr>
          <p:cNvPr id="14" name="Picture 12" descr="Картинки по запросу бобы 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5229200"/>
            <a:ext cx="1979712" cy="1133598"/>
          </a:xfrm>
          <a:prstGeom prst="rect">
            <a:avLst/>
          </a:prstGeom>
          <a:noFill/>
        </p:spPr>
      </p:pic>
      <p:pic>
        <p:nvPicPr>
          <p:cNvPr id="11266" name="Picture 2" descr="Картинки по запросу огурцы 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273824"/>
            <a:ext cx="2672103" cy="1584176"/>
          </a:xfrm>
          <a:prstGeom prst="rect">
            <a:avLst/>
          </a:prstGeom>
          <a:noFill/>
        </p:spPr>
      </p:pic>
      <p:pic>
        <p:nvPicPr>
          <p:cNvPr id="11272" name="Picture 8" descr="Похожее изображение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76559" y="188640"/>
            <a:ext cx="1567441" cy="170993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923928" y="476672"/>
            <a:ext cx="95513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горох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23928" y="980728"/>
            <a:ext cx="65274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лук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23928" y="1484784"/>
            <a:ext cx="117371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редька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3928" y="1988840"/>
            <a:ext cx="122956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брюква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23928" y="2492896"/>
            <a:ext cx="118788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огурцы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3928" y="2996952"/>
            <a:ext cx="153548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петрушка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3928" y="3501008"/>
            <a:ext cx="127772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капуста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3928" y="4005064"/>
            <a:ext cx="114646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чеснок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3928" y="4509120"/>
            <a:ext cx="137274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морковь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23928" y="5013176"/>
            <a:ext cx="93006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бобы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3928" y="5517232"/>
            <a:ext cx="86594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репа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23928" y="6021288"/>
            <a:ext cx="116275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свёкла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332656"/>
            <a:ext cx="2231765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ОВОЩИ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7624" y="1600200"/>
            <a:ext cx="7704856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Прочитай рассказ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«Овощи» </a:t>
            </a: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ещё раз.</a:t>
            </a:r>
          </a:p>
          <a:p>
            <a:pPr>
              <a:buFont typeface="Wingdings" pitchFamily="2" charset="2"/>
              <a:buChar char="§"/>
            </a:pP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Нарисуй овощи в тетради.</a:t>
            </a:r>
          </a:p>
          <a:p>
            <a:pPr>
              <a:buFont typeface="Wingdings" pitchFamily="2" charset="2"/>
              <a:buChar char="§"/>
            </a:pPr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Выучи названия овощей.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Домашнее задание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1331640" y="404664"/>
            <a:ext cx="955171" cy="1656184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5776" y="1484784"/>
            <a:ext cx="6133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 м</a:t>
            </a:r>
            <a:r>
              <a:rPr 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де́ц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 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Рабо́тал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</a:t>
            </a:r>
            <a:r>
              <a:rPr 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шо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́.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259632" y="2564904"/>
            <a:ext cx="998681" cy="1584176"/>
          </a:xfrm>
          <a:prstGeom prst="triangl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74362" y="3356992"/>
            <a:ext cx="6869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Я м</a:t>
            </a:r>
            <a:r>
              <a:rPr lang="en-US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en-US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ō</a:t>
            </a:r>
            <a:r>
              <a:rPr lang="ru-RU" sz="32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де́ц</a:t>
            </a: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! Но я </a:t>
            </a:r>
            <a:r>
              <a:rPr lang="ru-RU" sz="32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немно</a:t>
            </a:r>
            <a:r>
              <a:rPr lang="ru-RU" sz="3200" b="1" dirty="0" err="1" smtClean="0">
                <a:solidFill>
                  <a:srgbClr val="0033CC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32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забы́л</a:t>
            </a:r>
            <a:r>
              <a:rPr lang="ru-RU" sz="3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331640" y="4725144"/>
            <a:ext cx="991785" cy="1584176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43808" y="5661248"/>
            <a:ext cx="5446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Я </a:t>
            </a:r>
            <a:r>
              <a:rPr lang="ru-RU" sz="3200" b="1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стара́лся</a:t>
            </a:r>
            <a:r>
              <a:rPr lang="ru-RU" sz="32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! Но я не </a:t>
            </a:r>
            <a:r>
              <a:rPr lang="ru-RU" sz="3200" b="1" dirty="0" err="1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зна́ю</a:t>
            </a:r>
            <a:r>
              <a:rPr lang="ru-RU" sz="32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2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1817934" y="1844824"/>
            <a:ext cx="5916766" cy="1595021"/>
          </a:xfrm>
          <a:prstGeom prst="horizontalScroll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323E1A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МОЛОДЦЫ!!!</a:t>
            </a:r>
            <a:endParaRPr lang="ru-RU" sz="7200" b="1" cap="none" spc="0" dirty="0">
              <a:ln w="3155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323E1A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13" descr="MOI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861048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MOI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24128" y="3861048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556792"/>
            <a:ext cx="7499176" cy="470912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67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 – </a:t>
            </a:r>
            <a:r>
              <a:rPr lang="ru-RU" sz="67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о – 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	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None/>
            </a:pPr>
            <a:r>
              <a:rPr lang="ru-RU" sz="67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морко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6700" dirty="0" smtClean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67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апу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ста</a:t>
            </a:r>
            <a:r>
              <a:rPr lang="ru-RU" sz="67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smtClean="0">
                <a:solidFill>
                  <a:srgbClr val="323E1A"/>
                </a:solidFill>
                <a:latin typeface="Tahoma"/>
                <a:ea typeface="Tahoma"/>
                <a:cs typeface="Tahoma"/>
              </a:rPr>
              <a:t>́</a:t>
            </a:r>
            <a:endParaRPr lang="ru-RU" sz="6700" dirty="0" smtClean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buNone/>
            </a:pPr>
            <a:r>
              <a:rPr lang="ru-RU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6700" dirty="0" smtClean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67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7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67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вре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мя</a:t>
            </a:r>
            <a:r>
              <a:rPr lang="ru-RU" sz="67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sz="67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да</a:t>
            </a:r>
            <a:r>
              <a:rPr lang="ru-RU" sz="67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	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ри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́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х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шо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́ звук </a:t>
            </a:r>
            <a:r>
              <a:rPr lang="ru-RU" sz="3600" noProof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К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одним словом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84784"/>
            <a:ext cx="7499176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Хозяйка однажды с базара пришла,</a:t>
            </a:r>
          </a:p>
          <a:p>
            <a:pPr>
              <a:buNone/>
            </a:pPr>
            <a:r>
              <a:rPr lang="ru-RU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	Хозяйка с базара домой принесла:</a:t>
            </a:r>
          </a:p>
          <a:p>
            <a:pPr>
              <a:buNone/>
            </a:pPr>
            <a:r>
              <a:rPr lang="ru-RU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	Капусту, картошку</a:t>
            </a:r>
          </a:p>
          <a:p>
            <a:pPr>
              <a:buNone/>
            </a:pPr>
            <a:r>
              <a:rPr lang="ru-RU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	Морковку, горох,</a:t>
            </a:r>
          </a:p>
          <a:p>
            <a:pPr>
              <a:buNone/>
            </a:pPr>
            <a:r>
              <a:rPr lang="ru-RU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	Петрушку и свеклу. ОХ!</a:t>
            </a:r>
          </a:p>
          <a:p>
            <a:endParaRPr lang="ru-RU" dirty="0"/>
          </a:p>
        </p:txBody>
      </p:sp>
      <p:pic>
        <p:nvPicPr>
          <p:cNvPr id="2052" name="Picture 4" descr="http://eco-ferma.pro/images/icon/vegetabl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77072"/>
            <a:ext cx="4067944" cy="25960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7984" y="5013176"/>
            <a:ext cx="1822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ОВОЩИ</a:t>
            </a:r>
            <a:endParaRPr lang="ru-RU" sz="3200" b="1" dirty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Картинки по запросу хозяйка пришла с базара"/>
          <p:cNvPicPr>
            <a:picLocks noChangeAspect="1" noChangeArrowheads="1"/>
          </p:cNvPicPr>
          <p:nvPr/>
        </p:nvPicPr>
        <p:blipFill>
          <a:blip r:embed="rId3" cstate="print"/>
          <a:srcRect l="70874" t="15065" b="5501"/>
          <a:stretch>
            <a:fillRect/>
          </a:stretch>
        </p:blipFill>
        <p:spPr bwMode="auto">
          <a:xfrm>
            <a:off x="6876256" y="2780928"/>
            <a:ext cx="1897832" cy="3881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9050">
                  <a:solidFill>
                    <a:srgbClr val="323E1A"/>
                  </a:solidFill>
                  <a:prstDash val="solid"/>
                </a:ln>
                <a:solidFill>
                  <a:srgbClr val="2E632B"/>
                </a:solidFill>
              </a:rPr>
              <a:t>Рассказ «Овощи»</a:t>
            </a:r>
            <a:endParaRPr lang="ru-RU" dirty="0">
              <a:ln w="19050">
                <a:solidFill>
                  <a:srgbClr val="323E1A"/>
                </a:solidFill>
                <a:prstDash val="solid"/>
              </a:ln>
              <a:solidFill>
                <a:srgbClr val="2E632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717032"/>
            <a:ext cx="48499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Кто автор рассказа?</a:t>
            </a:r>
            <a:endParaRPr lang="ru-RU" sz="3600" b="1" dirty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4725144"/>
            <a:ext cx="4227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Автор рассказа </a:t>
            </a:r>
            <a:r>
              <a:rPr lang="ru-RU" sz="3200" dirty="0" err="1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Шим</a:t>
            </a:r>
            <a:r>
              <a:rPr lang="ru-RU" sz="32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solidFill>
                <a:srgbClr val="323E1A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628800"/>
            <a:ext cx="6297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Найдите название рассказа </a:t>
            </a:r>
          </a:p>
          <a:p>
            <a:r>
              <a:rPr lang="ru-RU" sz="36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3600" u="sng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содержании</a:t>
            </a:r>
            <a:r>
              <a:rPr lang="ru-RU" sz="36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solidFill>
                  <a:srgbClr val="323E1A"/>
                </a:solidFill>
                <a:latin typeface="Arial" pitchFamily="34" charset="0"/>
                <a:cs typeface="Arial" pitchFamily="34" charset="0"/>
              </a:rPr>
              <a:t>книги.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Нена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(т)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ные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дни 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– дождливые, пасмурные дни.</a:t>
            </a:r>
          </a:p>
          <a:p>
            <a:pPr>
              <a:buNone/>
            </a:pPr>
            <a:endParaRPr lang="ru-RU" sz="2000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По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зже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всех 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убира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ea typeface="Tahoma"/>
                <a:cs typeface="Arial" pitchFamily="34" charset="0"/>
              </a:rPr>
              <a:t>́</a:t>
            </a:r>
            <a:r>
              <a:rPr lang="ru-RU" b="1" dirty="0" err="1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ют</a:t>
            </a:r>
            <a:r>
              <a:rPr lang="ru-RU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– убирают последней.</a:t>
            </a:r>
            <a:endParaRPr lang="ru-RU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Словарная работа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 каком времени года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говорится в рассказе?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331640" y="1628800"/>
          <a:ext cx="7560840" cy="496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860540"/>
                <a:gridCol w="2700300"/>
              </a:tblGrid>
              <a:tr h="111252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3200" dirty="0" smtClean="0">
                          <a:solidFill>
                            <a:srgbClr val="003300"/>
                          </a:solidFill>
                        </a:rPr>
                        <a:t>В </a:t>
                      </a:r>
                      <a:r>
                        <a:rPr lang="ru-RU" sz="3200" dirty="0" smtClean="0">
                          <a:solidFill>
                            <a:srgbClr val="003300"/>
                          </a:solidFill>
                        </a:rPr>
                        <a:t>рассказе написано</a:t>
                      </a:r>
                      <a:r>
                        <a:rPr lang="ru-RU" sz="3200" baseline="0" dirty="0" smtClean="0">
                          <a:solidFill>
                            <a:srgbClr val="003300"/>
                          </a:solidFill>
                        </a:rPr>
                        <a:t> </a:t>
                      </a:r>
                      <a:r>
                        <a:rPr lang="ru-RU" sz="3200" dirty="0" smtClean="0">
                          <a:solidFill>
                            <a:srgbClr val="003300"/>
                          </a:solidFill>
                        </a:rPr>
                        <a:t>(о чём?), …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3200" dirty="0" smtClean="0">
                          <a:solidFill>
                            <a:srgbClr val="003300"/>
                          </a:solidFill>
                        </a:rPr>
                        <a:t>Я</a:t>
                      </a:r>
                      <a:r>
                        <a:rPr lang="ru-RU" sz="3200" baseline="0" dirty="0" smtClean="0">
                          <a:solidFill>
                            <a:srgbClr val="003300"/>
                          </a:solidFill>
                        </a:rPr>
                        <a:t> </a:t>
                      </a:r>
                      <a:r>
                        <a:rPr lang="ru-RU" sz="3200" baseline="0" dirty="0" smtClean="0">
                          <a:solidFill>
                            <a:srgbClr val="003300"/>
                          </a:solidFill>
                        </a:rPr>
                        <a:t>думаю, в рассказе говорится (о какой?) (о чём?), потому что автор пишет …</a:t>
                      </a:r>
                      <a:endParaRPr lang="ru-RU" sz="3200" dirty="0" smtClean="0">
                        <a:solidFill>
                          <a:srgbClr val="003300"/>
                        </a:solidFill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sz="3200" dirty="0" smtClean="0">
                          <a:solidFill>
                            <a:srgbClr val="003300"/>
                          </a:solidFill>
                        </a:rPr>
                        <a:t>Я</a:t>
                      </a:r>
                      <a:r>
                        <a:rPr lang="ru-RU" sz="3200" baseline="0" dirty="0" smtClean="0">
                          <a:solidFill>
                            <a:srgbClr val="003300"/>
                          </a:solidFill>
                        </a:rPr>
                        <a:t> </a:t>
                      </a:r>
                      <a:r>
                        <a:rPr lang="ru-RU" sz="3200" baseline="0" dirty="0" smtClean="0">
                          <a:solidFill>
                            <a:srgbClr val="003300"/>
                          </a:solidFill>
                        </a:rPr>
                        <a:t>знаю, здесь написано (о какой?) (о чём?), потому что в тексте есть такие слова: …</a:t>
                      </a:r>
                      <a:endParaRPr lang="ru-RU" sz="3200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dirty="0" smtClean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rgbClr val="003300"/>
                          </a:solidFill>
                        </a:rPr>
                        <a:t>об осени</a:t>
                      </a:r>
                    </a:p>
                    <a:p>
                      <a:endParaRPr lang="ru-RU" sz="2800" dirty="0" smtClean="0">
                        <a:solidFill>
                          <a:srgbClr val="003300"/>
                        </a:solidFill>
                      </a:endParaRPr>
                    </a:p>
                    <a:p>
                      <a:r>
                        <a:rPr lang="ru-RU" sz="2800" dirty="0" smtClean="0">
                          <a:solidFill>
                            <a:srgbClr val="003300"/>
                          </a:solidFill>
                        </a:rPr>
                        <a:t>о ранней</a:t>
                      </a:r>
                      <a:r>
                        <a:rPr lang="ru-RU" sz="2800" baseline="0" dirty="0" smtClean="0">
                          <a:solidFill>
                            <a:srgbClr val="003300"/>
                          </a:solidFill>
                        </a:rPr>
                        <a:t> осени</a:t>
                      </a:r>
                    </a:p>
                    <a:p>
                      <a:endParaRPr lang="ru-RU" sz="28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8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8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8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1187624" y="274638"/>
            <a:ext cx="6984776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err="1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Физминутка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1412776"/>
            <a:ext cx="67687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Раз, два, три, четыре. 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Дети овощи учили.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(маршируют)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Лук, редиска, кабачок, 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Тут морковка, чесночок.</a:t>
            </a:r>
            <a:r>
              <a:rPr lang="ru-RU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(хлопают в ладоши)</a:t>
            </a:r>
          </a:p>
          <a:p>
            <a:endParaRPr lang="ru-RU" dirty="0" smtClean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Влево, вправо повернись,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Наклонись и поднимись.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Ручки вверх и ручки в бок.</a:t>
            </a:r>
          </a:p>
          <a:p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 на месте прыг да скок.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1187624" y="274638"/>
            <a:ext cx="6984776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Какие овощи убирали сначала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1628800"/>
            <a:ext cx="4878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Сначала убрали огурцы.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4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925844"/>
            <a:ext cx="3446867" cy="3455484"/>
          </a:xfrm>
          <a:prstGeom prst="rect">
            <a:avLst/>
          </a:prstGeom>
          <a:ln w="381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899592" y="260648"/>
            <a:ext cx="6984776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n>
                  <a:noFill/>
                </a:ln>
                <a:solidFill>
                  <a:srgbClr val="323E1A"/>
                </a:solidFill>
                <a:effectLst/>
                <a:latin typeface="Arial" pitchFamily="34" charset="0"/>
                <a:cs typeface="Arial" pitchFamily="34" charset="0"/>
              </a:rPr>
              <a:t>Какие овощи убрали потом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23E1A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323E1A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0674" y="1556792"/>
            <a:ext cx="7933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Потом убрали лук, чеснок, бобы и горох.</a:t>
            </a:r>
            <a:endParaRPr lang="ru-RU" sz="32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8" name="Picture 6" descr="Картинки по запросу лук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149080"/>
            <a:ext cx="2708920" cy="2708920"/>
          </a:xfrm>
          <a:prstGeom prst="rect">
            <a:avLst/>
          </a:prstGeom>
          <a:noFill/>
        </p:spPr>
      </p:pic>
      <p:pic>
        <p:nvPicPr>
          <p:cNvPr id="18442" name="Picture 10" descr="Картинки по запросу чеснок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861048"/>
            <a:ext cx="2664296" cy="2664296"/>
          </a:xfrm>
          <a:prstGeom prst="rect">
            <a:avLst/>
          </a:prstGeom>
          <a:noFill/>
        </p:spPr>
      </p:pic>
      <p:pic>
        <p:nvPicPr>
          <p:cNvPr id="18444" name="Picture 12" descr="Картинки по запросу бобы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9962" y="1916832"/>
            <a:ext cx="4764038" cy="2727923"/>
          </a:xfrm>
          <a:prstGeom prst="rect">
            <a:avLst/>
          </a:prstGeom>
          <a:noFill/>
        </p:spPr>
      </p:pic>
      <p:pic>
        <p:nvPicPr>
          <p:cNvPr id="18450" name="Picture 18" descr="Картинки по запросу горох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132856"/>
            <a:ext cx="2871614" cy="1936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овощ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овощи</Template>
  <TotalTime>564</TotalTime>
  <Words>299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овощи</vt:lpstr>
      <vt:lpstr>РАССКАЗ «ОВОЩИ» </vt:lpstr>
      <vt:lpstr>Гōвōри́ хōрōшо́ звук К.</vt:lpstr>
      <vt:lpstr>Назови одним словом </vt:lpstr>
      <vt:lpstr>Рассказ «Овощи»</vt:lpstr>
      <vt:lpstr>Словарная работа </vt:lpstr>
      <vt:lpstr>О каком времени года  говорится в рассказе? </vt:lpstr>
      <vt:lpstr>Физминутка </vt:lpstr>
      <vt:lpstr>Какие овощи убирали сначала? </vt:lpstr>
      <vt:lpstr>Какие овощи убрали потом? </vt:lpstr>
      <vt:lpstr>Какие ещё овощи убрали? </vt:lpstr>
      <vt:lpstr>Почему капусту убирают позже других овощей? </vt:lpstr>
      <vt:lpstr>Слайд 12</vt:lpstr>
      <vt:lpstr>Домашнее задание 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Овощи</dc:title>
  <dc:creator>Ольга</dc:creator>
  <cp:lastModifiedBy>ну ладно</cp:lastModifiedBy>
  <cp:revision>47</cp:revision>
  <dcterms:created xsi:type="dcterms:W3CDTF">2017-10-04T13:35:35Z</dcterms:created>
  <dcterms:modified xsi:type="dcterms:W3CDTF">2022-10-11T17:00:21Z</dcterms:modified>
</cp:coreProperties>
</file>