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-100" y="-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7AFFB9B-9FB8-469E-96F9-4D32314110B6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64174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75299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4844922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4063322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320011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1658347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25051613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46319077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68146094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pPr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70368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0606816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33179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6286838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9043254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81325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35611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22584913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57409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35BB1C6-BF8F-4481-8AB2-603A1C8A906A}" type="datetimeFigureOut">
              <a:rPr lang="en-US" smtClean="0"/>
              <a:pPr/>
              <a:t>7/20/2022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53651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4a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4a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0.m4a"/><Relationship Id="rId6" Type="http://schemas.microsoft.com/office/2007/relationships/media" Target="../media/media10.m4a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1.m4a"/><Relationship Id="rId6" Type="http://schemas.openxmlformats.org/officeDocument/2006/relationships/image" Target="../media/image7.png"/><Relationship Id="rId5" Type="http://schemas.microsoft.com/office/2007/relationships/media" Target="../media/media11.m4a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2.m4a"/><Relationship Id="rId5" Type="http://schemas.openxmlformats.org/officeDocument/2006/relationships/image" Target="../media/image7.png"/><Relationship Id="rId4" Type="http://schemas.microsoft.com/office/2007/relationships/media" Target="../media/media12.m4a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media2.m4a"/><Relationship Id="rId5" Type="http://schemas.openxmlformats.org/officeDocument/2006/relationships/image" Target="../media/image7.png"/><Relationship Id="rId4" Type="http://schemas.microsoft.com/office/2007/relationships/media" Target="../media/media2.m4a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media3.m4a"/><Relationship Id="rId5" Type="http://schemas.openxmlformats.org/officeDocument/2006/relationships/image" Target="../media/image7.png"/><Relationship Id="rId4" Type="http://schemas.microsoft.com/office/2007/relationships/media" Target="../media/media3.m4a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media4.m4a"/><Relationship Id="rId5" Type="http://schemas.openxmlformats.org/officeDocument/2006/relationships/image" Target="../media/image7.png"/><Relationship Id="rId4" Type="http://schemas.microsoft.com/office/2007/relationships/media" Target="../media/media4.m4a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media5.m4a"/><Relationship Id="rId5" Type="http://schemas.openxmlformats.org/officeDocument/2006/relationships/image" Target="../media/image7.png"/><Relationship Id="rId4" Type="http://schemas.microsoft.com/office/2007/relationships/media" Target="../media/media5.m4a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media6.m4a"/><Relationship Id="rId6" Type="http://schemas.microsoft.com/office/2007/relationships/media" Target="../media/media6.m4a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9.xml"/><Relationship Id="rId1" Type="http://schemas.openxmlformats.org/officeDocument/2006/relationships/audio" Target="../media/media7.m4a"/><Relationship Id="rId5" Type="http://schemas.openxmlformats.org/officeDocument/2006/relationships/image" Target="../media/image7.png"/><Relationship Id="rId4" Type="http://schemas.microsoft.com/office/2007/relationships/media" Target="../media/media7.m4a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8.m4a"/><Relationship Id="rId2" Type="http://schemas.openxmlformats.org/officeDocument/2006/relationships/slideLayout" Target="../slideLayouts/slideLayout4.xml"/><Relationship Id="rId1" Type="http://schemas.openxmlformats.org/officeDocument/2006/relationships/audio" Target="../media/media8.m4a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8.xml"/><Relationship Id="rId1" Type="http://schemas.openxmlformats.org/officeDocument/2006/relationships/audio" Target="../media/media9.m4a"/><Relationship Id="rId6" Type="http://schemas.openxmlformats.org/officeDocument/2006/relationships/image" Target="../media/image7.png"/><Relationship Id="rId5" Type="http://schemas.microsoft.com/office/2007/relationships/media" Target="../media/media9.m4a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9" y="2863272"/>
            <a:ext cx="6553202" cy="52339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sz="8900" b="1" dirty="0" smtClean="0"/>
              <a:t>#</a:t>
            </a:r>
            <a:r>
              <a:rPr lang="ru-RU" sz="8900" b="1" dirty="0" err="1" smtClean="0"/>
              <a:t>Буктрейлер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4900" b="1" dirty="0" smtClean="0"/>
              <a:t>продвижение </a:t>
            </a:r>
            <a:br>
              <a:rPr lang="ru-RU" sz="4900" b="1" dirty="0" smtClean="0"/>
            </a:br>
            <a:r>
              <a:rPr lang="ru-RU" sz="4900" b="1" dirty="0" smtClean="0"/>
              <a:t>книги и чтения </a:t>
            </a:r>
            <a:br>
              <a:rPr lang="ru-RU" sz="4900" b="1" dirty="0" smtClean="0"/>
            </a:br>
            <a:r>
              <a:rPr lang="ru-RU" sz="4900" b="1" dirty="0" smtClean="0"/>
              <a:t>«Новый формат»</a:t>
            </a:r>
            <a:endParaRPr lang="ru-RU" sz="49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00711" y="3665910"/>
            <a:ext cx="6815669" cy="132080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Подготовила</a:t>
            </a:r>
          </a:p>
          <a:p>
            <a:r>
              <a:rPr lang="ru-RU" dirty="0" smtClean="0"/>
              <a:t> библиотекарь МКОУ СОШ №1</a:t>
            </a:r>
          </a:p>
          <a:p>
            <a:r>
              <a:rPr lang="ru-RU" dirty="0" err="1" smtClean="0"/>
              <a:t>Буц</a:t>
            </a:r>
            <a:r>
              <a:rPr lang="ru-RU" dirty="0" smtClean="0"/>
              <a:t> Наталья Викторовна</a:t>
            </a:r>
            <a:endParaRPr lang="ru-RU" dirty="0"/>
          </a:p>
        </p:txBody>
      </p:sp>
      <p:pic>
        <p:nvPicPr>
          <p:cNvPr id="11" name="Звук 1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8298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891"/>
    </mc:Choice>
    <mc:Fallback>
      <p:transition spd="slow" advTm="158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Работая над видеороликом, можно использовать </a:t>
            </a:r>
            <a:r>
              <a:rPr lang="ru-RU" b="1" dirty="0" smtClean="0"/>
              <a:t>гиф, </a:t>
            </a:r>
            <a:r>
              <a:rPr lang="ru-RU" b="1" dirty="0"/>
              <a:t>анимацию и </a:t>
            </a:r>
            <a:r>
              <a:rPr lang="ru-RU" b="1" dirty="0" err="1"/>
              <a:t>футажи</a:t>
            </a:r>
            <a:r>
              <a:rPr lang="ru-RU" b="1" dirty="0"/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2738" y="2984269"/>
            <a:ext cx="2159923" cy="187036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27141" y="2568633"/>
            <a:ext cx="1806416" cy="2286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60078" y="3254433"/>
            <a:ext cx="2857500" cy="1600200"/>
          </a:xfrm>
          <a:prstGeom prst="rect">
            <a:avLst/>
          </a:prstGeom>
        </p:spPr>
      </p:pic>
      <p:pic>
        <p:nvPicPr>
          <p:cNvPr id="8" name="Звук 7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5410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954"/>
    </mc:Choice>
    <mc:Fallback>
      <p:transition spd="slow" advTm="89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017" y="982132"/>
            <a:ext cx="9601196" cy="1303867"/>
          </a:xfrm>
        </p:spPr>
        <p:txBody>
          <a:bodyPr>
            <a:normAutofit/>
          </a:bodyPr>
          <a:lstStyle/>
          <a:p>
            <a:r>
              <a:rPr lang="ru-RU" sz="6000" b="1" dirty="0"/>
              <a:t>Заключительный этап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Заключительный этап - видеомонтаж (вырезать/склеить несколько фрагментов видео, добавить звуковую дорожку, изменить размер видео, субтитры и пр., наложить эффекты, переходы, разнообразную музыку, “свести” звук), потом записать на жесткий диск ПК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38936" y="3732722"/>
            <a:ext cx="2414079" cy="2414079"/>
          </a:xfrm>
          <a:prstGeom prst="rect">
            <a:avLst/>
          </a:prstGeom>
        </p:spPr>
      </p:pic>
      <p:sp>
        <p:nvSpPr>
          <p:cNvPr id="5" name="4-конечная звезда 4"/>
          <p:cNvSpPr/>
          <p:nvPr/>
        </p:nvSpPr>
        <p:spPr>
          <a:xfrm>
            <a:off x="1180407" y="4663440"/>
            <a:ext cx="2967644" cy="1354975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4984" y="839585"/>
            <a:ext cx="1401359" cy="633491"/>
          </a:xfrm>
          <a:prstGeom prst="rect">
            <a:avLst/>
          </a:prstGeom>
        </p:spPr>
      </p:pic>
      <p:pic>
        <p:nvPicPr>
          <p:cNvPr id="11" name="Звук 1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5532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8560"/>
    </mc:Choice>
    <mc:Fallback>
      <p:transition spd="slow" advTm="285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Заключение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2490430"/>
            <a:ext cx="9601196" cy="3318936"/>
          </a:xfrm>
        </p:spPr>
        <p:txBody>
          <a:bodyPr>
            <a:normAutofit/>
          </a:bodyPr>
          <a:lstStyle/>
          <a:p>
            <a:r>
              <a:rPr lang="ru-RU" b="1" dirty="0"/>
              <a:t>При использовании чужих материалов в своем видео, следует в титрах или в описании под видео указать ресурсы, откуда скачан материал, авторов и правообладателей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endParaRPr lang="ru-RU" b="1" dirty="0" smtClean="0"/>
          </a:p>
          <a:p>
            <a:r>
              <a:rPr lang="ru-RU" b="1" dirty="0" smtClean="0"/>
              <a:t>И прежде чем, записать видеоролик и выложить его в сеть интернет, протестируйте его на своих друзьях и знакомых, и учтите все их замечание и пожелания. 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8734" y="1135388"/>
            <a:ext cx="2347864" cy="920566"/>
          </a:xfrm>
          <a:prstGeom prst="rect">
            <a:avLst/>
          </a:prstGeom>
        </p:spPr>
      </p:pic>
      <p:sp>
        <p:nvSpPr>
          <p:cNvPr id="6" name="Блок-схема: внутренняя память 5"/>
          <p:cNvSpPr/>
          <p:nvPr/>
        </p:nvSpPr>
        <p:spPr>
          <a:xfrm>
            <a:off x="1295402" y="3649288"/>
            <a:ext cx="9601195" cy="324196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Звук 1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16884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9598"/>
    </mc:Choice>
    <mc:Fallback>
      <p:transition spd="slow" advTm="295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832090">
            <a:off x="-1392680" y="1020921"/>
            <a:ext cx="7424509" cy="63347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#</a:t>
            </a:r>
            <a:r>
              <a:rPr lang="ru-RU" dirty="0" err="1" smtClean="0"/>
              <a:t>буктрейлер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Что это?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000" dirty="0" err="1"/>
              <a:t>Буктрейлер</a:t>
            </a:r>
            <a:r>
              <a:rPr lang="ru-RU" sz="2000" dirty="0"/>
              <a:t> (англ. </a:t>
            </a:r>
            <a:r>
              <a:rPr lang="ru-RU" sz="2000" dirty="0" err="1"/>
              <a:t>booktrailer</a:t>
            </a:r>
            <a:r>
              <a:rPr lang="ru-RU" sz="2000" dirty="0"/>
              <a:t>) — это короткий видеоролик, рассказывающий в произвольной художественной форме о какой-либо книге. Цель таких роликов – </a:t>
            </a:r>
            <a:r>
              <a:rPr lang="ru-RU" sz="2000"/>
              <a:t>реклама </a:t>
            </a:r>
            <a:r>
              <a:rPr lang="ru-RU" sz="2000" smtClean="0"/>
              <a:t>книг </a:t>
            </a:r>
            <a:r>
              <a:rPr lang="ru-RU" sz="2000" dirty="0"/>
              <a:t>и пропаганда чтения, привлечение внимания к книгам при помощи визуальных средств, характерных для трейлеров к кинофильмам. Как правило, продолжительность </a:t>
            </a:r>
            <a:r>
              <a:rPr lang="ru-RU" sz="2000" dirty="0" err="1"/>
              <a:t>буктрейлера</a:t>
            </a:r>
            <a:r>
              <a:rPr lang="ru-RU" sz="2000" dirty="0"/>
              <a:t> составляет не более 3 минут. Такие ролики снимают как к современным книгам, так и к книгам, ставшим литературной классикой. Большинство </a:t>
            </a:r>
            <a:r>
              <a:rPr lang="ru-RU" sz="2000" dirty="0" err="1"/>
              <a:t>буктрейлеров</a:t>
            </a:r>
            <a:r>
              <a:rPr lang="ru-RU" sz="2000" dirty="0"/>
              <a:t> выкладывается на популярные </a:t>
            </a:r>
            <a:r>
              <a:rPr lang="ru-RU" sz="2000" dirty="0" err="1"/>
              <a:t>видеохостинги</a:t>
            </a:r>
            <a:r>
              <a:rPr lang="ru-RU" sz="2000" dirty="0"/>
              <a:t>, что способствует их активному распространению в сети Интернет</a:t>
            </a:r>
            <a:r>
              <a:rPr lang="ru-RU" sz="2000" dirty="0" smtClean="0"/>
              <a:t>.</a:t>
            </a:r>
          </a:p>
          <a:p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62463">
            <a:off x="7857066" y="4516277"/>
            <a:ext cx="3403600" cy="1581150"/>
          </a:xfrm>
          <a:prstGeom prst="rect">
            <a:avLst/>
          </a:prstGeom>
        </p:spPr>
      </p:pic>
      <p:pic>
        <p:nvPicPr>
          <p:cNvPr id="12" name="Звук 1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1958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1705"/>
    </mc:Choice>
    <mc:Fallback>
      <p:transition spd="slow" advTm="417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 </a:t>
            </a:r>
            <a:r>
              <a:rPr lang="ru-RU" dirty="0" err="1" smtClean="0"/>
              <a:t>буктрейлеров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/>
              <a:t>По способу визуального воплощения текста:</a:t>
            </a:r>
          </a:p>
          <a:p>
            <a:r>
              <a:rPr lang="ru-RU" dirty="0" smtClean="0"/>
              <a:t>игровые </a:t>
            </a:r>
            <a:r>
              <a:rPr lang="ru-RU" dirty="0"/>
              <a:t>(мини фильм по книге);</a:t>
            </a:r>
          </a:p>
          <a:p>
            <a:r>
              <a:rPr lang="ru-RU" dirty="0"/>
              <a:t>неигровые (набор слайдов с цитатами, иллюстрациями, книжными разворотами, тематическими рисунками, фотографиями и т. п.)</a:t>
            </a:r>
          </a:p>
          <a:p>
            <a:r>
              <a:rPr lang="ru-RU" dirty="0"/>
              <a:t>анимационные (мультфильм по книге).</a:t>
            </a:r>
          </a:p>
          <a:p>
            <a:pPr marL="0" indent="0">
              <a:buNone/>
            </a:pPr>
            <a:r>
              <a:rPr lang="ru-RU" b="1" dirty="0"/>
              <a:t>По содержанию:</a:t>
            </a:r>
          </a:p>
          <a:p>
            <a:r>
              <a:rPr lang="ru-RU" dirty="0" smtClean="0"/>
              <a:t>повествовательные </a:t>
            </a:r>
            <a:r>
              <a:rPr lang="ru-RU" dirty="0"/>
              <a:t>(презентующие основу сюжета произведения);</a:t>
            </a:r>
          </a:p>
          <a:p>
            <a:r>
              <a:rPr lang="ru-RU" dirty="0"/>
              <a:t>атмосферные (передающие основные настроения книги и ожидаемые читательские эмоции);</a:t>
            </a:r>
          </a:p>
          <a:p>
            <a:r>
              <a:rPr lang="ru-RU" dirty="0"/>
              <a:t>концептуальные (транслирующие ключевые идеи и общую смысловую направленность текста).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98291">
            <a:off x="665017" y="611205"/>
            <a:ext cx="1803863" cy="945624"/>
          </a:xfrm>
          <a:prstGeom prst="rect">
            <a:avLst/>
          </a:prstGeom>
        </p:spPr>
      </p:pic>
      <p:pic>
        <p:nvPicPr>
          <p:cNvPr id="12" name="Звук 1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3363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8599"/>
    </mc:Choice>
    <mc:Fallback>
      <p:transition spd="slow" advTm="385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9311" y="849129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sz="8900" b="1" dirty="0"/>
              <a:t>Этапы создания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Выбрать </a:t>
            </a:r>
            <a:r>
              <a:rPr lang="ru-RU" dirty="0"/>
              <a:t>книгу, которая лучше</a:t>
            </a:r>
          </a:p>
          <a:p>
            <a:r>
              <a:rPr lang="ru-RU" dirty="0"/>
              <a:t>Посмотреть примеры </a:t>
            </a:r>
            <a:r>
              <a:rPr lang="ru-RU" dirty="0" err="1"/>
              <a:t>буктрейлеров</a:t>
            </a:r>
            <a:r>
              <a:rPr lang="ru-RU" dirty="0"/>
              <a:t>.</a:t>
            </a:r>
          </a:p>
          <a:p>
            <a:r>
              <a:rPr lang="ru-RU" dirty="0"/>
              <a:t>Написать </a:t>
            </a:r>
            <a:r>
              <a:rPr lang="ru-RU" dirty="0" err="1"/>
              <a:t>раскадровку</a:t>
            </a:r>
            <a:r>
              <a:rPr lang="ru-RU" dirty="0"/>
              <a:t> к ролику. Найти иллюстрации, видеоматериал. Вынести в заголовок трейлера основную идею книги.</a:t>
            </a:r>
          </a:p>
          <a:p>
            <a:r>
              <a:rPr lang="ru-RU" dirty="0"/>
              <a:t>Записать аудиоматериал.</a:t>
            </a:r>
          </a:p>
          <a:p>
            <a:r>
              <a:rPr lang="ru-RU" dirty="0"/>
              <a:t>Объединить имеющиеся аудиоматериалы в ролик.</a:t>
            </a:r>
          </a:p>
          <a:p>
            <a:r>
              <a:rPr lang="ru-RU" dirty="0"/>
              <a:t>Просмотреть получившийся </a:t>
            </a:r>
            <a:r>
              <a:rPr lang="ru-RU" dirty="0" err="1"/>
              <a:t>буктрейлер</a:t>
            </a:r>
            <a:r>
              <a:rPr lang="ru-RU" dirty="0"/>
              <a:t>.</a:t>
            </a:r>
          </a:p>
          <a:p>
            <a:r>
              <a:rPr lang="ru-RU" dirty="0"/>
              <a:t>Продемонстрировать </a:t>
            </a:r>
            <a:r>
              <a:rPr lang="ru-RU" dirty="0" err="1"/>
              <a:t>буктрейлер</a:t>
            </a:r>
            <a:r>
              <a:rPr lang="ru-RU" dirty="0"/>
              <a:t> небольшой группе людей.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23994">
            <a:off x="8756115" y="4625121"/>
            <a:ext cx="2324392" cy="1218496"/>
          </a:xfrm>
          <a:prstGeom prst="rect">
            <a:avLst/>
          </a:prstGeom>
        </p:spPr>
      </p:pic>
      <p:pic>
        <p:nvPicPr>
          <p:cNvPr id="9" name="Звук 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8006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3"/>
    </mc:Choice>
    <mc:Fallback>
      <p:transition spd="slow" advTm="200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23456"/>
            <a:ext cx="9601196" cy="16625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Создание </a:t>
            </a:r>
            <a:r>
              <a:rPr lang="ru-RU" b="1" dirty="0"/>
              <a:t>сценария к </a:t>
            </a:r>
            <a:r>
              <a:rPr lang="ru-RU" b="1" dirty="0" err="1"/>
              <a:t>буктрейлеру</a:t>
            </a:r>
            <a:r>
              <a:rPr lang="ru-RU" b="1" dirty="0"/>
              <a:t> (продумать сюжет и написать текст).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endParaRPr lang="ru-RU" dirty="0"/>
          </a:p>
          <a:p>
            <a:r>
              <a:rPr lang="ru-RU" dirty="0"/>
              <a:t>По сути, это самая сложная задача при создании </a:t>
            </a:r>
            <a:r>
              <a:rPr lang="ru-RU" dirty="0" err="1"/>
              <a:t>буктрейлера</a:t>
            </a:r>
            <a:r>
              <a:rPr lang="ru-RU" dirty="0"/>
              <a:t>. Если это повествовательный </a:t>
            </a:r>
            <a:r>
              <a:rPr lang="ru-RU" dirty="0" err="1"/>
              <a:t>буктрейлер</a:t>
            </a:r>
            <a:r>
              <a:rPr lang="ru-RU" dirty="0"/>
              <a:t> - важно внести интригу и выстроить сюжет таким образом, чтобы читателю непременно захотелось узнать, что же будет дальше. А узнать это можно, если прочитаешь книгу. Если атмосферный – надо определить, какое же настроение у этой книги, и с помощью каких средств его можно передать. Поэтому к написанию текста сценария нужно подходить очень продумано. Стоит взвешивать не то что каждое предложение, а каждое слово.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6894" y="4730319"/>
            <a:ext cx="2256361" cy="1288531"/>
          </a:xfrm>
          <a:prstGeom prst="rect">
            <a:avLst/>
          </a:prstGeom>
        </p:spPr>
      </p:pic>
      <p:pic>
        <p:nvPicPr>
          <p:cNvPr id="7" name="Звук 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0760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8407"/>
    </mc:Choice>
    <mc:Fallback>
      <p:transition spd="slow" advTm="384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Подобрать </a:t>
            </a:r>
            <a:r>
              <a:rPr lang="ru-RU" dirty="0"/>
              <a:t>картинки, отсканировать иллюстрации книги, снять свое видео или найти видео в интернете. Если книга была экранизирована, можно использовать кадры из фильмов-экранизаций, но не увлекаться, иначе будет реклама не книги, а фильма.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/>
              <a:t>Подбор </a:t>
            </a:r>
            <a:r>
              <a:rPr lang="ru-RU" sz="4000" b="1" dirty="0"/>
              <a:t>материалов для видеоряда.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7479" y="4351969"/>
            <a:ext cx="2000943" cy="15238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7294" y="4179222"/>
            <a:ext cx="1404576" cy="16142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8462" y="4279135"/>
            <a:ext cx="1514301" cy="1514301"/>
          </a:xfrm>
          <a:prstGeom prst="rect">
            <a:avLst/>
          </a:prstGeom>
        </p:spPr>
      </p:pic>
      <p:pic>
        <p:nvPicPr>
          <p:cNvPr id="13" name="Звук 1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6195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9969"/>
    </mc:Choice>
    <mc:Fallback>
      <p:transition spd="slow" advTm="199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7210" y="894618"/>
            <a:ext cx="6241816" cy="1371600"/>
          </a:xfrm>
        </p:spPr>
        <p:txBody>
          <a:bodyPr>
            <a:normAutofit/>
          </a:bodyPr>
          <a:lstStyle/>
          <a:p>
            <a:r>
              <a:rPr lang="ru-RU" sz="8000" b="1" dirty="0" smtClean="0"/>
              <a:t>Звук </a:t>
            </a:r>
            <a:endParaRPr lang="ru-RU" sz="8000" b="1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919" r="17919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5399" y="2344189"/>
            <a:ext cx="6241816" cy="2959331"/>
          </a:xfrm>
        </p:spPr>
        <p:txBody>
          <a:bodyPr>
            <a:noAutofit/>
          </a:bodyPr>
          <a:lstStyle/>
          <a:p>
            <a:r>
              <a:rPr lang="ru-RU" sz="2400" dirty="0"/>
              <a:t>Записать озвученный текст, если это предусмотрено по сценарию. Или подобрать музыку. В библиотечных видеороликах можно использовать музыку по лицензии </a:t>
            </a:r>
            <a:r>
              <a:rPr lang="ru-RU" sz="2400" dirty="0" err="1"/>
              <a:t>Creative</a:t>
            </a:r>
            <a:r>
              <a:rPr lang="ru-RU" sz="2400" dirty="0"/>
              <a:t> </a:t>
            </a:r>
            <a:r>
              <a:rPr lang="ru-RU" sz="2400" dirty="0" err="1"/>
              <a:t>Commons</a:t>
            </a:r>
            <a:r>
              <a:rPr lang="ru-RU" sz="2400" dirty="0"/>
              <a:t> - это композиции, сочинённые, записанные и распространяемые людьми без взимания платы за их использование как в личных, так и в коммерческих </a:t>
            </a:r>
            <a:r>
              <a:rPr lang="ru-RU" sz="2400" dirty="0" smtClean="0"/>
              <a:t>целях.</a:t>
            </a:r>
            <a:endParaRPr lang="ru-RU" sz="2400" dirty="0"/>
          </a:p>
        </p:txBody>
      </p:sp>
      <p:pic>
        <p:nvPicPr>
          <p:cNvPr id="9" name="Звук 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3612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2822"/>
    </mc:Choice>
    <mc:Fallback>
      <p:transition spd="slow" advTm="228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739833"/>
            <a:ext cx="9601196" cy="1654231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Выбрать </a:t>
            </a:r>
            <a:r>
              <a:rPr lang="ru-RU" b="1" dirty="0"/>
              <a:t>программу для работы с видео. Их представлено множество. Вот некоторые из них: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695028" cy="300920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а</a:t>
            </a:r>
            <a:r>
              <a:rPr lang="ru-RU" dirty="0"/>
              <a:t>) </a:t>
            </a:r>
            <a:r>
              <a:rPr lang="ru-RU" dirty="0" err="1"/>
              <a:t>Windows</a:t>
            </a:r>
            <a:r>
              <a:rPr lang="ru-RU" dirty="0"/>
              <a:t> </a:t>
            </a:r>
            <a:r>
              <a:rPr lang="ru-RU" dirty="0" err="1"/>
              <a:t>Movie</a:t>
            </a:r>
            <a:r>
              <a:rPr lang="ru-RU" dirty="0"/>
              <a:t> </a:t>
            </a:r>
            <a:r>
              <a:rPr lang="ru-RU" dirty="0" err="1"/>
              <a:t>Maker</a:t>
            </a:r>
            <a:r>
              <a:rPr lang="ru-RU" dirty="0"/>
              <a:t>. Эту программу могут использовать начинающие. Она есть на всех ПК, так как входит в пакет </a:t>
            </a:r>
            <a:r>
              <a:rPr lang="ru-RU" dirty="0" err="1"/>
              <a:t>Microsoft</a:t>
            </a:r>
            <a:r>
              <a:rPr lang="ru-RU" dirty="0"/>
              <a:t> </a:t>
            </a:r>
            <a:r>
              <a:rPr lang="ru-RU" dirty="0" err="1"/>
              <a:t>Windows</a:t>
            </a:r>
            <a:r>
              <a:rPr lang="ru-RU" dirty="0"/>
              <a:t>. Программа </a:t>
            </a:r>
            <a:r>
              <a:rPr lang="ru-RU" dirty="0" err="1"/>
              <a:t>Movie</a:t>
            </a:r>
            <a:r>
              <a:rPr lang="ru-RU" dirty="0"/>
              <a:t> </a:t>
            </a:r>
            <a:r>
              <a:rPr lang="ru-RU" dirty="0" err="1"/>
              <a:t>Maker</a:t>
            </a:r>
            <a:r>
              <a:rPr lang="ru-RU" dirty="0"/>
              <a:t> способна брать и обрабатывать видеофайлы с цифровой видеокамеры, создавать из изображений слайд-шоу, добавлять к видео заготовки, титры, звук, вырезать необходимые фрагменты и склеивать их, создавая при этом эффектные переходы от фрагмента к фрагменту. Широко используется для создания клипов, </a:t>
            </a:r>
            <a:r>
              <a:rPr lang="ru-RU" dirty="0" err="1"/>
              <a:t>видеопрезентаций</a:t>
            </a:r>
            <a:r>
              <a:rPr lang="ru-RU" dirty="0"/>
              <a:t> и обработки любительского видео. Минусы - одна звуковая дорожка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00920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б) </a:t>
            </a:r>
            <a:r>
              <a:rPr lang="ru-RU" dirty="0" err="1" smtClean="0"/>
              <a:t>SonyVegas</a:t>
            </a:r>
            <a:r>
              <a:rPr lang="ru-RU" dirty="0" smtClean="0"/>
              <a:t> </a:t>
            </a:r>
            <a:r>
              <a:rPr lang="ru-RU" dirty="0" err="1" smtClean="0"/>
              <a:t>Pro</a:t>
            </a:r>
            <a:r>
              <a:rPr lang="ru-RU" dirty="0" smtClean="0"/>
              <a:t> является более профессиональной программой для видеомонтажа. Благодаря специальным инструментам, она позволяет пользователям редактировать различные параметры видео и аудио. У нее удобная настройка интерфейса, добавление большого количества эффектов, поддержка огромного количества форматов. Удобно работать с аудио, так как можно соединять две звуковые дорожки (накладывать музыку и голос), отделять звук от видео если необходимо. Большое количество </a:t>
            </a:r>
            <a:r>
              <a:rPr lang="ru-RU" dirty="0" err="1" smtClean="0"/>
              <a:t>спецэфектов</a:t>
            </a:r>
            <a:r>
              <a:rPr lang="ru-RU" dirty="0" smtClean="0"/>
              <a:t>, переходов, кадр в кадре.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8" name="Звук 7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5714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709"/>
    </mc:Choice>
    <mc:Fallback>
      <p:transition spd="slow" advTm="267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6895" y="1953491"/>
            <a:ext cx="5581130" cy="307570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2000" b="1" dirty="0" smtClean="0"/>
              <a:t>Для своих </a:t>
            </a:r>
            <a:r>
              <a:rPr lang="ru-RU" sz="2000" b="1" dirty="0" err="1" smtClean="0"/>
              <a:t>буктрейлеров</a:t>
            </a:r>
            <a:r>
              <a:rPr lang="ru-RU" sz="2000" b="1" dirty="0" smtClean="0"/>
              <a:t> я выбираю:</a:t>
            </a:r>
          </a:p>
          <a:p>
            <a:r>
              <a:rPr lang="ru-RU" sz="2000" b="1" dirty="0" smtClean="0"/>
              <a:t> </a:t>
            </a:r>
            <a:r>
              <a:rPr lang="en-US" sz="2000" b="1" dirty="0" err="1"/>
              <a:t>ProShow</a:t>
            </a:r>
            <a:r>
              <a:rPr lang="en-US" sz="2000" b="1" dirty="0"/>
              <a:t> </a:t>
            </a:r>
            <a:r>
              <a:rPr lang="en-US" sz="2000" b="1" dirty="0" smtClean="0"/>
              <a:t>Producer</a:t>
            </a:r>
            <a:endParaRPr lang="ru-RU" sz="2000" b="1" dirty="0" smtClean="0"/>
          </a:p>
          <a:p>
            <a:r>
              <a:rPr lang="ru-RU" sz="2000" b="1" dirty="0" smtClean="0"/>
              <a:t>Она проста в использовании и подходит для создания профессионального </a:t>
            </a:r>
            <a:r>
              <a:rPr lang="ru-RU" sz="2000" b="1" dirty="0" err="1" smtClean="0"/>
              <a:t>видиоролика</a:t>
            </a:r>
            <a:r>
              <a:rPr lang="ru-RU" sz="2000" b="1" dirty="0" smtClean="0"/>
              <a:t>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51376" y="1034155"/>
            <a:ext cx="1405977" cy="1476597"/>
          </a:xfrm>
          <a:prstGeom prst="rect">
            <a:avLst/>
          </a:prstGeom>
        </p:spPr>
      </p:pic>
      <p:pic>
        <p:nvPicPr>
          <p:cNvPr id="9" name="Звук 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875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116"/>
    </mc:Choice>
    <mc:Fallback>
      <p:transition spd="slow" advTm="121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165</TotalTime>
  <Words>706</Words>
  <Application>Microsoft Office PowerPoint</Application>
  <PresentationFormat>Произвольный</PresentationFormat>
  <Paragraphs>43</Paragraphs>
  <Slides>12</Slides>
  <Notes>0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Натуральные материалы</vt:lpstr>
      <vt:lpstr>  #Буктрейлер продвижение  книги и чтения  «Новый формат»</vt:lpstr>
      <vt:lpstr>#буктрейлер Что это?</vt:lpstr>
      <vt:lpstr>Классификация буктрейлеров:</vt:lpstr>
      <vt:lpstr>Этапы создания </vt:lpstr>
      <vt:lpstr> Создание сценария к буктрейлеру (продумать сюжет и написать текст). </vt:lpstr>
      <vt:lpstr>Подобрать картинки, отсканировать иллюстрации книги, снять свое видео или найти видео в интернете. Если книга была экранизирована, можно использовать кадры из фильмов-экранизаций, но не увлекаться, иначе будет реклама не книги, а фильма.</vt:lpstr>
      <vt:lpstr>Звук </vt:lpstr>
      <vt:lpstr> Выбрать программу для работы с видео. Их представлено множество. Вот некоторые из них: </vt:lpstr>
      <vt:lpstr>Слайд 9</vt:lpstr>
      <vt:lpstr>Работая над видеороликом, можно использовать гиф, анимацию и футажи.</vt:lpstr>
      <vt:lpstr>Заключительный этап </vt:lpstr>
      <vt:lpstr>Заключение: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#Буктрейлер продвижение чтения «Новый формат» Собственные ресурсы библиотеки</dc:title>
  <dc:creator>сергей хомутов</dc:creator>
  <cp:lastModifiedBy>МКОУ СОШ № 1 7001106</cp:lastModifiedBy>
  <cp:revision>13</cp:revision>
  <dcterms:created xsi:type="dcterms:W3CDTF">2018-08-05T14:07:58Z</dcterms:created>
  <dcterms:modified xsi:type="dcterms:W3CDTF">2022-07-20T20:02:39Z</dcterms:modified>
</cp:coreProperties>
</file>