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276" r:id="rId3"/>
    <p:sldId id="260" r:id="rId4"/>
    <p:sldId id="278" r:id="rId5"/>
    <p:sldId id="263" r:id="rId6"/>
    <p:sldId id="264" r:id="rId7"/>
    <p:sldId id="265" r:id="rId8"/>
    <p:sldId id="266" r:id="rId9"/>
    <p:sldId id="267" r:id="rId10"/>
    <p:sldId id="272" r:id="rId11"/>
    <p:sldId id="273" r:id="rId12"/>
    <p:sldId id="274" r:id="rId13"/>
    <p:sldId id="275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3139" autoAdjust="0"/>
  </p:normalViewPr>
  <p:slideViewPr>
    <p:cSldViewPr>
      <p:cViewPr>
        <p:scale>
          <a:sx n="107" d="100"/>
          <a:sy n="107" d="100"/>
        </p:scale>
        <p:origin x="-8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31E3EBA-26FB-4342-A3D0-84DB82F387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6455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176579-7FAE-4D6B-81CA-B1E2E6F12713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E2E369-56E8-4CEC-9C9D-5A8B2143666B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60FB0E-7467-49D3-944D-090877B0DFB1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FC2681-FB43-42F7-902A-3C8BFD403E3F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FE7DCB-3B95-4217-BE56-CC3A0FB1970E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257815-EF06-42C8-A680-46D464D268E5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2C0C21-5EB2-40EF-8CBB-6062F0D515D9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2C0C21-5EB2-40EF-8CBB-6062F0D515D9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2C0C21-5EB2-40EF-8CBB-6062F0D515D9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95E586-15CD-437E-B12E-691F7D3EEB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A69DD2-8DDB-4AB8-9740-0279B522B6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7A0C08-B063-4520-BA5D-F61482501A8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3C501D-20BC-49C5-BBAC-2234A9E99E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85903-E2B9-47DC-968A-2A2056110FA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CE7025-F05D-4B96-9BE1-E736AE5DD1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D87B10-6129-485E-909E-C9415087B5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C67B32-0EDD-4C10-BA1C-3822AAF3AD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EEE591-9E10-48FB-8882-5F0B604F36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0B8807-C628-4171-A066-273EDA0A06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897F59-4A52-45D9-86AC-F9CB76FACB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F659D02-C297-475F-998B-58F91BA143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split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/>
            <a:r>
              <a:rPr lang="ru-RU" sz="40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Закон Харди- </a:t>
            </a:r>
            <a:r>
              <a:rPr lang="ru-RU" sz="4000" b="1" i="1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Вайнберга</a:t>
            </a:r>
            <a:r>
              <a:rPr lang="ru-RU" sz="40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 и его эволюционный смысл.</a:t>
            </a:r>
            <a:endParaRPr lang="ru-RU" sz="4000" b="1" i="1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79512" y="549274"/>
            <a:ext cx="8569201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800" dirty="0" smtClean="0"/>
          </a:p>
          <a:p>
            <a:endParaRPr lang="ru-RU" sz="2800" dirty="0"/>
          </a:p>
          <a:p>
            <a:r>
              <a:rPr lang="ru-RU" sz="2800" dirty="0" smtClean="0"/>
              <a:t>Соотношение частот аллелей и генотипов будет поддерживаться в популяции неопределенно долгое время. Зная частоты генотипов, можно рассчитать частоты аллелей, и наоборот, зная частоты аллелей, можно определить частоты генотипов и, следовательно, предсказать соотношение фенотипов </a:t>
            </a:r>
            <a:endParaRPr lang="ru-RU" sz="2800" dirty="0"/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1403350" y="115888"/>
            <a:ext cx="64817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i="1" dirty="0"/>
              <a:t>Подведем итоги: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403350" y="115888"/>
            <a:ext cx="648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i="1">
                <a:solidFill>
                  <a:srgbClr val="FF3300"/>
                </a:solidFill>
              </a:rPr>
              <a:t>Закон Харди-Вайнберга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85750" y="571500"/>
            <a:ext cx="856773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dirty="0"/>
              <a:t>Задача</a:t>
            </a:r>
            <a:r>
              <a:rPr lang="ru-RU" sz="1800" dirty="0" smtClean="0"/>
              <a:t>:</a:t>
            </a:r>
            <a:endParaRPr lang="ru-RU" sz="1800" dirty="0"/>
          </a:p>
          <a:p>
            <a:r>
              <a:rPr lang="ru-RU" sz="1800" dirty="0"/>
              <a:t>На острове </a:t>
            </a:r>
            <a:r>
              <a:rPr lang="ru-RU" sz="1800" dirty="0" err="1"/>
              <a:t>Умнак</a:t>
            </a:r>
            <a:r>
              <a:rPr lang="ru-RU" sz="1800" dirty="0"/>
              <a:t> в 1824 г. добыто </a:t>
            </a:r>
            <a:r>
              <a:rPr lang="ru-RU" sz="1800" dirty="0" err="1"/>
              <a:t>чернобурых</a:t>
            </a:r>
            <a:r>
              <a:rPr lang="ru-RU" sz="1800" dirty="0"/>
              <a:t> – 40 лисиц (ВВ), сиводушек – 95 (В</a:t>
            </a:r>
            <a:r>
              <a:rPr lang="en-US" sz="1800" dirty="0"/>
              <a:t>b</a:t>
            </a:r>
            <a:r>
              <a:rPr lang="ru-RU" sz="1800" dirty="0"/>
              <a:t>), красных лисиц 51 (</a:t>
            </a:r>
            <a:r>
              <a:rPr lang="en-US" sz="1800" dirty="0"/>
              <a:t>bb</a:t>
            </a:r>
            <a:r>
              <a:rPr lang="ru-RU" sz="1800" dirty="0"/>
              <a:t>). Определите частоты генотипов, частоты аллелей, сравните наблюдаемые соотношения с теоретическими.</a:t>
            </a:r>
          </a:p>
          <a:p>
            <a:endParaRPr lang="ru-RU" sz="1800" dirty="0">
              <a:solidFill>
                <a:srgbClr val="0000FF"/>
              </a:solidFill>
            </a:endParaRPr>
          </a:p>
          <a:p>
            <a:r>
              <a:rPr lang="ru-RU" sz="1800" dirty="0">
                <a:solidFill>
                  <a:srgbClr val="0000FF"/>
                </a:solidFill>
              </a:rPr>
              <a:t>Разделим численность особей с каждым генотипом на общую численность и получим следующие частоты генотипов:</a:t>
            </a:r>
          </a:p>
          <a:p>
            <a:r>
              <a:rPr lang="ru-RU" sz="1800" i="1" dirty="0">
                <a:solidFill>
                  <a:srgbClr val="FF0000"/>
                </a:solidFill>
              </a:rPr>
              <a:t>ВВ: 40/186 = 0,215; В</a:t>
            </a:r>
            <a:r>
              <a:rPr lang="en-US" sz="1800" i="1" dirty="0">
                <a:solidFill>
                  <a:srgbClr val="FF0000"/>
                </a:solidFill>
              </a:rPr>
              <a:t>b</a:t>
            </a:r>
            <a:r>
              <a:rPr lang="ru-RU" sz="1800" i="1" dirty="0">
                <a:solidFill>
                  <a:srgbClr val="FF0000"/>
                </a:solidFill>
              </a:rPr>
              <a:t>: 95/186 = 0,511; </a:t>
            </a:r>
            <a:r>
              <a:rPr lang="en-US" sz="1800" i="1" dirty="0">
                <a:solidFill>
                  <a:srgbClr val="FF0000"/>
                </a:solidFill>
              </a:rPr>
              <a:t>bb</a:t>
            </a:r>
            <a:r>
              <a:rPr lang="ru-RU" sz="1800" i="1" dirty="0">
                <a:solidFill>
                  <a:srgbClr val="FF0000"/>
                </a:solidFill>
              </a:rPr>
              <a:t>: 51/186 = 0,274</a:t>
            </a:r>
            <a:r>
              <a:rPr lang="ru-RU" sz="1800" dirty="0">
                <a:solidFill>
                  <a:srgbClr val="FF0000"/>
                </a:solidFill>
              </a:rPr>
              <a:t>.</a:t>
            </a:r>
          </a:p>
          <a:p>
            <a:endParaRPr lang="ru-RU" sz="1800" dirty="0">
              <a:solidFill>
                <a:srgbClr val="0000FF"/>
              </a:solidFill>
            </a:endParaRPr>
          </a:p>
          <a:p>
            <a:r>
              <a:rPr lang="ru-RU" sz="1800" dirty="0">
                <a:solidFill>
                  <a:srgbClr val="0000FF"/>
                </a:solidFill>
              </a:rPr>
              <a:t>Определим частоты аллелей. Поскольку каждая особь имела два аллеля (одинаковых или разных), то общее число аллелей равно удвоенному числу особей в выборке:</a:t>
            </a:r>
          </a:p>
          <a:p>
            <a:r>
              <a:rPr lang="ru-RU" sz="1800" i="1" dirty="0" err="1">
                <a:solidFill>
                  <a:srgbClr val="FF0000"/>
                </a:solidFill>
              </a:rPr>
              <a:t>р</a:t>
            </a:r>
            <a:r>
              <a:rPr lang="ru-RU" sz="1800" i="1" dirty="0">
                <a:solidFill>
                  <a:srgbClr val="FF0000"/>
                </a:solidFill>
              </a:rPr>
              <a:t>(В) = (</a:t>
            </a:r>
            <a:r>
              <a:rPr lang="ru-RU" sz="1800" i="1" dirty="0" smtClean="0">
                <a:solidFill>
                  <a:srgbClr val="FF0000"/>
                </a:solidFill>
              </a:rPr>
              <a:t>2ВВ + В</a:t>
            </a:r>
            <a:r>
              <a:rPr lang="en-US" sz="1800" i="1" dirty="0">
                <a:solidFill>
                  <a:srgbClr val="FF0000"/>
                </a:solidFill>
              </a:rPr>
              <a:t>b</a:t>
            </a:r>
            <a:r>
              <a:rPr lang="ru-RU" sz="1800" i="1" dirty="0">
                <a:solidFill>
                  <a:srgbClr val="FF0000"/>
                </a:solidFill>
              </a:rPr>
              <a:t>)/</a:t>
            </a:r>
            <a:r>
              <a:rPr lang="ru-RU" sz="1800" i="1" dirty="0" smtClean="0">
                <a:solidFill>
                  <a:srgbClr val="FF0000"/>
                </a:solidFill>
              </a:rPr>
              <a:t>2(ВВ + В</a:t>
            </a:r>
            <a:r>
              <a:rPr lang="en-US" sz="1800" i="1" dirty="0" smtClean="0">
                <a:solidFill>
                  <a:srgbClr val="FF0000"/>
                </a:solidFill>
              </a:rPr>
              <a:t>b</a:t>
            </a:r>
            <a:r>
              <a:rPr lang="ru-RU" sz="1800" i="1" dirty="0" smtClean="0">
                <a:solidFill>
                  <a:srgbClr val="FF0000"/>
                </a:solidFill>
              </a:rPr>
              <a:t> </a:t>
            </a:r>
            <a:r>
              <a:rPr lang="en-US" sz="1800" i="1" dirty="0" smtClean="0">
                <a:solidFill>
                  <a:srgbClr val="FF0000"/>
                </a:solidFill>
              </a:rPr>
              <a:t>+</a:t>
            </a:r>
            <a:r>
              <a:rPr lang="ru-RU" sz="1800" i="1" dirty="0" smtClean="0">
                <a:solidFill>
                  <a:srgbClr val="FF0000"/>
                </a:solidFill>
              </a:rPr>
              <a:t> </a:t>
            </a:r>
            <a:r>
              <a:rPr lang="en-US" sz="1800" i="1" dirty="0" smtClean="0">
                <a:solidFill>
                  <a:srgbClr val="FF0000"/>
                </a:solidFill>
              </a:rPr>
              <a:t>bb</a:t>
            </a:r>
            <a:r>
              <a:rPr lang="ru-RU" sz="1800" i="1" dirty="0">
                <a:solidFill>
                  <a:srgbClr val="FF0000"/>
                </a:solidFill>
              </a:rPr>
              <a:t>) = (</a:t>
            </a:r>
            <a:r>
              <a:rPr lang="ru-RU" sz="1800" i="1" dirty="0" smtClean="0">
                <a:solidFill>
                  <a:srgbClr val="FF0000"/>
                </a:solidFill>
              </a:rPr>
              <a:t>2 </a:t>
            </a:r>
            <a:r>
              <a:rPr lang="ru-RU" sz="1800" i="1" dirty="0" err="1" smtClean="0">
                <a:solidFill>
                  <a:srgbClr val="FF0000"/>
                </a:solidFill>
              </a:rPr>
              <a:t>х</a:t>
            </a:r>
            <a:r>
              <a:rPr lang="ru-RU" sz="1800" i="1" dirty="0" smtClean="0">
                <a:solidFill>
                  <a:srgbClr val="FF0000"/>
                </a:solidFill>
              </a:rPr>
              <a:t> 40 </a:t>
            </a:r>
            <a:r>
              <a:rPr lang="ru-RU" sz="1800" i="1" dirty="0">
                <a:solidFill>
                  <a:srgbClr val="FF0000"/>
                </a:solidFill>
              </a:rPr>
              <a:t>+ 95)/</a:t>
            </a:r>
            <a:r>
              <a:rPr lang="ru-RU" sz="1800" i="1" dirty="0" smtClean="0">
                <a:solidFill>
                  <a:srgbClr val="FF0000"/>
                </a:solidFill>
              </a:rPr>
              <a:t>2(40 + 95 + 51</a:t>
            </a:r>
            <a:r>
              <a:rPr lang="ru-RU" sz="1800" i="1" dirty="0">
                <a:solidFill>
                  <a:srgbClr val="FF0000"/>
                </a:solidFill>
              </a:rPr>
              <a:t>) = 0,470</a:t>
            </a:r>
            <a:r>
              <a:rPr lang="ru-RU" sz="1800" dirty="0">
                <a:solidFill>
                  <a:srgbClr val="FF0000"/>
                </a:solidFill>
              </a:rPr>
              <a:t>.</a:t>
            </a:r>
          </a:p>
          <a:p>
            <a:r>
              <a:rPr lang="en-US" sz="1800" i="1" dirty="0">
                <a:solidFill>
                  <a:srgbClr val="FF0000"/>
                </a:solidFill>
              </a:rPr>
              <a:t>g</a:t>
            </a:r>
            <a:r>
              <a:rPr lang="ru-RU" sz="1800" i="1" dirty="0">
                <a:solidFill>
                  <a:srgbClr val="FF0000"/>
                </a:solidFill>
              </a:rPr>
              <a:t> = </a:t>
            </a:r>
            <a:r>
              <a:rPr lang="ru-RU" sz="1800" i="1" dirty="0" smtClean="0">
                <a:solidFill>
                  <a:srgbClr val="FF0000"/>
                </a:solidFill>
              </a:rPr>
              <a:t>1 - </a:t>
            </a:r>
            <a:r>
              <a:rPr lang="en-US" sz="1800" i="1" dirty="0" smtClean="0">
                <a:solidFill>
                  <a:srgbClr val="FF0000"/>
                </a:solidFill>
              </a:rPr>
              <a:t>p </a:t>
            </a:r>
            <a:r>
              <a:rPr lang="en-US" sz="1800" i="1" dirty="0">
                <a:solidFill>
                  <a:srgbClr val="FF0000"/>
                </a:solidFill>
              </a:rPr>
              <a:t>= 0</a:t>
            </a:r>
            <a:r>
              <a:rPr lang="ru-RU" sz="1800" i="1" dirty="0">
                <a:solidFill>
                  <a:srgbClr val="FF0000"/>
                </a:solidFill>
              </a:rPr>
              <a:t>,</a:t>
            </a:r>
            <a:r>
              <a:rPr lang="en-US" sz="1800" i="1" dirty="0">
                <a:solidFill>
                  <a:srgbClr val="FF0000"/>
                </a:solidFill>
              </a:rPr>
              <a:t>530</a:t>
            </a:r>
            <a:r>
              <a:rPr lang="ru-RU" sz="1800" i="1" dirty="0">
                <a:solidFill>
                  <a:srgbClr val="FF0000"/>
                </a:solidFill>
              </a:rPr>
              <a:t>.</a:t>
            </a:r>
          </a:p>
          <a:p>
            <a:endParaRPr lang="ru-RU" sz="1800" i="1" dirty="0">
              <a:solidFill>
                <a:srgbClr val="FF0000"/>
              </a:solidFill>
            </a:endParaRPr>
          </a:p>
          <a:p>
            <a:r>
              <a:rPr lang="ru-RU" sz="1800" dirty="0">
                <a:solidFill>
                  <a:srgbClr val="0000FF"/>
                </a:solidFill>
              </a:rPr>
              <a:t>Ожидаемое соотношение генотипов должно быть:</a:t>
            </a:r>
          </a:p>
          <a:p>
            <a:r>
              <a:rPr lang="ru-RU" sz="1800" dirty="0">
                <a:solidFill>
                  <a:srgbClr val="0000FF"/>
                </a:solidFill>
              </a:rPr>
              <a:t> </a:t>
            </a:r>
            <a:r>
              <a:rPr lang="ru-RU" sz="1800" i="1" dirty="0">
                <a:solidFill>
                  <a:srgbClr val="FF0000"/>
                </a:solidFill>
              </a:rPr>
              <a:t>ВВ = 0,470</a:t>
            </a:r>
            <a:r>
              <a:rPr lang="ru-RU" sz="1800" i="1" baseline="30000" dirty="0">
                <a:solidFill>
                  <a:srgbClr val="FF0000"/>
                </a:solidFill>
              </a:rPr>
              <a:t>2</a:t>
            </a:r>
            <a:r>
              <a:rPr lang="ru-RU" sz="1800" i="1" dirty="0">
                <a:solidFill>
                  <a:srgbClr val="FF0000"/>
                </a:solidFill>
              </a:rPr>
              <a:t> = 0,221; В</a:t>
            </a:r>
            <a:r>
              <a:rPr lang="en-US" sz="1800" i="1" dirty="0">
                <a:solidFill>
                  <a:srgbClr val="FF0000"/>
                </a:solidFill>
              </a:rPr>
              <a:t>b</a:t>
            </a:r>
            <a:r>
              <a:rPr lang="ru-RU" sz="1800" i="1" dirty="0">
                <a:solidFill>
                  <a:srgbClr val="FF0000"/>
                </a:solidFill>
              </a:rPr>
              <a:t> = </a:t>
            </a:r>
            <a:r>
              <a:rPr lang="ru-RU" sz="1800" i="1" dirty="0" smtClean="0">
                <a:solidFill>
                  <a:srgbClr val="FF0000"/>
                </a:solidFill>
              </a:rPr>
              <a:t>2 </a:t>
            </a:r>
            <a:r>
              <a:rPr lang="ru-RU" sz="1800" i="1" dirty="0" err="1" smtClean="0">
                <a:solidFill>
                  <a:srgbClr val="FF0000"/>
                </a:solidFill>
              </a:rPr>
              <a:t>х</a:t>
            </a:r>
            <a:r>
              <a:rPr lang="ru-RU" sz="1800" i="1" dirty="0" smtClean="0">
                <a:solidFill>
                  <a:srgbClr val="FF0000"/>
                </a:solidFill>
              </a:rPr>
              <a:t> 0,470 </a:t>
            </a:r>
            <a:r>
              <a:rPr lang="ru-RU" sz="1800" i="1" dirty="0" err="1" smtClean="0">
                <a:solidFill>
                  <a:srgbClr val="FF0000"/>
                </a:solidFill>
              </a:rPr>
              <a:t>х</a:t>
            </a:r>
            <a:r>
              <a:rPr lang="ru-RU" sz="1800" i="1" dirty="0" smtClean="0">
                <a:solidFill>
                  <a:srgbClr val="FF0000"/>
                </a:solidFill>
              </a:rPr>
              <a:t> 0,530 </a:t>
            </a:r>
            <a:r>
              <a:rPr lang="ru-RU" sz="1800" i="1" dirty="0">
                <a:solidFill>
                  <a:srgbClr val="FF0000"/>
                </a:solidFill>
              </a:rPr>
              <a:t>= 0,498 и </a:t>
            </a:r>
            <a:r>
              <a:rPr lang="en-US" sz="1800" i="1" dirty="0">
                <a:solidFill>
                  <a:srgbClr val="FF0000"/>
                </a:solidFill>
              </a:rPr>
              <a:t>bb</a:t>
            </a:r>
            <a:r>
              <a:rPr lang="ru-RU" sz="1800" i="1" dirty="0">
                <a:solidFill>
                  <a:srgbClr val="FF0000"/>
                </a:solidFill>
              </a:rPr>
              <a:t> = 0,530</a:t>
            </a:r>
            <a:r>
              <a:rPr lang="ru-RU" sz="1800" i="1" baseline="30000" dirty="0">
                <a:solidFill>
                  <a:srgbClr val="FF0000"/>
                </a:solidFill>
              </a:rPr>
              <a:t>2</a:t>
            </a:r>
            <a:r>
              <a:rPr lang="ru-RU" sz="1800" i="1" dirty="0">
                <a:solidFill>
                  <a:srgbClr val="FF0000"/>
                </a:solidFill>
              </a:rPr>
              <a:t> = 0,281.</a:t>
            </a:r>
          </a:p>
          <a:p>
            <a:r>
              <a:rPr lang="ru-RU" sz="1800" dirty="0">
                <a:solidFill>
                  <a:srgbClr val="0000FF"/>
                </a:solidFill>
              </a:rPr>
              <a:t>Если мы умножим эти значения на число особей в выборке, мы получим, что при состоянии равновесия в популяции должны быть </a:t>
            </a:r>
            <a:r>
              <a:rPr lang="ru-RU" sz="1800" dirty="0" smtClean="0">
                <a:solidFill>
                  <a:srgbClr val="0000FF"/>
                </a:solidFill>
              </a:rPr>
              <a:t>0,221 </a:t>
            </a:r>
            <a:r>
              <a:rPr lang="ru-RU" sz="1800" dirty="0" err="1" smtClean="0">
                <a:solidFill>
                  <a:srgbClr val="0000FF"/>
                </a:solidFill>
              </a:rPr>
              <a:t>х</a:t>
            </a:r>
            <a:r>
              <a:rPr lang="ru-RU" sz="1800" dirty="0" smtClean="0">
                <a:solidFill>
                  <a:srgbClr val="0000FF"/>
                </a:solidFill>
              </a:rPr>
              <a:t> 186 = 41 </a:t>
            </a:r>
            <a:r>
              <a:rPr lang="ru-RU" sz="1800" dirty="0">
                <a:solidFill>
                  <a:srgbClr val="0000FF"/>
                </a:solidFill>
              </a:rPr>
              <a:t>черных, </a:t>
            </a:r>
            <a:r>
              <a:rPr lang="ru-RU" sz="1800" dirty="0" smtClean="0">
                <a:solidFill>
                  <a:srgbClr val="0000FF"/>
                </a:solidFill>
              </a:rPr>
              <a:t>0,498 </a:t>
            </a:r>
            <a:r>
              <a:rPr lang="ru-RU" sz="1800" dirty="0" err="1" smtClean="0">
                <a:solidFill>
                  <a:srgbClr val="0000FF"/>
                </a:solidFill>
              </a:rPr>
              <a:t>х</a:t>
            </a:r>
            <a:r>
              <a:rPr lang="ru-RU" sz="1800" dirty="0" smtClean="0">
                <a:solidFill>
                  <a:srgbClr val="0000FF"/>
                </a:solidFill>
              </a:rPr>
              <a:t> 186 = 93 </a:t>
            </a:r>
            <a:r>
              <a:rPr lang="ru-RU" sz="1800" dirty="0">
                <a:solidFill>
                  <a:srgbClr val="0000FF"/>
                </a:solidFill>
              </a:rPr>
              <a:t>сиводушек и </a:t>
            </a:r>
            <a:r>
              <a:rPr lang="ru-RU" sz="1800" dirty="0" smtClean="0">
                <a:solidFill>
                  <a:srgbClr val="0000FF"/>
                </a:solidFill>
              </a:rPr>
              <a:t>0,281 </a:t>
            </a:r>
            <a:r>
              <a:rPr lang="ru-RU" sz="1800" dirty="0" err="1" smtClean="0">
                <a:solidFill>
                  <a:srgbClr val="0000FF"/>
                </a:solidFill>
              </a:rPr>
              <a:t>х</a:t>
            </a:r>
            <a:r>
              <a:rPr lang="ru-RU" sz="1800" dirty="0" smtClean="0">
                <a:solidFill>
                  <a:srgbClr val="0000FF"/>
                </a:solidFill>
              </a:rPr>
              <a:t> 186 = 52 </a:t>
            </a:r>
            <a:r>
              <a:rPr lang="ru-RU" sz="1800" dirty="0">
                <a:solidFill>
                  <a:srgbClr val="0000FF"/>
                </a:solidFill>
              </a:rPr>
              <a:t>красных лисицы. 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3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3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403350" y="115888"/>
            <a:ext cx="648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i="1">
                <a:solidFill>
                  <a:srgbClr val="FF3300"/>
                </a:solidFill>
              </a:rPr>
              <a:t>Закон Харди-Вайнберга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85750" y="571500"/>
            <a:ext cx="8567738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dirty="0"/>
              <a:t>Задача</a:t>
            </a:r>
            <a:r>
              <a:rPr lang="ru-RU" sz="1800" dirty="0" smtClean="0"/>
              <a:t>:</a:t>
            </a:r>
            <a:endParaRPr lang="ru-RU" sz="1800" dirty="0"/>
          </a:p>
          <a:p>
            <a:r>
              <a:rPr lang="ru-RU" sz="1800" dirty="0"/>
              <a:t>На </a:t>
            </a:r>
            <a:r>
              <a:rPr lang="ru-RU" sz="1800" dirty="0" smtClean="0"/>
              <a:t>полуострове </a:t>
            </a:r>
            <a:r>
              <a:rPr lang="ru-RU" sz="1800" dirty="0" err="1" smtClean="0"/>
              <a:t>Нушагак</a:t>
            </a:r>
            <a:r>
              <a:rPr lang="ru-RU" sz="1800" dirty="0" smtClean="0"/>
              <a:t> </a:t>
            </a:r>
            <a:r>
              <a:rPr lang="ru-RU" sz="1800" dirty="0"/>
              <a:t>в 1824 г. добыто </a:t>
            </a:r>
            <a:r>
              <a:rPr lang="ru-RU" sz="1800" dirty="0" err="1"/>
              <a:t>чернобурых</a:t>
            </a:r>
            <a:r>
              <a:rPr lang="ru-RU" sz="1800" dirty="0"/>
              <a:t> – </a:t>
            </a:r>
            <a:r>
              <a:rPr lang="ru-RU" sz="1800" dirty="0" smtClean="0"/>
              <a:t>1 </a:t>
            </a:r>
            <a:r>
              <a:rPr lang="ru-RU" sz="1800" dirty="0"/>
              <a:t>лисиц (ВВ), сиводушек – </a:t>
            </a:r>
            <a:r>
              <a:rPr lang="ru-RU" sz="1800" dirty="0" smtClean="0"/>
              <a:t>7 </a:t>
            </a:r>
            <a:r>
              <a:rPr lang="ru-RU" sz="1800" dirty="0"/>
              <a:t>(В</a:t>
            </a:r>
            <a:r>
              <a:rPr lang="en-US" sz="1800" dirty="0"/>
              <a:t>b</a:t>
            </a:r>
            <a:r>
              <a:rPr lang="ru-RU" sz="1800" dirty="0"/>
              <a:t>), красных лисиц </a:t>
            </a:r>
            <a:r>
              <a:rPr lang="ru-RU" sz="1800" dirty="0" smtClean="0"/>
              <a:t>121 </a:t>
            </a:r>
            <a:r>
              <a:rPr lang="ru-RU" sz="1800" dirty="0"/>
              <a:t>(</a:t>
            </a:r>
            <a:r>
              <a:rPr lang="en-US" sz="1800" dirty="0"/>
              <a:t>bb</a:t>
            </a:r>
            <a:r>
              <a:rPr lang="ru-RU" sz="1800" dirty="0"/>
              <a:t>). Определите частоты генотипов, частоты аллелей, сравните наблюдаемые соотношения с теоретическими.</a:t>
            </a:r>
          </a:p>
          <a:p>
            <a:endParaRPr lang="ru-RU" sz="1800" dirty="0">
              <a:solidFill>
                <a:srgbClr val="0000FF"/>
              </a:solidFill>
            </a:endParaRPr>
          </a:p>
          <a:p>
            <a:r>
              <a:rPr lang="ru-RU" sz="1800" dirty="0">
                <a:solidFill>
                  <a:srgbClr val="0000FF"/>
                </a:solidFill>
              </a:rPr>
              <a:t>Разделим численность особей с каждым генотипом на общую численность </a:t>
            </a:r>
            <a:r>
              <a:rPr lang="ru-RU" sz="1800" dirty="0" smtClean="0">
                <a:solidFill>
                  <a:srgbClr val="0000FF"/>
                </a:solidFill>
              </a:rPr>
              <a:t>(129) и </a:t>
            </a:r>
            <a:r>
              <a:rPr lang="ru-RU" sz="1800" dirty="0">
                <a:solidFill>
                  <a:srgbClr val="0000FF"/>
                </a:solidFill>
              </a:rPr>
              <a:t>получим следующие частоты генотипов:</a:t>
            </a:r>
          </a:p>
          <a:p>
            <a:r>
              <a:rPr lang="ru-RU" sz="1800" i="1" dirty="0">
                <a:solidFill>
                  <a:srgbClr val="FF0000"/>
                </a:solidFill>
              </a:rPr>
              <a:t>ВВ: </a:t>
            </a:r>
            <a:r>
              <a:rPr lang="ru-RU" sz="1800" i="1" dirty="0" smtClean="0">
                <a:solidFill>
                  <a:srgbClr val="FF0000"/>
                </a:solidFill>
              </a:rPr>
              <a:t>1/129 </a:t>
            </a:r>
            <a:r>
              <a:rPr lang="ru-RU" sz="1800" i="1" dirty="0">
                <a:solidFill>
                  <a:srgbClr val="FF0000"/>
                </a:solidFill>
              </a:rPr>
              <a:t>= </a:t>
            </a:r>
            <a:r>
              <a:rPr lang="ru-RU" sz="1800" i="1" dirty="0" smtClean="0">
                <a:solidFill>
                  <a:srgbClr val="FF0000"/>
                </a:solidFill>
              </a:rPr>
              <a:t>0,0078; </a:t>
            </a:r>
            <a:r>
              <a:rPr lang="ru-RU" sz="1800" i="1" dirty="0">
                <a:solidFill>
                  <a:srgbClr val="FF0000"/>
                </a:solidFill>
              </a:rPr>
              <a:t>В</a:t>
            </a:r>
            <a:r>
              <a:rPr lang="en-US" sz="1800" i="1" dirty="0">
                <a:solidFill>
                  <a:srgbClr val="FF0000"/>
                </a:solidFill>
              </a:rPr>
              <a:t>b</a:t>
            </a:r>
            <a:r>
              <a:rPr lang="ru-RU" sz="1800" i="1" dirty="0">
                <a:solidFill>
                  <a:srgbClr val="FF0000"/>
                </a:solidFill>
              </a:rPr>
              <a:t>: </a:t>
            </a:r>
            <a:r>
              <a:rPr lang="ru-RU" sz="1800" i="1" dirty="0" smtClean="0">
                <a:solidFill>
                  <a:srgbClr val="FF0000"/>
                </a:solidFill>
              </a:rPr>
              <a:t>7/129 </a:t>
            </a:r>
            <a:r>
              <a:rPr lang="ru-RU" sz="1800" i="1" dirty="0">
                <a:solidFill>
                  <a:srgbClr val="FF0000"/>
                </a:solidFill>
              </a:rPr>
              <a:t>= </a:t>
            </a:r>
            <a:r>
              <a:rPr lang="ru-RU" sz="1800" i="1" dirty="0" smtClean="0">
                <a:solidFill>
                  <a:srgbClr val="FF0000"/>
                </a:solidFill>
              </a:rPr>
              <a:t>0,054; </a:t>
            </a:r>
            <a:r>
              <a:rPr lang="en-US" sz="1800" i="1" dirty="0">
                <a:solidFill>
                  <a:srgbClr val="FF0000"/>
                </a:solidFill>
              </a:rPr>
              <a:t>bb</a:t>
            </a:r>
            <a:r>
              <a:rPr lang="ru-RU" sz="1800" i="1" dirty="0">
                <a:solidFill>
                  <a:srgbClr val="FF0000"/>
                </a:solidFill>
              </a:rPr>
              <a:t>: </a:t>
            </a:r>
            <a:r>
              <a:rPr lang="ru-RU" sz="1800" i="1" dirty="0" smtClean="0">
                <a:solidFill>
                  <a:srgbClr val="FF0000"/>
                </a:solidFill>
              </a:rPr>
              <a:t>121/129 </a:t>
            </a:r>
            <a:r>
              <a:rPr lang="ru-RU" sz="1800" i="1" dirty="0">
                <a:solidFill>
                  <a:srgbClr val="FF0000"/>
                </a:solidFill>
              </a:rPr>
              <a:t>= </a:t>
            </a:r>
            <a:r>
              <a:rPr lang="ru-RU" sz="1800" i="1" dirty="0" smtClean="0">
                <a:solidFill>
                  <a:srgbClr val="FF0000"/>
                </a:solidFill>
              </a:rPr>
              <a:t>0,938 </a:t>
            </a:r>
            <a:r>
              <a:rPr lang="ru-RU" sz="1800" dirty="0" smtClean="0">
                <a:solidFill>
                  <a:srgbClr val="FF0000"/>
                </a:solidFill>
              </a:rPr>
              <a:t>.</a:t>
            </a:r>
            <a:endParaRPr lang="ru-RU" sz="1800" dirty="0">
              <a:solidFill>
                <a:srgbClr val="FF0000"/>
              </a:solidFill>
            </a:endParaRPr>
          </a:p>
          <a:p>
            <a:endParaRPr lang="ru-RU" sz="1800" dirty="0">
              <a:solidFill>
                <a:srgbClr val="0000FF"/>
              </a:solidFill>
            </a:endParaRPr>
          </a:p>
          <a:p>
            <a:r>
              <a:rPr lang="ru-RU" sz="1800" dirty="0">
                <a:solidFill>
                  <a:srgbClr val="0000FF"/>
                </a:solidFill>
              </a:rPr>
              <a:t>Определим частоты аллелей. Поскольку каждая особь имела два аллеля (одинаковых или разных), то общее число аллелей равно удвоенному числу особей в выборке:</a:t>
            </a:r>
          </a:p>
          <a:p>
            <a:r>
              <a:rPr lang="ru-RU" sz="1800" i="1" dirty="0" err="1">
                <a:solidFill>
                  <a:srgbClr val="FF0000"/>
                </a:solidFill>
              </a:rPr>
              <a:t>р</a:t>
            </a:r>
            <a:r>
              <a:rPr lang="ru-RU" sz="1800" i="1" dirty="0">
                <a:solidFill>
                  <a:srgbClr val="FF0000"/>
                </a:solidFill>
              </a:rPr>
              <a:t>(В) = (</a:t>
            </a:r>
            <a:r>
              <a:rPr lang="ru-RU" sz="1800" i="1" dirty="0" smtClean="0">
                <a:solidFill>
                  <a:srgbClr val="FF0000"/>
                </a:solidFill>
              </a:rPr>
              <a:t>2ВВ + В</a:t>
            </a:r>
            <a:r>
              <a:rPr lang="en-US" sz="1800" i="1" dirty="0">
                <a:solidFill>
                  <a:srgbClr val="FF0000"/>
                </a:solidFill>
              </a:rPr>
              <a:t>b</a:t>
            </a:r>
            <a:r>
              <a:rPr lang="ru-RU" sz="1800" i="1" dirty="0">
                <a:solidFill>
                  <a:srgbClr val="FF0000"/>
                </a:solidFill>
              </a:rPr>
              <a:t>)/</a:t>
            </a:r>
            <a:r>
              <a:rPr lang="ru-RU" sz="1800" i="1" dirty="0" smtClean="0">
                <a:solidFill>
                  <a:srgbClr val="FF0000"/>
                </a:solidFill>
              </a:rPr>
              <a:t>2(ВВ + В</a:t>
            </a:r>
            <a:r>
              <a:rPr lang="en-US" sz="1800" i="1" dirty="0" smtClean="0">
                <a:solidFill>
                  <a:srgbClr val="FF0000"/>
                </a:solidFill>
              </a:rPr>
              <a:t>b</a:t>
            </a:r>
            <a:r>
              <a:rPr lang="ru-RU" sz="1800" i="1" dirty="0" smtClean="0">
                <a:solidFill>
                  <a:srgbClr val="FF0000"/>
                </a:solidFill>
              </a:rPr>
              <a:t> </a:t>
            </a:r>
            <a:r>
              <a:rPr lang="en-US" sz="1800" i="1" dirty="0" smtClean="0">
                <a:solidFill>
                  <a:srgbClr val="FF0000"/>
                </a:solidFill>
              </a:rPr>
              <a:t>+</a:t>
            </a:r>
            <a:r>
              <a:rPr lang="ru-RU" sz="1800" i="1" dirty="0" smtClean="0">
                <a:solidFill>
                  <a:srgbClr val="FF0000"/>
                </a:solidFill>
              </a:rPr>
              <a:t> </a:t>
            </a:r>
            <a:r>
              <a:rPr lang="en-US" sz="1800" i="1" dirty="0" smtClean="0">
                <a:solidFill>
                  <a:srgbClr val="FF0000"/>
                </a:solidFill>
              </a:rPr>
              <a:t>bb</a:t>
            </a:r>
            <a:r>
              <a:rPr lang="ru-RU" sz="1800" i="1" dirty="0">
                <a:solidFill>
                  <a:srgbClr val="FF0000"/>
                </a:solidFill>
              </a:rPr>
              <a:t>) = (</a:t>
            </a:r>
            <a:r>
              <a:rPr lang="ru-RU" sz="1800" i="1" dirty="0" smtClean="0">
                <a:solidFill>
                  <a:srgbClr val="FF0000"/>
                </a:solidFill>
              </a:rPr>
              <a:t>2 </a:t>
            </a:r>
            <a:r>
              <a:rPr lang="ru-RU" sz="1800" i="1" dirty="0" err="1" smtClean="0">
                <a:solidFill>
                  <a:srgbClr val="FF0000"/>
                </a:solidFill>
              </a:rPr>
              <a:t>х</a:t>
            </a:r>
            <a:r>
              <a:rPr lang="ru-RU" sz="1800" i="1" dirty="0" smtClean="0">
                <a:solidFill>
                  <a:srgbClr val="FF0000"/>
                </a:solidFill>
              </a:rPr>
              <a:t> 1 </a:t>
            </a:r>
            <a:r>
              <a:rPr lang="ru-RU" sz="1800" i="1" dirty="0">
                <a:solidFill>
                  <a:srgbClr val="FF0000"/>
                </a:solidFill>
              </a:rPr>
              <a:t>+ </a:t>
            </a:r>
            <a:r>
              <a:rPr lang="ru-RU" sz="1800" i="1" dirty="0" smtClean="0">
                <a:solidFill>
                  <a:srgbClr val="FF0000"/>
                </a:solidFill>
              </a:rPr>
              <a:t>7)/2(1 + 7 + 121) </a:t>
            </a:r>
            <a:r>
              <a:rPr lang="ru-RU" sz="1800" i="1" dirty="0">
                <a:solidFill>
                  <a:srgbClr val="FF0000"/>
                </a:solidFill>
              </a:rPr>
              <a:t>= </a:t>
            </a:r>
            <a:r>
              <a:rPr lang="ru-RU" sz="1800" i="1" dirty="0" smtClean="0">
                <a:solidFill>
                  <a:srgbClr val="FF0000"/>
                </a:solidFill>
              </a:rPr>
              <a:t>0,0349</a:t>
            </a:r>
            <a:r>
              <a:rPr lang="ru-RU" sz="1800" dirty="0" smtClean="0">
                <a:solidFill>
                  <a:srgbClr val="FF0000"/>
                </a:solidFill>
              </a:rPr>
              <a:t>.</a:t>
            </a:r>
            <a:endParaRPr lang="ru-RU" sz="1800" dirty="0">
              <a:solidFill>
                <a:srgbClr val="FF0000"/>
              </a:solidFill>
            </a:endParaRPr>
          </a:p>
          <a:p>
            <a:r>
              <a:rPr lang="en-US" sz="1800" i="1" dirty="0">
                <a:solidFill>
                  <a:srgbClr val="FF0000"/>
                </a:solidFill>
              </a:rPr>
              <a:t>g</a:t>
            </a:r>
            <a:r>
              <a:rPr lang="ru-RU" sz="1800" i="1" dirty="0">
                <a:solidFill>
                  <a:srgbClr val="FF0000"/>
                </a:solidFill>
              </a:rPr>
              <a:t> = 1- </a:t>
            </a:r>
            <a:r>
              <a:rPr lang="en-US" sz="1800" i="1" dirty="0">
                <a:solidFill>
                  <a:srgbClr val="FF0000"/>
                </a:solidFill>
              </a:rPr>
              <a:t>p = 0</a:t>
            </a:r>
            <a:r>
              <a:rPr lang="ru-RU" sz="1800" i="1" dirty="0" smtClean="0">
                <a:solidFill>
                  <a:srgbClr val="FF0000"/>
                </a:solidFill>
              </a:rPr>
              <a:t>,9651.</a:t>
            </a:r>
            <a:endParaRPr lang="ru-RU" sz="1800" i="1" dirty="0">
              <a:solidFill>
                <a:srgbClr val="FF0000"/>
              </a:solidFill>
            </a:endParaRPr>
          </a:p>
          <a:p>
            <a:endParaRPr lang="ru-RU" sz="1800" i="1" dirty="0">
              <a:solidFill>
                <a:srgbClr val="FF0000"/>
              </a:solidFill>
            </a:endParaRPr>
          </a:p>
          <a:p>
            <a:r>
              <a:rPr lang="ru-RU" sz="1800" dirty="0">
                <a:solidFill>
                  <a:srgbClr val="0000FF"/>
                </a:solidFill>
              </a:rPr>
              <a:t>Ожидаемое соотношение генотипов должно быть:</a:t>
            </a:r>
          </a:p>
          <a:p>
            <a:r>
              <a:rPr lang="ru-RU" sz="1800" dirty="0">
                <a:solidFill>
                  <a:srgbClr val="0000FF"/>
                </a:solidFill>
              </a:rPr>
              <a:t> </a:t>
            </a:r>
            <a:r>
              <a:rPr lang="ru-RU" sz="1800" i="1" dirty="0">
                <a:solidFill>
                  <a:srgbClr val="FF0000"/>
                </a:solidFill>
              </a:rPr>
              <a:t>ВВ = </a:t>
            </a:r>
            <a:r>
              <a:rPr lang="ru-RU" sz="1800" i="1" dirty="0" smtClean="0">
                <a:solidFill>
                  <a:srgbClr val="FF0000"/>
                </a:solidFill>
              </a:rPr>
              <a:t>0,0349</a:t>
            </a:r>
            <a:r>
              <a:rPr lang="ru-RU" sz="1800" i="1" baseline="30000" dirty="0" smtClean="0">
                <a:solidFill>
                  <a:srgbClr val="FF0000"/>
                </a:solidFill>
              </a:rPr>
              <a:t>2</a:t>
            </a:r>
            <a:r>
              <a:rPr lang="ru-RU" sz="1800" i="1" dirty="0" smtClean="0">
                <a:solidFill>
                  <a:srgbClr val="FF0000"/>
                </a:solidFill>
              </a:rPr>
              <a:t> </a:t>
            </a:r>
            <a:r>
              <a:rPr lang="ru-RU" sz="1800" i="1" dirty="0">
                <a:solidFill>
                  <a:srgbClr val="FF0000"/>
                </a:solidFill>
              </a:rPr>
              <a:t>= </a:t>
            </a:r>
            <a:r>
              <a:rPr lang="ru-RU" sz="1800" i="1" dirty="0" smtClean="0">
                <a:solidFill>
                  <a:srgbClr val="FF0000"/>
                </a:solidFill>
              </a:rPr>
              <a:t>0,0012; </a:t>
            </a:r>
            <a:r>
              <a:rPr lang="ru-RU" sz="1800" i="1" dirty="0">
                <a:solidFill>
                  <a:srgbClr val="FF0000"/>
                </a:solidFill>
              </a:rPr>
              <a:t>В</a:t>
            </a:r>
            <a:r>
              <a:rPr lang="en-US" sz="1800" i="1" dirty="0">
                <a:solidFill>
                  <a:srgbClr val="FF0000"/>
                </a:solidFill>
              </a:rPr>
              <a:t>b</a:t>
            </a:r>
            <a:r>
              <a:rPr lang="ru-RU" sz="1800" i="1" dirty="0">
                <a:solidFill>
                  <a:srgbClr val="FF0000"/>
                </a:solidFill>
              </a:rPr>
              <a:t> = </a:t>
            </a:r>
            <a:r>
              <a:rPr lang="ru-RU" sz="1800" i="1" dirty="0" smtClean="0">
                <a:solidFill>
                  <a:srgbClr val="FF0000"/>
                </a:solidFill>
              </a:rPr>
              <a:t>2 </a:t>
            </a:r>
            <a:r>
              <a:rPr lang="ru-RU" sz="1800" i="1" dirty="0" err="1" smtClean="0">
                <a:solidFill>
                  <a:srgbClr val="FF0000"/>
                </a:solidFill>
              </a:rPr>
              <a:t>х</a:t>
            </a:r>
            <a:r>
              <a:rPr lang="ru-RU" sz="1800" i="1" dirty="0" smtClean="0">
                <a:solidFill>
                  <a:srgbClr val="FF0000"/>
                </a:solidFill>
              </a:rPr>
              <a:t> 0,0349 </a:t>
            </a:r>
            <a:r>
              <a:rPr lang="ru-RU" sz="1800" i="1" dirty="0" err="1" smtClean="0">
                <a:solidFill>
                  <a:srgbClr val="FF0000"/>
                </a:solidFill>
              </a:rPr>
              <a:t>х</a:t>
            </a:r>
            <a:r>
              <a:rPr lang="ru-RU" sz="1800" i="1" dirty="0" smtClean="0">
                <a:solidFill>
                  <a:srgbClr val="FF0000"/>
                </a:solidFill>
              </a:rPr>
              <a:t> 0,9651 </a:t>
            </a:r>
            <a:r>
              <a:rPr lang="ru-RU" sz="1800" i="1" dirty="0">
                <a:solidFill>
                  <a:srgbClr val="FF0000"/>
                </a:solidFill>
              </a:rPr>
              <a:t>= </a:t>
            </a:r>
            <a:r>
              <a:rPr lang="ru-RU" sz="1800" i="1" dirty="0" smtClean="0">
                <a:solidFill>
                  <a:srgbClr val="FF0000"/>
                </a:solidFill>
              </a:rPr>
              <a:t>0,0674 </a:t>
            </a:r>
            <a:r>
              <a:rPr lang="ru-RU" sz="1800" i="1" dirty="0">
                <a:solidFill>
                  <a:srgbClr val="FF0000"/>
                </a:solidFill>
              </a:rPr>
              <a:t>и </a:t>
            </a:r>
            <a:r>
              <a:rPr lang="en-US" sz="1800" i="1" dirty="0">
                <a:solidFill>
                  <a:srgbClr val="FF0000"/>
                </a:solidFill>
              </a:rPr>
              <a:t>bb</a:t>
            </a:r>
            <a:r>
              <a:rPr lang="ru-RU" sz="1800" i="1" dirty="0">
                <a:solidFill>
                  <a:srgbClr val="FF0000"/>
                </a:solidFill>
              </a:rPr>
              <a:t> = </a:t>
            </a:r>
            <a:r>
              <a:rPr lang="ru-RU" sz="1800" i="1" dirty="0" smtClean="0">
                <a:solidFill>
                  <a:srgbClr val="FF0000"/>
                </a:solidFill>
              </a:rPr>
              <a:t>0,9651</a:t>
            </a:r>
            <a:r>
              <a:rPr lang="ru-RU" sz="1800" i="1" baseline="30000" dirty="0" smtClean="0">
                <a:solidFill>
                  <a:srgbClr val="FF0000"/>
                </a:solidFill>
              </a:rPr>
              <a:t>2</a:t>
            </a:r>
            <a:r>
              <a:rPr lang="ru-RU" sz="1800" i="1" dirty="0" smtClean="0">
                <a:solidFill>
                  <a:srgbClr val="FF0000"/>
                </a:solidFill>
              </a:rPr>
              <a:t> </a:t>
            </a:r>
            <a:r>
              <a:rPr lang="ru-RU" sz="1800" i="1" dirty="0">
                <a:solidFill>
                  <a:srgbClr val="FF0000"/>
                </a:solidFill>
              </a:rPr>
              <a:t>= </a:t>
            </a:r>
            <a:r>
              <a:rPr lang="ru-RU" sz="1800" i="1" dirty="0" smtClean="0">
                <a:solidFill>
                  <a:srgbClr val="FF0000"/>
                </a:solidFill>
              </a:rPr>
              <a:t>0,9314.</a:t>
            </a:r>
            <a:endParaRPr lang="ru-RU" sz="1800" i="1" dirty="0">
              <a:solidFill>
                <a:srgbClr val="FF0000"/>
              </a:solidFill>
            </a:endParaRPr>
          </a:p>
          <a:p>
            <a:r>
              <a:rPr lang="ru-RU" sz="1800" dirty="0">
                <a:solidFill>
                  <a:srgbClr val="0000FF"/>
                </a:solidFill>
              </a:rPr>
              <a:t>Если мы умножим эти значения на число особей в выборке, мы получим, что при состоянии равновесия в популяции должны быть </a:t>
            </a:r>
            <a:r>
              <a:rPr lang="ru-RU" sz="1800" dirty="0" smtClean="0">
                <a:solidFill>
                  <a:srgbClr val="0000FF"/>
                </a:solidFill>
              </a:rPr>
              <a:t>0,0012 </a:t>
            </a:r>
            <a:r>
              <a:rPr lang="ru-RU" sz="1800" dirty="0" err="1" smtClean="0">
                <a:solidFill>
                  <a:srgbClr val="0000FF"/>
                </a:solidFill>
              </a:rPr>
              <a:t>х</a:t>
            </a:r>
            <a:r>
              <a:rPr lang="ru-RU" sz="1800" dirty="0" smtClean="0">
                <a:solidFill>
                  <a:srgbClr val="0000FF"/>
                </a:solidFill>
              </a:rPr>
              <a:t> 129 = 0,15 черных; 0,0674 </a:t>
            </a:r>
            <a:r>
              <a:rPr lang="ru-RU" sz="1800" dirty="0" err="1" smtClean="0">
                <a:solidFill>
                  <a:srgbClr val="0000FF"/>
                </a:solidFill>
              </a:rPr>
              <a:t>х</a:t>
            </a:r>
            <a:r>
              <a:rPr lang="ru-RU" sz="1800" dirty="0" smtClean="0">
                <a:solidFill>
                  <a:srgbClr val="0000FF"/>
                </a:solidFill>
              </a:rPr>
              <a:t> 129 = 9 сиводушек </a:t>
            </a:r>
            <a:r>
              <a:rPr lang="ru-RU" sz="1800" dirty="0">
                <a:solidFill>
                  <a:srgbClr val="0000FF"/>
                </a:solidFill>
              </a:rPr>
              <a:t>и </a:t>
            </a:r>
            <a:r>
              <a:rPr lang="ru-RU" sz="1800" dirty="0" smtClean="0">
                <a:solidFill>
                  <a:srgbClr val="0000FF"/>
                </a:solidFill>
              </a:rPr>
              <a:t>0,9314 </a:t>
            </a:r>
            <a:r>
              <a:rPr lang="ru-RU" sz="1800" dirty="0" err="1" smtClean="0">
                <a:solidFill>
                  <a:srgbClr val="0000FF"/>
                </a:solidFill>
              </a:rPr>
              <a:t>х</a:t>
            </a:r>
            <a:r>
              <a:rPr lang="ru-RU" sz="1800" dirty="0" smtClean="0">
                <a:solidFill>
                  <a:srgbClr val="0000FF"/>
                </a:solidFill>
              </a:rPr>
              <a:t> 129 = 120 </a:t>
            </a:r>
            <a:r>
              <a:rPr lang="ru-RU" sz="1800" dirty="0">
                <a:solidFill>
                  <a:srgbClr val="0000FF"/>
                </a:solidFill>
              </a:rPr>
              <a:t>красных лисицы. 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3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3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403350" y="115888"/>
            <a:ext cx="648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i="1">
                <a:solidFill>
                  <a:srgbClr val="FF3300"/>
                </a:solidFill>
              </a:rPr>
              <a:t>Закон Харди-Вайнберга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85750" y="571500"/>
            <a:ext cx="8567738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dirty="0"/>
              <a:t>Задача:</a:t>
            </a:r>
          </a:p>
          <a:p>
            <a:r>
              <a:rPr lang="ru-RU" sz="1800" dirty="0" smtClean="0"/>
              <a:t>На </a:t>
            </a:r>
            <a:r>
              <a:rPr lang="ru-RU" sz="1800" dirty="0"/>
              <a:t>острове </a:t>
            </a:r>
            <a:r>
              <a:rPr lang="ru-RU" sz="1800" dirty="0" err="1"/>
              <a:t>Умнак</a:t>
            </a:r>
            <a:r>
              <a:rPr lang="ru-RU" sz="1800" dirty="0"/>
              <a:t> в 1824 г. </a:t>
            </a:r>
            <a:r>
              <a:rPr lang="ru-RU" sz="1800" dirty="0" smtClean="0"/>
              <a:t>жили </a:t>
            </a:r>
            <a:r>
              <a:rPr lang="ru-RU" sz="1800" dirty="0"/>
              <a:t>40 </a:t>
            </a:r>
            <a:r>
              <a:rPr lang="ru-RU" sz="1800" dirty="0" err="1" smtClean="0"/>
              <a:t>чернобурых</a:t>
            </a:r>
            <a:r>
              <a:rPr lang="ru-RU" sz="1800" dirty="0" smtClean="0"/>
              <a:t> лисиц (</a:t>
            </a:r>
            <a:r>
              <a:rPr lang="ru-RU" sz="1800" dirty="0"/>
              <a:t>ВВ), </a:t>
            </a:r>
            <a:r>
              <a:rPr lang="ru-RU" sz="1800" dirty="0" smtClean="0"/>
              <a:t>95 сиводушек (В</a:t>
            </a:r>
            <a:r>
              <a:rPr lang="en-US" sz="1800" dirty="0"/>
              <a:t>b</a:t>
            </a:r>
            <a:r>
              <a:rPr lang="ru-RU" sz="1800" dirty="0"/>
              <a:t>), </a:t>
            </a:r>
            <a:r>
              <a:rPr lang="ru-RU" sz="1800" dirty="0" smtClean="0"/>
              <a:t>51 красная лисица (</a:t>
            </a:r>
            <a:r>
              <a:rPr lang="en-US" sz="1800" dirty="0"/>
              <a:t>bb</a:t>
            </a:r>
            <a:r>
              <a:rPr lang="ru-RU" sz="1800" dirty="0"/>
              <a:t>). </a:t>
            </a:r>
            <a:r>
              <a:rPr lang="ru-RU" sz="1800" dirty="0" smtClean="0"/>
              <a:t>Предположим, что в результате эпидемии погибли красные лисицы. Определите частоты генотипов и частоты аллелей в оставшихся лисиц  в этом и следующем поколении лисиц.</a:t>
            </a:r>
            <a:endParaRPr lang="ru-RU" sz="1800" dirty="0"/>
          </a:p>
          <a:p>
            <a:endParaRPr lang="ru-RU" sz="1800" dirty="0">
              <a:solidFill>
                <a:srgbClr val="0000FF"/>
              </a:solidFill>
            </a:endParaRPr>
          </a:p>
          <a:p>
            <a:r>
              <a:rPr lang="ru-RU" sz="1800" dirty="0">
                <a:solidFill>
                  <a:srgbClr val="0000FF"/>
                </a:solidFill>
              </a:rPr>
              <a:t>Разделим численность особей с каждым генотипом на общую численность и получим следующие частоты генотипов:</a:t>
            </a:r>
          </a:p>
          <a:p>
            <a:r>
              <a:rPr lang="ru-RU" sz="1800" i="1" dirty="0">
                <a:solidFill>
                  <a:srgbClr val="FF0000"/>
                </a:solidFill>
              </a:rPr>
              <a:t>ВВ: </a:t>
            </a:r>
            <a:r>
              <a:rPr lang="ru-RU" sz="1800" i="1" dirty="0" smtClean="0">
                <a:solidFill>
                  <a:srgbClr val="FF0000"/>
                </a:solidFill>
              </a:rPr>
              <a:t>40/135 </a:t>
            </a:r>
            <a:r>
              <a:rPr lang="ru-RU" sz="1800" i="1" dirty="0">
                <a:solidFill>
                  <a:srgbClr val="FF0000"/>
                </a:solidFill>
              </a:rPr>
              <a:t>= </a:t>
            </a:r>
            <a:r>
              <a:rPr lang="ru-RU" sz="1800" i="1" dirty="0" smtClean="0">
                <a:solidFill>
                  <a:srgbClr val="FF0000"/>
                </a:solidFill>
              </a:rPr>
              <a:t>0,2963;</a:t>
            </a:r>
          </a:p>
          <a:p>
            <a:r>
              <a:rPr lang="ru-RU" sz="1800" i="1" dirty="0" smtClean="0">
                <a:solidFill>
                  <a:srgbClr val="FF0000"/>
                </a:solidFill>
              </a:rPr>
              <a:t>В</a:t>
            </a:r>
            <a:r>
              <a:rPr lang="en-US" sz="1800" i="1" dirty="0">
                <a:solidFill>
                  <a:srgbClr val="FF0000"/>
                </a:solidFill>
              </a:rPr>
              <a:t>b</a:t>
            </a:r>
            <a:r>
              <a:rPr lang="ru-RU" sz="1800" i="1" dirty="0">
                <a:solidFill>
                  <a:srgbClr val="FF0000"/>
                </a:solidFill>
              </a:rPr>
              <a:t>: </a:t>
            </a:r>
            <a:r>
              <a:rPr lang="ru-RU" sz="1800" i="1" dirty="0" smtClean="0">
                <a:solidFill>
                  <a:srgbClr val="FF0000"/>
                </a:solidFill>
              </a:rPr>
              <a:t>95/135 </a:t>
            </a:r>
            <a:r>
              <a:rPr lang="ru-RU" sz="1800" i="1" dirty="0">
                <a:solidFill>
                  <a:srgbClr val="FF0000"/>
                </a:solidFill>
              </a:rPr>
              <a:t>= </a:t>
            </a:r>
            <a:r>
              <a:rPr lang="ru-RU" sz="1800" i="1" dirty="0" smtClean="0">
                <a:solidFill>
                  <a:srgbClr val="FF0000"/>
                </a:solidFill>
              </a:rPr>
              <a:t>0,7037</a:t>
            </a:r>
            <a:r>
              <a:rPr lang="ru-RU" sz="1800" dirty="0" smtClean="0">
                <a:solidFill>
                  <a:srgbClr val="FF0000"/>
                </a:solidFill>
              </a:rPr>
              <a:t>.</a:t>
            </a:r>
            <a:endParaRPr lang="ru-RU" sz="1800" dirty="0">
              <a:solidFill>
                <a:srgbClr val="FF0000"/>
              </a:solidFill>
            </a:endParaRPr>
          </a:p>
          <a:p>
            <a:endParaRPr lang="ru-RU" sz="1800" dirty="0" smtClean="0">
              <a:solidFill>
                <a:srgbClr val="0000FF"/>
              </a:solidFill>
            </a:endParaRPr>
          </a:p>
          <a:p>
            <a:r>
              <a:rPr lang="ru-RU" sz="1800" dirty="0" smtClean="0">
                <a:solidFill>
                  <a:srgbClr val="0000FF"/>
                </a:solidFill>
              </a:rPr>
              <a:t>Определим </a:t>
            </a:r>
            <a:r>
              <a:rPr lang="ru-RU" sz="1800" dirty="0">
                <a:solidFill>
                  <a:srgbClr val="0000FF"/>
                </a:solidFill>
              </a:rPr>
              <a:t>частоты аллелей. Поскольку каждая особь имела два аллеля (одинаковых или разных), то общее число аллелей равно удвоенному числу особей в выборке:</a:t>
            </a:r>
          </a:p>
          <a:p>
            <a:r>
              <a:rPr lang="ru-RU" sz="1800" i="1" dirty="0" err="1">
                <a:solidFill>
                  <a:srgbClr val="FF0000"/>
                </a:solidFill>
              </a:rPr>
              <a:t>р</a:t>
            </a:r>
            <a:r>
              <a:rPr lang="ru-RU" sz="1800" i="1" dirty="0">
                <a:solidFill>
                  <a:srgbClr val="FF0000"/>
                </a:solidFill>
              </a:rPr>
              <a:t>(В) = (</a:t>
            </a:r>
            <a:r>
              <a:rPr lang="ru-RU" sz="1800" i="1" dirty="0" smtClean="0">
                <a:solidFill>
                  <a:srgbClr val="FF0000"/>
                </a:solidFill>
              </a:rPr>
              <a:t>2ВВ + В</a:t>
            </a:r>
            <a:r>
              <a:rPr lang="en-US" sz="1800" i="1" dirty="0">
                <a:solidFill>
                  <a:srgbClr val="FF0000"/>
                </a:solidFill>
              </a:rPr>
              <a:t>b</a:t>
            </a:r>
            <a:r>
              <a:rPr lang="ru-RU" sz="1800" i="1" dirty="0">
                <a:solidFill>
                  <a:srgbClr val="FF0000"/>
                </a:solidFill>
              </a:rPr>
              <a:t>)/</a:t>
            </a:r>
            <a:r>
              <a:rPr lang="ru-RU" sz="1800" i="1" dirty="0" smtClean="0">
                <a:solidFill>
                  <a:srgbClr val="FF0000"/>
                </a:solidFill>
              </a:rPr>
              <a:t>2(ВВ + В</a:t>
            </a:r>
            <a:r>
              <a:rPr lang="en-US" sz="1800" i="1" dirty="0" smtClean="0">
                <a:solidFill>
                  <a:srgbClr val="FF0000"/>
                </a:solidFill>
              </a:rPr>
              <a:t>b</a:t>
            </a:r>
            <a:r>
              <a:rPr lang="ru-RU" sz="1800" i="1" dirty="0" smtClean="0">
                <a:solidFill>
                  <a:srgbClr val="FF0000"/>
                </a:solidFill>
              </a:rPr>
              <a:t>) </a:t>
            </a:r>
            <a:r>
              <a:rPr lang="ru-RU" sz="1800" i="1" dirty="0">
                <a:solidFill>
                  <a:srgbClr val="FF0000"/>
                </a:solidFill>
              </a:rPr>
              <a:t>= (</a:t>
            </a:r>
            <a:r>
              <a:rPr lang="ru-RU" sz="1800" i="1" dirty="0" smtClean="0">
                <a:solidFill>
                  <a:srgbClr val="FF0000"/>
                </a:solidFill>
              </a:rPr>
              <a:t>2 </a:t>
            </a:r>
            <a:r>
              <a:rPr lang="ru-RU" sz="1800" i="1" dirty="0" err="1" smtClean="0">
                <a:solidFill>
                  <a:srgbClr val="FF0000"/>
                </a:solidFill>
              </a:rPr>
              <a:t>х</a:t>
            </a:r>
            <a:r>
              <a:rPr lang="ru-RU" sz="1800" i="1" dirty="0" smtClean="0">
                <a:solidFill>
                  <a:srgbClr val="FF0000"/>
                </a:solidFill>
              </a:rPr>
              <a:t> 40 </a:t>
            </a:r>
            <a:r>
              <a:rPr lang="ru-RU" sz="1800" i="1" dirty="0">
                <a:solidFill>
                  <a:srgbClr val="FF0000"/>
                </a:solidFill>
              </a:rPr>
              <a:t>+ 95)/</a:t>
            </a:r>
            <a:r>
              <a:rPr lang="ru-RU" sz="1800" i="1" dirty="0" smtClean="0">
                <a:solidFill>
                  <a:srgbClr val="FF0000"/>
                </a:solidFill>
              </a:rPr>
              <a:t>2(40 + 95) </a:t>
            </a:r>
            <a:r>
              <a:rPr lang="ru-RU" sz="1800" i="1" dirty="0">
                <a:solidFill>
                  <a:srgbClr val="FF0000"/>
                </a:solidFill>
              </a:rPr>
              <a:t>= </a:t>
            </a:r>
            <a:r>
              <a:rPr lang="ru-RU" sz="1800" i="1" dirty="0" smtClean="0">
                <a:solidFill>
                  <a:srgbClr val="FF0000"/>
                </a:solidFill>
              </a:rPr>
              <a:t>0,648</a:t>
            </a:r>
            <a:r>
              <a:rPr lang="ru-RU" sz="1800" dirty="0" smtClean="0">
                <a:solidFill>
                  <a:srgbClr val="FF0000"/>
                </a:solidFill>
              </a:rPr>
              <a:t>.</a:t>
            </a:r>
            <a:endParaRPr lang="ru-RU" sz="1800" dirty="0">
              <a:solidFill>
                <a:srgbClr val="FF0000"/>
              </a:solidFill>
            </a:endParaRPr>
          </a:p>
          <a:p>
            <a:r>
              <a:rPr lang="en-US" sz="1800" i="1" dirty="0">
                <a:solidFill>
                  <a:srgbClr val="FF0000"/>
                </a:solidFill>
              </a:rPr>
              <a:t>g</a:t>
            </a:r>
            <a:r>
              <a:rPr lang="ru-RU" sz="1800" i="1" dirty="0">
                <a:solidFill>
                  <a:srgbClr val="FF0000"/>
                </a:solidFill>
              </a:rPr>
              <a:t> = </a:t>
            </a:r>
            <a:r>
              <a:rPr lang="ru-RU" sz="1800" i="1" dirty="0" smtClean="0">
                <a:solidFill>
                  <a:srgbClr val="FF0000"/>
                </a:solidFill>
              </a:rPr>
              <a:t>1 - </a:t>
            </a:r>
            <a:r>
              <a:rPr lang="en-US" sz="1800" i="1" dirty="0" smtClean="0">
                <a:solidFill>
                  <a:srgbClr val="FF0000"/>
                </a:solidFill>
              </a:rPr>
              <a:t>p </a:t>
            </a:r>
            <a:r>
              <a:rPr lang="en-US" sz="1800" i="1" dirty="0">
                <a:solidFill>
                  <a:srgbClr val="FF0000"/>
                </a:solidFill>
              </a:rPr>
              <a:t>= 0</a:t>
            </a:r>
            <a:r>
              <a:rPr lang="ru-RU" sz="1800" i="1" dirty="0" smtClean="0">
                <a:solidFill>
                  <a:srgbClr val="FF0000"/>
                </a:solidFill>
              </a:rPr>
              <a:t>,352.</a:t>
            </a:r>
            <a:endParaRPr lang="ru-RU" sz="1800" i="1" dirty="0">
              <a:solidFill>
                <a:srgbClr val="FF0000"/>
              </a:solidFill>
            </a:endParaRPr>
          </a:p>
          <a:p>
            <a:endParaRPr lang="ru-RU" sz="1800" i="1" dirty="0">
              <a:solidFill>
                <a:srgbClr val="FF0000"/>
              </a:solidFill>
            </a:endParaRPr>
          </a:p>
          <a:p>
            <a:r>
              <a:rPr lang="ru-RU" sz="1800" dirty="0" smtClean="0">
                <a:solidFill>
                  <a:srgbClr val="0000FF"/>
                </a:solidFill>
              </a:rPr>
              <a:t>В следующем поколении </a:t>
            </a:r>
            <a:r>
              <a:rPr lang="ru-RU" sz="1800" dirty="0">
                <a:solidFill>
                  <a:srgbClr val="0000FF"/>
                </a:solidFill>
              </a:rPr>
              <a:t>соотношение генотипов должно быть:</a:t>
            </a:r>
          </a:p>
          <a:p>
            <a:r>
              <a:rPr lang="ru-RU" sz="1800" i="1" dirty="0" smtClean="0">
                <a:solidFill>
                  <a:srgbClr val="FF0000"/>
                </a:solidFill>
              </a:rPr>
              <a:t>ВВ </a:t>
            </a:r>
            <a:r>
              <a:rPr lang="ru-RU" sz="1800" i="1" dirty="0">
                <a:solidFill>
                  <a:srgbClr val="FF0000"/>
                </a:solidFill>
              </a:rPr>
              <a:t>= </a:t>
            </a:r>
            <a:r>
              <a:rPr lang="ru-RU" sz="1800" i="1" dirty="0" smtClean="0">
                <a:solidFill>
                  <a:srgbClr val="FF0000"/>
                </a:solidFill>
              </a:rPr>
              <a:t>0,648</a:t>
            </a:r>
            <a:r>
              <a:rPr lang="ru-RU" sz="1800" i="1" baseline="30000" dirty="0" smtClean="0">
                <a:solidFill>
                  <a:srgbClr val="FF0000"/>
                </a:solidFill>
              </a:rPr>
              <a:t>2</a:t>
            </a:r>
            <a:r>
              <a:rPr lang="ru-RU" sz="1800" i="1" dirty="0" smtClean="0">
                <a:solidFill>
                  <a:srgbClr val="FF0000"/>
                </a:solidFill>
              </a:rPr>
              <a:t> </a:t>
            </a:r>
            <a:r>
              <a:rPr lang="ru-RU" sz="1800" i="1" dirty="0">
                <a:solidFill>
                  <a:srgbClr val="FF0000"/>
                </a:solidFill>
              </a:rPr>
              <a:t>= </a:t>
            </a:r>
            <a:r>
              <a:rPr lang="ru-RU" sz="1800" i="1" dirty="0" smtClean="0">
                <a:solidFill>
                  <a:srgbClr val="FF0000"/>
                </a:solidFill>
              </a:rPr>
              <a:t>0,42;</a:t>
            </a:r>
          </a:p>
          <a:p>
            <a:r>
              <a:rPr lang="ru-RU" sz="1800" i="1" dirty="0" smtClean="0">
                <a:solidFill>
                  <a:srgbClr val="FF0000"/>
                </a:solidFill>
              </a:rPr>
              <a:t>В</a:t>
            </a:r>
            <a:r>
              <a:rPr lang="en-US" sz="1800" i="1" dirty="0">
                <a:solidFill>
                  <a:srgbClr val="FF0000"/>
                </a:solidFill>
              </a:rPr>
              <a:t>b</a:t>
            </a:r>
            <a:r>
              <a:rPr lang="ru-RU" sz="1800" i="1" dirty="0">
                <a:solidFill>
                  <a:srgbClr val="FF0000"/>
                </a:solidFill>
              </a:rPr>
              <a:t> = </a:t>
            </a:r>
            <a:r>
              <a:rPr lang="ru-RU" sz="1800" i="1" dirty="0" smtClean="0">
                <a:solidFill>
                  <a:srgbClr val="FF0000"/>
                </a:solidFill>
              </a:rPr>
              <a:t>2 </a:t>
            </a:r>
            <a:r>
              <a:rPr lang="ru-RU" sz="1800" i="1" dirty="0" err="1" smtClean="0">
                <a:solidFill>
                  <a:srgbClr val="FF0000"/>
                </a:solidFill>
              </a:rPr>
              <a:t>х</a:t>
            </a:r>
            <a:r>
              <a:rPr lang="ru-RU" sz="1800" i="1" dirty="0" smtClean="0">
                <a:solidFill>
                  <a:srgbClr val="FF0000"/>
                </a:solidFill>
              </a:rPr>
              <a:t> 0,648 </a:t>
            </a:r>
            <a:r>
              <a:rPr lang="ru-RU" sz="1800" i="1" dirty="0" err="1" smtClean="0">
                <a:solidFill>
                  <a:srgbClr val="FF0000"/>
                </a:solidFill>
              </a:rPr>
              <a:t>х</a:t>
            </a:r>
            <a:r>
              <a:rPr lang="ru-RU" sz="1800" i="1" dirty="0" smtClean="0">
                <a:solidFill>
                  <a:srgbClr val="FF0000"/>
                </a:solidFill>
              </a:rPr>
              <a:t> 0,352 </a:t>
            </a:r>
            <a:r>
              <a:rPr lang="ru-RU" sz="1800" i="1" dirty="0">
                <a:solidFill>
                  <a:srgbClr val="FF0000"/>
                </a:solidFill>
              </a:rPr>
              <a:t>= </a:t>
            </a:r>
            <a:r>
              <a:rPr lang="ru-RU" sz="1800" i="1" dirty="0" smtClean="0">
                <a:solidFill>
                  <a:srgbClr val="FF0000"/>
                </a:solidFill>
              </a:rPr>
              <a:t>0,456;</a:t>
            </a:r>
          </a:p>
          <a:p>
            <a:r>
              <a:rPr lang="en-US" sz="1800" i="1" dirty="0" smtClean="0">
                <a:solidFill>
                  <a:srgbClr val="FF0000"/>
                </a:solidFill>
              </a:rPr>
              <a:t>bb</a:t>
            </a:r>
            <a:r>
              <a:rPr lang="ru-RU" sz="1800" i="1" dirty="0" smtClean="0">
                <a:solidFill>
                  <a:srgbClr val="FF0000"/>
                </a:solidFill>
              </a:rPr>
              <a:t> </a:t>
            </a:r>
            <a:r>
              <a:rPr lang="ru-RU" sz="1800" i="1" dirty="0">
                <a:solidFill>
                  <a:srgbClr val="FF0000"/>
                </a:solidFill>
              </a:rPr>
              <a:t>= </a:t>
            </a:r>
            <a:r>
              <a:rPr lang="ru-RU" sz="1800" i="1" dirty="0" smtClean="0">
                <a:solidFill>
                  <a:srgbClr val="FF0000"/>
                </a:solidFill>
              </a:rPr>
              <a:t>0,352</a:t>
            </a:r>
            <a:r>
              <a:rPr lang="ru-RU" sz="1800" i="1" baseline="30000" dirty="0" smtClean="0">
                <a:solidFill>
                  <a:srgbClr val="FF0000"/>
                </a:solidFill>
              </a:rPr>
              <a:t>2</a:t>
            </a:r>
            <a:r>
              <a:rPr lang="ru-RU" sz="1800" i="1" dirty="0" smtClean="0">
                <a:solidFill>
                  <a:srgbClr val="FF0000"/>
                </a:solidFill>
              </a:rPr>
              <a:t> </a:t>
            </a:r>
            <a:r>
              <a:rPr lang="ru-RU" sz="1800" i="1" dirty="0">
                <a:solidFill>
                  <a:srgbClr val="FF0000"/>
                </a:solidFill>
              </a:rPr>
              <a:t>= </a:t>
            </a:r>
            <a:r>
              <a:rPr lang="ru-RU" sz="1800" i="1" dirty="0" smtClean="0">
                <a:solidFill>
                  <a:srgbClr val="FF0000"/>
                </a:solidFill>
              </a:rPr>
              <a:t>0,124.</a:t>
            </a:r>
            <a:endParaRPr lang="ru-RU" sz="1800" i="1" dirty="0">
              <a:solidFill>
                <a:srgbClr val="FF0000"/>
              </a:solidFill>
            </a:endParaRPr>
          </a:p>
          <a:p>
            <a:r>
              <a:rPr lang="ru-RU" sz="1800" dirty="0" smtClean="0">
                <a:solidFill>
                  <a:srgbClr val="0000FF"/>
                </a:solidFill>
              </a:rPr>
              <a:t>Установится новое равновесное состояние популяции. </a:t>
            </a:r>
            <a:endParaRPr lang="ru-RU" sz="1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3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3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3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53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3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536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1.оценить частоту встречаемости признака и генотипа в определенной популяции;</a:t>
            </a:r>
          </a:p>
          <a:p>
            <a:r>
              <a:rPr lang="ru-RU" sz="2800" dirty="0" smtClean="0"/>
              <a:t>2.изучить генетическую структуру популяции (национальностей, групп компактного проживания)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Популяционно-статистический метод </a:t>
            </a:r>
            <a:r>
              <a:rPr lang="ru-RU" dirty="0" err="1" smtClean="0"/>
              <a:t>позвояет</a:t>
            </a:r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7404943"/>
      </p:ext>
    </p:extLst>
  </p:cSld>
  <p:clrMapOvr>
    <a:masterClrMapping/>
  </p:clrMapOvr>
  <p:transition spd="slow">
    <p:spli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4284663" y="993775"/>
            <a:ext cx="4535487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/>
              <a:t>Одними из основных понятий популяционной генетики являются частота генотипа и частота аллеля. Под </a:t>
            </a:r>
            <a:r>
              <a:rPr lang="ru-RU" sz="1800" i="1">
                <a:solidFill>
                  <a:srgbClr val="0000FF"/>
                </a:solidFill>
              </a:rPr>
              <a:t>частотой генотипа</a:t>
            </a:r>
            <a:r>
              <a:rPr lang="ru-RU" sz="1800">
                <a:solidFill>
                  <a:srgbClr val="0000FF"/>
                </a:solidFill>
              </a:rPr>
              <a:t> (</a:t>
            </a:r>
            <a:r>
              <a:rPr lang="ru-RU" sz="1800" i="1">
                <a:solidFill>
                  <a:srgbClr val="0000FF"/>
                </a:solidFill>
              </a:rPr>
              <a:t>или аллеля</a:t>
            </a:r>
            <a:r>
              <a:rPr lang="ru-RU" sz="1800">
                <a:solidFill>
                  <a:srgbClr val="0000FF"/>
                </a:solidFill>
              </a:rPr>
              <a:t>)</a:t>
            </a:r>
            <a:r>
              <a:rPr lang="ru-RU" sz="1800"/>
              <a:t> понимают его долю, отнесенную к общему количеству генотипов (или аллелей) в популяции.</a:t>
            </a:r>
          </a:p>
          <a:p>
            <a:endParaRPr lang="ru-RU" sz="1800"/>
          </a:p>
          <a:p>
            <a:r>
              <a:rPr lang="ru-RU" sz="1800"/>
              <a:t>Частота генотипа, или аллеля, выражается либо в процентах, либо в долях единицы.</a:t>
            </a:r>
          </a:p>
          <a:p>
            <a:endParaRPr lang="ru-RU" sz="1800"/>
          </a:p>
          <a:p>
            <a:r>
              <a:rPr lang="ru-RU" sz="1800"/>
              <a:t>Так, если ген имеет две аллельные формы и доля рецессивного аллеля </a:t>
            </a:r>
            <a:r>
              <a:rPr lang="ru-RU" sz="1800" b="1" i="1">
                <a:solidFill>
                  <a:srgbClr val="FF3300"/>
                </a:solidFill>
              </a:rPr>
              <a:t>а</a:t>
            </a:r>
            <a:r>
              <a:rPr lang="ru-RU" sz="1800"/>
              <a:t> составляет ¾ (или 75%), то доля доминантного аллеля </a:t>
            </a:r>
            <a:r>
              <a:rPr lang="ru-RU" sz="1800" b="1" i="1">
                <a:solidFill>
                  <a:srgbClr val="FF3300"/>
                </a:solidFill>
              </a:rPr>
              <a:t>А</a:t>
            </a:r>
            <a:r>
              <a:rPr lang="ru-RU" sz="1800"/>
              <a:t> будет равна ¼ (или 25%) общего числа аллелей данного гена в популяции.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765175"/>
            <a:ext cx="367665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Согласно закону, частота гомозиготных и гетерозиготных организмов в условиях свободного скрещивания при отсутствии давления отбора и других факторов ( мутационный процесс, миграция, дрейф генов) остается постоянной, т.е. популяция находится в состоянии генетического равновесия.</a:t>
            </a:r>
          </a:p>
          <a:p>
            <a:pPr marL="0" indent="0">
              <a:buNone/>
            </a:pPr>
            <a:r>
              <a:rPr lang="ru-RU" sz="2000" dirty="0" smtClean="0"/>
              <a:t>Закон описывает взаимоотношения между частотами встречаемости аллелей в исходной популяции и частотой генотипов, включающих эти аллели, в дочерней популяции.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В 1908 году независимо друг от друга сформулировали закон английский математик Годфри Харди и немецкий врач Вильгельм </a:t>
            </a:r>
            <a:r>
              <a:rPr lang="ru-RU" sz="2800" dirty="0" err="1" smtClean="0">
                <a:solidFill>
                  <a:schemeClr val="tx1"/>
                </a:solidFill>
              </a:rPr>
              <a:t>Вайнберг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35049"/>
      </p:ext>
    </p:extLst>
  </p:cSld>
  <p:clrMapOvr>
    <a:masterClrMapping/>
  </p:clrMapOvr>
  <p:transition spd="slow">
    <p:spli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403350" y="115888"/>
            <a:ext cx="648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i="1">
                <a:solidFill>
                  <a:srgbClr val="FF3300"/>
                </a:solidFill>
              </a:rPr>
              <a:t>Закон Харди-Вайнберга</a:t>
            </a: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5580063" y="654050"/>
            <a:ext cx="3313112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/>
              <a:t>Большинство растений и животных в популяциях размножаются половым путем при свободном скрещивании, обеспечивающем равновероятную встречаемость гамет. Равновероятную встречаемость гамет при свободном скрещивании называют </a:t>
            </a:r>
            <a:r>
              <a:rPr lang="ru-RU" sz="1800" i="1">
                <a:solidFill>
                  <a:srgbClr val="0000FF"/>
                </a:solidFill>
              </a:rPr>
              <a:t>панмиксией</a:t>
            </a:r>
            <a:r>
              <a:rPr lang="ru-RU" sz="1800"/>
              <a:t>, а такую популяцию — </a:t>
            </a:r>
            <a:r>
              <a:rPr lang="ru-RU" sz="1800" i="1">
                <a:solidFill>
                  <a:srgbClr val="0000FF"/>
                </a:solidFill>
              </a:rPr>
              <a:t>панмиктической</a:t>
            </a:r>
            <a:r>
              <a:rPr lang="ru-RU" sz="1800"/>
              <a:t>. </a:t>
            </a:r>
          </a:p>
        </p:txBody>
      </p:sp>
      <p:pic>
        <p:nvPicPr>
          <p:cNvPr id="922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620713"/>
            <a:ext cx="4968875" cy="44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403350" y="115888"/>
            <a:ext cx="648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i="1">
                <a:solidFill>
                  <a:srgbClr val="FF3300"/>
                </a:solidFill>
              </a:rPr>
              <a:t>Закон Харди-Вайнберга</a:t>
            </a:r>
          </a:p>
        </p:txBody>
      </p:sp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5435600" y="476250"/>
            <a:ext cx="33845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i="1" dirty="0" smtClean="0"/>
              <a:t>Рассмотрим популяцию, в которой некий ген находится в двух аллельных состояниях </a:t>
            </a:r>
          </a:p>
          <a:p>
            <a:r>
              <a:rPr lang="ru-RU" sz="1600" i="1" dirty="0" smtClean="0"/>
              <a:t>(А и а)</a:t>
            </a:r>
            <a:endParaRPr lang="ru-RU" sz="1600" i="1" dirty="0" smtClean="0"/>
          </a:p>
          <a:p>
            <a:endParaRPr lang="ru-RU" sz="1600" i="1" dirty="0">
              <a:solidFill>
                <a:srgbClr val="0000FF"/>
              </a:solidFill>
            </a:endParaRPr>
          </a:p>
          <a:p>
            <a:r>
              <a:rPr lang="ru-RU" sz="1600" i="1" dirty="0" smtClean="0">
                <a:solidFill>
                  <a:srgbClr val="0000FF"/>
                </a:solidFill>
              </a:rPr>
              <a:t>Частоту </a:t>
            </a:r>
            <a:r>
              <a:rPr lang="ru-RU" sz="1600" i="1" dirty="0">
                <a:solidFill>
                  <a:srgbClr val="0000FF"/>
                </a:solidFill>
              </a:rPr>
              <a:t>встречаемости </a:t>
            </a:r>
            <a:r>
              <a:rPr lang="ru-RU" sz="1600" i="1" dirty="0" err="1" smtClean="0">
                <a:solidFill>
                  <a:srgbClr val="0000FF"/>
                </a:solidFill>
              </a:rPr>
              <a:t>аллеля</a:t>
            </a:r>
            <a:r>
              <a:rPr lang="ru-RU" sz="1600" dirty="0" smtClean="0"/>
              <a:t>  </a:t>
            </a:r>
            <a:r>
              <a:rPr lang="ru-RU" sz="1600" b="1" i="1" dirty="0">
                <a:solidFill>
                  <a:srgbClr val="FF3300"/>
                </a:solidFill>
              </a:rPr>
              <a:t>А</a:t>
            </a:r>
            <a:r>
              <a:rPr lang="ru-RU" sz="1600" dirty="0"/>
              <a:t> обозначают </a:t>
            </a:r>
            <a:r>
              <a:rPr lang="en-US" sz="1600" b="1" i="1" dirty="0">
                <a:solidFill>
                  <a:srgbClr val="FF3300"/>
                </a:solidFill>
              </a:rPr>
              <a:t>p</a:t>
            </a:r>
            <a:r>
              <a:rPr lang="ru-RU" sz="1600" i="1" dirty="0"/>
              <a:t>,</a:t>
            </a:r>
            <a:r>
              <a:rPr lang="ru-RU" sz="1600" dirty="0"/>
              <a:t> а частоту встречаемости </a:t>
            </a:r>
            <a:r>
              <a:rPr lang="ru-RU" sz="1600" dirty="0" err="1" smtClean="0"/>
              <a:t>аллеля</a:t>
            </a:r>
            <a:r>
              <a:rPr lang="ru-RU" sz="1600" dirty="0" smtClean="0"/>
              <a:t> </a:t>
            </a:r>
            <a:r>
              <a:rPr lang="ru-RU" sz="1600" b="1" i="1" dirty="0">
                <a:solidFill>
                  <a:srgbClr val="FF3300"/>
                </a:solidFill>
              </a:rPr>
              <a:t>а</a:t>
            </a:r>
            <a:r>
              <a:rPr lang="ru-RU" sz="1600" b="1" i="1" dirty="0"/>
              <a:t> — </a:t>
            </a:r>
            <a:r>
              <a:rPr lang="en-US" sz="1600" b="1" i="1" dirty="0">
                <a:solidFill>
                  <a:srgbClr val="FF3300"/>
                </a:solidFill>
              </a:rPr>
              <a:t>q</a:t>
            </a:r>
            <a:r>
              <a:rPr lang="ru-RU" sz="1600" i="1" dirty="0"/>
              <a:t>.</a:t>
            </a:r>
            <a:r>
              <a:rPr lang="ru-RU" sz="1600" dirty="0"/>
              <a:t> Частоты этих аллелей в популяции выражаются формулой</a:t>
            </a:r>
            <a:endParaRPr lang="en-US" sz="1600" dirty="0"/>
          </a:p>
          <a:p>
            <a:r>
              <a:rPr lang="en-US" sz="1600" b="1" i="1" dirty="0" smtClean="0">
                <a:solidFill>
                  <a:srgbClr val="FF3300"/>
                </a:solidFill>
              </a:rPr>
              <a:t>p</a:t>
            </a:r>
            <a:r>
              <a:rPr lang="ru-RU" sz="1600" b="1" i="1" dirty="0" smtClean="0">
                <a:solidFill>
                  <a:srgbClr val="FF3300"/>
                </a:solidFill>
              </a:rPr>
              <a:t>А </a:t>
            </a:r>
            <a:r>
              <a:rPr lang="ru-RU" sz="1600" b="1" i="1" dirty="0">
                <a:solidFill>
                  <a:srgbClr val="FF3300"/>
                </a:solidFill>
              </a:rPr>
              <a:t>+</a:t>
            </a:r>
            <a:r>
              <a:rPr lang="ru-RU" sz="1600" i="1" dirty="0">
                <a:solidFill>
                  <a:srgbClr val="FF3300"/>
                </a:solidFill>
              </a:rPr>
              <a:t> </a:t>
            </a:r>
            <a:r>
              <a:rPr lang="ru-RU" sz="1600" i="1" dirty="0" smtClean="0">
                <a:solidFill>
                  <a:srgbClr val="FF3300"/>
                </a:solidFill>
              </a:rPr>
              <a:t>а</a:t>
            </a:r>
            <a:r>
              <a:rPr lang="en-US" sz="1600" b="1" i="1" dirty="0" smtClean="0">
                <a:solidFill>
                  <a:srgbClr val="FF3300"/>
                </a:solidFill>
              </a:rPr>
              <a:t>q</a:t>
            </a:r>
            <a:r>
              <a:rPr lang="ru-RU" sz="1600" b="1" i="1" dirty="0" smtClean="0">
                <a:solidFill>
                  <a:srgbClr val="FF3300"/>
                </a:solidFill>
              </a:rPr>
              <a:t> </a:t>
            </a:r>
            <a:r>
              <a:rPr lang="ru-RU" sz="1600" b="1" i="1" dirty="0">
                <a:solidFill>
                  <a:srgbClr val="FF3300"/>
                </a:solidFill>
              </a:rPr>
              <a:t>= 1</a:t>
            </a:r>
            <a:r>
              <a:rPr lang="ru-RU" sz="1600" dirty="0"/>
              <a:t> (или 100%). </a:t>
            </a:r>
          </a:p>
          <a:p>
            <a:r>
              <a:rPr lang="ru-RU" sz="1600" dirty="0"/>
              <a:t>Поскольку в </a:t>
            </a:r>
            <a:r>
              <a:rPr lang="ru-RU" sz="1600" dirty="0" err="1"/>
              <a:t>панмиктической</a:t>
            </a:r>
            <a:r>
              <a:rPr lang="ru-RU" sz="1600" dirty="0"/>
              <a:t> популяции встречаемость гамет равновероятна, можно определить и частоты генотипов.</a:t>
            </a:r>
          </a:p>
        </p:txBody>
      </p:sp>
      <p:pic>
        <p:nvPicPr>
          <p:cNvPr id="10244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620713"/>
            <a:ext cx="4968875" cy="44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 Box 13"/>
          <p:cNvSpPr txBox="1">
            <a:spLocks noChangeArrowheads="1"/>
          </p:cNvSpPr>
          <p:nvPr/>
        </p:nvSpPr>
        <p:spPr bwMode="auto">
          <a:xfrm>
            <a:off x="250825" y="5157788"/>
            <a:ext cx="8893175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dirty="0" smtClean="0"/>
              <a:t>Возможные скрещивания можно записать :</a:t>
            </a:r>
            <a:r>
              <a:rPr lang="en-US" sz="1800" b="1" i="1" dirty="0">
                <a:solidFill>
                  <a:srgbClr val="FF3300"/>
                </a:solidFill>
              </a:rPr>
              <a:t> p</a:t>
            </a:r>
            <a:r>
              <a:rPr lang="ru-RU" sz="1800" b="1" i="1" dirty="0">
                <a:solidFill>
                  <a:srgbClr val="FF3300"/>
                </a:solidFill>
              </a:rPr>
              <a:t>А +</a:t>
            </a:r>
            <a:r>
              <a:rPr lang="ru-RU" sz="1800" i="1" dirty="0">
                <a:solidFill>
                  <a:srgbClr val="FF3300"/>
                </a:solidFill>
              </a:rPr>
              <a:t> а</a:t>
            </a:r>
            <a:r>
              <a:rPr lang="en-US" sz="1800" b="1" i="1" dirty="0">
                <a:solidFill>
                  <a:srgbClr val="FF3300"/>
                </a:solidFill>
              </a:rPr>
              <a:t>q</a:t>
            </a:r>
            <a:r>
              <a:rPr lang="ru-RU" sz="1800" b="1" i="1" dirty="0">
                <a:solidFill>
                  <a:srgbClr val="FF3300"/>
                </a:solidFill>
              </a:rPr>
              <a:t> </a:t>
            </a:r>
            <a:r>
              <a:rPr lang="ru-RU" sz="1800" b="1" i="1" dirty="0" smtClean="0">
                <a:solidFill>
                  <a:srgbClr val="FF3300"/>
                </a:solidFill>
              </a:rPr>
              <a:t>х </a:t>
            </a:r>
            <a:r>
              <a:rPr lang="en-US" sz="1800" b="1" i="1" dirty="0">
                <a:solidFill>
                  <a:srgbClr val="FF3300"/>
                </a:solidFill>
              </a:rPr>
              <a:t>p</a:t>
            </a:r>
            <a:r>
              <a:rPr lang="ru-RU" sz="1800" b="1" i="1" dirty="0">
                <a:solidFill>
                  <a:srgbClr val="FF3300"/>
                </a:solidFill>
              </a:rPr>
              <a:t>А +</a:t>
            </a:r>
            <a:r>
              <a:rPr lang="ru-RU" sz="1800" i="1" dirty="0">
                <a:solidFill>
                  <a:srgbClr val="FF3300"/>
                </a:solidFill>
              </a:rPr>
              <a:t> а</a:t>
            </a:r>
            <a:r>
              <a:rPr lang="en-US" sz="1800" b="1" i="1" dirty="0">
                <a:solidFill>
                  <a:srgbClr val="FF3300"/>
                </a:solidFill>
              </a:rPr>
              <a:t>q</a:t>
            </a:r>
            <a:r>
              <a:rPr lang="ru-RU" sz="1800" b="1" i="1" dirty="0">
                <a:solidFill>
                  <a:srgbClr val="FF3300"/>
                </a:solidFill>
              </a:rPr>
              <a:t> </a:t>
            </a:r>
            <a:r>
              <a:rPr lang="ru-RU" sz="1800" b="1" i="1" dirty="0" smtClean="0">
                <a:solidFill>
                  <a:srgbClr val="FF3300"/>
                </a:solidFill>
              </a:rPr>
              <a:t>, а частоты трех возможных генотипов, полученных в данных скрещиваниях, выражаются уравнением: (</a:t>
            </a:r>
            <a:r>
              <a:rPr lang="en-US" sz="1800" b="1" i="1" dirty="0" smtClean="0">
                <a:solidFill>
                  <a:srgbClr val="FF3300"/>
                </a:solidFill>
              </a:rPr>
              <a:t>p</a:t>
            </a:r>
            <a:r>
              <a:rPr lang="ru-RU" sz="1800" b="1" i="1" dirty="0" smtClean="0">
                <a:solidFill>
                  <a:srgbClr val="FF3300"/>
                </a:solidFill>
              </a:rPr>
              <a:t> </a:t>
            </a:r>
            <a:r>
              <a:rPr lang="ru-RU" sz="1800" b="1" i="1" dirty="0">
                <a:solidFill>
                  <a:srgbClr val="FF3300"/>
                </a:solidFill>
              </a:rPr>
              <a:t>+</a:t>
            </a:r>
            <a:r>
              <a:rPr lang="ru-RU" sz="1800" i="1" dirty="0">
                <a:solidFill>
                  <a:srgbClr val="FF3300"/>
                </a:solidFill>
              </a:rPr>
              <a:t> </a:t>
            </a:r>
            <a:r>
              <a:rPr lang="en-US" sz="1800" b="1" i="1" dirty="0" smtClean="0">
                <a:solidFill>
                  <a:srgbClr val="FF3300"/>
                </a:solidFill>
              </a:rPr>
              <a:t>q</a:t>
            </a:r>
            <a:r>
              <a:rPr lang="ru-RU" sz="1800" b="1" i="1" dirty="0" smtClean="0">
                <a:solidFill>
                  <a:srgbClr val="FF3300"/>
                </a:solidFill>
              </a:rPr>
              <a:t> )</a:t>
            </a:r>
            <a:r>
              <a:rPr lang="ru-RU" sz="1000" b="1" i="1" dirty="0" smtClean="0">
                <a:solidFill>
                  <a:srgbClr val="FF3300"/>
                </a:solidFill>
              </a:rPr>
              <a:t>2</a:t>
            </a:r>
            <a:r>
              <a:rPr lang="ru-RU" b="1" i="1" dirty="0" smtClean="0">
                <a:solidFill>
                  <a:srgbClr val="FF3300"/>
                </a:solidFill>
              </a:rPr>
              <a:t> =</a:t>
            </a:r>
            <a:r>
              <a:rPr lang="en-US" sz="1800" b="1" i="1" dirty="0">
                <a:solidFill>
                  <a:srgbClr val="FF3300"/>
                </a:solidFill>
              </a:rPr>
              <a:t>P</a:t>
            </a:r>
            <a:r>
              <a:rPr lang="en-US" sz="1800" b="1" i="1" baseline="30000" dirty="0">
                <a:solidFill>
                  <a:srgbClr val="FF3300"/>
                </a:solidFill>
              </a:rPr>
              <a:t>2</a:t>
            </a:r>
            <a:r>
              <a:rPr lang="en-US" sz="1800" b="1" i="1" dirty="0">
                <a:solidFill>
                  <a:srgbClr val="FF3300"/>
                </a:solidFill>
              </a:rPr>
              <a:t> + 2pq + q</a:t>
            </a:r>
            <a:r>
              <a:rPr lang="en-US" sz="1800" b="1" i="1" baseline="30000" dirty="0">
                <a:solidFill>
                  <a:srgbClr val="FF3300"/>
                </a:solidFill>
              </a:rPr>
              <a:t>2</a:t>
            </a:r>
            <a:r>
              <a:rPr lang="en-US" sz="1800" b="1" i="1" dirty="0">
                <a:solidFill>
                  <a:srgbClr val="FF3300"/>
                </a:solidFill>
              </a:rPr>
              <a:t> = </a:t>
            </a:r>
            <a:r>
              <a:rPr lang="en-US" sz="1800" b="1" i="1" dirty="0" smtClean="0">
                <a:solidFill>
                  <a:srgbClr val="FF3300"/>
                </a:solidFill>
              </a:rPr>
              <a:t>1</a:t>
            </a:r>
            <a:r>
              <a:rPr lang="ru-RU" sz="1800" b="1" i="1" dirty="0" smtClean="0">
                <a:solidFill>
                  <a:srgbClr val="FF3300"/>
                </a:solidFill>
              </a:rPr>
              <a:t>, где </a:t>
            </a:r>
            <a:r>
              <a:rPr lang="en-US" sz="1800" b="1" i="1" dirty="0">
                <a:solidFill>
                  <a:srgbClr val="FF3300"/>
                </a:solidFill>
              </a:rPr>
              <a:t>P</a:t>
            </a:r>
            <a:r>
              <a:rPr lang="en-US" sz="1800" b="1" i="1" baseline="30000" dirty="0">
                <a:solidFill>
                  <a:srgbClr val="FF3300"/>
                </a:solidFill>
              </a:rPr>
              <a:t>2</a:t>
            </a:r>
            <a:r>
              <a:rPr lang="en-US" sz="1800" b="1" i="1" dirty="0">
                <a:solidFill>
                  <a:srgbClr val="FF3300"/>
                </a:solidFill>
              </a:rPr>
              <a:t> </a:t>
            </a:r>
            <a:r>
              <a:rPr lang="ru-RU" sz="1800" b="1" i="1" dirty="0" smtClean="0">
                <a:solidFill>
                  <a:srgbClr val="FF3300"/>
                </a:solidFill>
              </a:rPr>
              <a:t>– частота организмов с генотипом АА; </a:t>
            </a:r>
            <a:r>
              <a:rPr lang="en-US" sz="1800" b="1" i="1" dirty="0">
                <a:solidFill>
                  <a:srgbClr val="FF3300"/>
                </a:solidFill>
              </a:rPr>
              <a:t>2pq </a:t>
            </a:r>
            <a:r>
              <a:rPr lang="ru-RU" sz="1800" b="1" i="1" dirty="0" smtClean="0">
                <a:solidFill>
                  <a:srgbClr val="FF3300"/>
                </a:solidFill>
              </a:rPr>
              <a:t>– частота организмов с генотипом </a:t>
            </a:r>
            <a:r>
              <a:rPr lang="ru-RU" sz="1800" b="1" i="1" dirty="0" err="1" smtClean="0">
                <a:solidFill>
                  <a:srgbClr val="FF3300"/>
                </a:solidFill>
              </a:rPr>
              <a:t>Аа</a:t>
            </a:r>
            <a:r>
              <a:rPr lang="ru-RU" sz="1800" b="1" i="1" dirty="0" smtClean="0">
                <a:solidFill>
                  <a:srgbClr val="FF3300"/>
                </a:solidFill>
              </a:rPr>
              <a:t>;</a:t>
            </a:r>
          </a:p>
          <a:p>
            <a:r>
              <a:rPr lang="en-US" sz="1800" b="1" i="1" dirty="0" smtClean="0">
                <a:solidFill>
                  <a:srgbClr val="FF3300"/>
                </a:solidFill>
              </a:rPr>
              <a:t>q</a:t>
            </a:r>
            <a:r>
              <a:rPr lang="en-US" sz="1800" b="1" i="1" baseline="30000" dirty="0" smtClean="0">
                <a:solidFill>
                  <a:srgbClr val="FF3300"/>
                </a:solidFill>
              </a:rPr>
              <a:t>2</a:t>
            </a:r>
            <a:r>
              <a:rPr lang="ru-RU" sz="1800" b="1" i="1" baseline="30000" dirty="0" smtClean="0">
                <a:solidFill>
                  <a:srgbClr val="FF3300"/>
                </a:solidFill>
              </a:rPr>
              <a:t>_</a:t>
            </a:r>
            <a:r>
              <a:rPr lang="ru-RU" sz="1800" b="1" i="1" dirty="0" smtClean="0">
                <a:solidFill>
                  <a:srgbClr val="FF3300"/>
                </a:solidFill>
              </a:rPr>
              <a:t> частота организмов с генотипом </a:t>
            </a:r>
            <a:r>
              <a:rPr lang="ru-RU" sz="1800" b="1" i="1" dirty="0" err="1" smtClean="0">
                <a:solidFill>
                  <a:srgbClr val="FF3300"/>
                </a:solidFill>
              </a:rPr>
              <a:t>аа</a:t>
            </a:r>
            <a:r>
              <a:rPr lang="ru-RU" sz="1800" b="1" i="1" dirty="0" smtClean="0">
                <a:solidFill>
                  <a:srgbClr val="FF3300"/>
                </a:solidFill>
              </a:rPr>
              <a:t>.</a:t>
            </a:r>
            <a:endParaRPr lang="ru-RU" sz="1800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403350" y="115888"/>
            <a:ext cx="648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i="1">
                <a:solidFill>
                  <a:srgbClr val="FF3300"/>
                </a:solidFill>
              </a:rPr>
              <a:t>Закон Харди-Вайнберга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4357688" y="642938"/>
            <a:ext cx="4503737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800" dirty="0"/>
              <a:t>Пользуясь этими формулами, можно рассчитать частоты аллелей и генотипов в конкретной </a:t>
            </a:r>
            <a:r>
              <a:rPr lang="ru-RU" sz="1800" dirty="0" err="1"/>
              <a:t>панмиктической</a:t>
            </a:r>
            <a:r>
              <a:rPr lang="ru-RU" sz="1800" dirty="0"/>
              <a:t> популяции.</a:t>
            </a:r>
          </a:p>
          <a:p>
            <a:pPr>
              <a:defRPr/>
            </a:pPr>
            <a:r>
              <a:rPr lang="ru-RU" sz="1800" dirty="0"/>
              <a:t>Однако действие этого закона выполняется при соблюдении следующих условий:</a:t>
            </a:r>
          </a:p>
          <a:p>
            <a:pPr>
              <a:defRPr/>
            </a:pPr>
            <a:endParaRPr lang="ru-RU" sz="180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800" dirty="0">
                <a:solidFill>
                  <a:srgbClr val="0000FF"/>
                </a:solidFill>
              </a:rPr>
              <a:t>Неограниченно большая численность популяции, обеспечивающая свободное скрещивание особей друг с другом;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800" dirty="0">
                <a:solidFill>
                  <a:srgbClr val="0000FF"/>
                </a:solidFill>
              </a:rPr>
              <a:t>Все генотипы одинаково жизнеспособны, плодовиты и не подвергаются отбору;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800" dirty="0" smtClean="0">
                <a:solidFill>
                  <a:srgbClr val="0000FF"/>
                </a:solidFill>
              </a:rPr>
              <a:t>Мутации отсутствуют</a:t>
            </a:r>
            <a:r>
              <a:rPr lang="ru-RU" sz="1800" dirty="0" smtClean="0">
                <a:solidFill>
                  <a:srgbClr val="0000FF"/>
                </a:solidFill>
              </a:rPr>
              <a:t> </a:t>
            </a:r>
            <a:r>
              <a:rPr lang="ru-RU" sz="1800" dirty="0">
                <a:solidFill>
                  <a:srgbClr val="0000FF"/>
                </a:solidFill>
              </a:rPr>
              <a:t>или настолько </a:t>
            </a:r>
            <a:r>
              <a:rPr lang="ru-RU" sz="1800" dirty="0" smtClean="0">
                <a:solidFill>
                  <a:srgbClr val="0000FF"/>
                </a:solidFill>
              </a:rPr>
              <a:t>редки, </a:t>
            </a:r>
            <a:r>
              <a:rPr lang="ru-RU" sz="1800" dirty="0">
                <a:solidFill>
                  <a:srgbClr val="0000FF"/>
                </a:solidFill>
              </a:rPr>
              <a:t>что ими можно пренебречь;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800" dirty="0">
                <a:solidFill>
                  <a:srgbClr val="0000FF"/>
                </a:solidFill>
              </a:rPr>
              <a:t>Отток или приток новых генотипов в популяцию отсутствует.</a:t>
            </a:r>
          </a:p>
        </p:txBody>
      </p: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842963"/>
            <a:ext cx="3990975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403350" y="115888"/>
            <a:ext cx="648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i="1">
                <a:solidFill>
                  <a:srgbClr val="FF3300"/>
                </a:solidFill>
              </a:rPr>
              <a:t>Закон Харди-Вайнберга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899592" y="980728"/>
            <a:ext cx="809994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dirty="0"/>
              <a:t>В реально существующих популяциях выполнение этих условий невозможно, поэтому закон справедлив только для идеальной популяции.</a:t>
            </a:r>
          </a:p>
          <a:p>
            <a:endParaRPr lang="ru-RU" sz="1800" dirty="0"/>
          </a:p>
          <a:p>
            <a:r>
              <a:rPr lang="ru-RU" sz="1800" dirty="0"/>
              <a:t>Несмотря на это, закон Харди-</a:t>
            </a:r>
            <a:r>
              <a:rPr lang="ru-RU" sz="1800" dirty="0" err="1"/>
              <a:t>Вайнберга</a:t>
            </a:r>
            <a:r>
              <a:rPr lang="ru-RU" sz="1800" dirty="0"/>
              <a:t> является основой для анализа некоторых генетических явлений, происходящих в природных популяциях.</a:t>
            </a:r>
          </a:p>
          <a:p>
            <a:endParaRPr lang="ru-RU" sz="1800" dirty="0"/>
          </a:p>
          <a:p>
            <a:r>
              <a:rPr lang="ru-RU" sz="1800" dirty="0"/>
              <a:t>Например, если известно, что </a:t>
            </a:r>
            <a:r>
              <a:rPr lang="ru-RU" sz="1800" dirty="0" err="1">
                <a:solidFill>
                  <a:srgbClr val="0000FF"/>
                </a:solidFill>
              </a:rPr>
              <a:t>фенилкетонурия</a:t>
            </a:r>
            <a:r>
              <a:rPr lang="ru-RU" sz="1800" dirty="0"/>
              <a:t> встречается с частотой 1:10000 и наследуется по аутосомно-рецессивному типу, можно посчитать частоту встречаемости </a:t>
            </a:r>
            <a:r>
              <a:rPr lang="ru-RU" sz="1800" dirty="0" err="1"/>
              <a:t>гетерозигот</a:t>
            </a:r>
            <a:r>
              <a:rPr lang="ru-RU" sz="1800" dirty="0"/>
              <a:t> и </a:t>
            </a:r>
            <a:r>
              <a:rPr lang="ru-RU" sz="1800" dirty="0" err="1"/>
              <a:t>гомозигот</a:t>
            </a:r>
            <a:r>
              <a:rPr lang="ru-RU" sz="1800" dirty="0"/>
              <a:t> по доминантному признаку.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403350" y="115888"/>
            <a:ext cx="6481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i="1">
                <a:solidFill>
                  <a:srgbClr val="FF3300"/>
                </a:solidFill>
              </a:rPr>
              <a:t>Закон Харди-Вайнберга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67544" y="1412776"/>
            <a:ext cx="8531994" cy="3527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lang="ru-RU" sz="1800"/>
              <a:t>Больные </a:t>
            </a:r>
            <a:r>
              <a:rPr lang="ru-RU" sz="1800">
                <a:solidFill>
                  <a:srgbClr val="0000FF"/>
                </a:solidFill>
              </a:rPr>
              <a:t>фенилкетонурией</a:t>
            </a:r>
            <a:r>
              <a:rPr lang="ru-RU" sz="1800"/>
              <a:t> имеют генотип</a:t>
            </a:r>
          </a:p>
          <a:p>
            <a:pPr>
              <a:spcBef>
                <a:spcPct val="30000"/>
              </a:spcBef>
            </a:pPr>
            <a:r>
              <a:rPr lang="en-US" sz="1800" b="1" i="1">
                <a:solidFill>
                  <a:srgbClr val="FF3300"/>
                </a:solidFill>
              </a:rPr>
              <a:t>q</a:t>
            </a:r>
            <a:r>
              <a:rPr lang="ru-RU" sz="1800" b="1" i="1" baseline="30000">
                <a:solidFill>
                  <a:srgbClr val="FF3300"/>
                </a:solidFill>
              </a:rPr>
              <a:t>2</a:t>
            </a:r>
            <a:r>
              <a:rPr lang="ru-RU" sz="1800" b="1" i="1">
                <a:solidFill>
                  <a:srgbClr val="FF3300"/>
                </a:solidFill>
              </a:rPr>
              <a:t>(аа)</a:t>
            </a:r>
            <a:r>
              <a:rPr lang="ru-RU" sz="1800"/>
              <a:t> = 0,0001.</a:t>
            </a:r>
          </a:p>
          <a:p>
            <a:pPr>
              <a:spcBef>
                <a:spcPct val="30000"/>
              </a:spcBef>
            </a:pPr>
            <a:r>
              <a:rPr lang="ru-RU" sz="1800"/>
              <a:t>Отсюда </a:t>
            </a:r>
            <a:r>
              <a:rPr lang="en-US" sz="1800" b="1" i="1">
                <a:solidFill>
                  <a:srgbClr val="FF3300"/>
                </a:solidFill>
              </a:rPr>
              <a:t>q</a:t>
            </a:r>
            <a:r>
              <a:rPr lang="ru-RU" sz="1800"/>
              <a:t> = 0,01.</a:t>
            </a:r>
          </a:p>
          <a:p>
            <a:pPr>
              <a:spcBef>
                <a:spcPct val="30000"/>
              </a:spcBef>
            </a:pPr>
            <a:r>
              <a:rPr lang="en-US" sz="1800" b="1" i="1">
                <a:solidFill>
                  <a:srgbClr val="FF3300"/>
                </a:solidFill>
              </a:rPr>
              <a:t>p</a:t>
            </a:r>
            <a:r>
              <a:rPr lang="ru-RU" sz="1800"/>
              <a:t> = 1 </a:t>
            </a:r>
            <a:r>
              <a:rPr lang="ru-RU" sz="1800" b="1"/>
              <a:t>—</a:t>
            </a:r>
            <a:r>
              <a:rPr lang="ru-RU" sz="1800"/>
              <a:t> 0,01 = 0,99.</a:t>
            </a:r>
          </a:p>
          <a:p>
            <a:pPr>
              <a:spcBef>
                <a:spcPct val="30000"/>
              </a:spcBef>
            </a:pPr>
            <a:r>
              <a:rPr lang="ru-RU" sz="1800"/>
              <a:t>Частота встречаемости гетерозигот равна </a:t>
            </a:r>
            <a:r>
              <a:rPr lang="ru-RU" sz="1800" b="1" i="1">
                <a:solidFill>
                  <a:srgbClr val="FF3300"/>
                </a:solidFill>
              </a:rPr>
              <a:t>2</a:t>
            </a:r>
            <a:r>
              <a:rPr lang="en-US" sz="1800" b="1" i="1">
                <a:solidFill>
                  <a:srgbClr val="FF3300"/>
                </a:solidFill>
              </a:rPr>
              <a:t>pq</a:t>
            </a:r>
            <a:r>
              <a:rPr lang="ru-RU" sz="1800"/>
              <a:t>, равна</a:t>
            </a:r>
          </a:p>
          <a:p>
            <a:pPr algn="ctr">
              <a:spcBef>
                <a:spcPct val="30000"/>
              </a:spcBef>
            </a:pPr>
            <a:r>
              <a:rPr lang="ru-RU" sz="1800"/>
              <a:t>2 х 0,99 х 0,01 ≈ 0,02 или ≈ 2%.</a:t>
            </a:r>
          </a:p>
          <a:p>
            <a:pPr>
              <a:spcBef>
                <a:spcPct val="30000"/>
              </a:spcBef>
            </a:pPr>
            <a:r>
              <a:rPr lang="ru-RU" sz="1800"/>
              <a:t>Частота встречаемости гомозигот по доминантному и рецессивному признакам:</a:t>
            </a:r>
          </a:p>
          <a:p>
            <a:pPr algn="ctr">
              <a:spcBef>
                <a:spcPct val="30000"/>
              </a:spcBef>
            </a:pPr>
            <a:r>
              <a:rPr lang="ru-RU" sz="1800" b="1" i="1">
                <a:solidFill>
                  <a:srgbClr val="FF3300"/>
                </a:solidFill>
              </a:rPr>
              <a:t>АА</a:t>
            </a:r>
            <a:r>
              <a:rPr lang="ru-RU" sz="1800"/>
              <a:t> = </a:t>
            </a:r>
            <a:r>
              <a:rPr lang="en-US" sz="1800" b="1" i="1">
                <a:solidFill>
                  <a:srgbClr val="FF3300"/>
                </a:solidFill>
              </a:rPr>
              <a:t>p</a:t>
            </a:r>
            <a:r>
              <a:rPr lang="ru-RU" sz="1800" b="1" i="1" baseline="30000">
                <a:solidFill>
                  <a:srgbClr val="FF3300"/>
                </a:solidFill>
              </a:rPr>
              <a:t>2</a:t>
            </a:r>
            <a:r>
              <a:rPr lang="ru-RU" sz="1800"/>
              <a:t> = 0,99</a:t>
            </a:r>
            <a:r>
              <a:rPr lang="en-US" sz="1800" baseline="30000"/>
              <a:t>2</a:t>
            </a:r>
            <a:r>
              <a:rPr lang="ru-RU" sz="1800"/>
              <a:t> = 0,9801 ≈  98%,</a:t>
            </a:r>
          </a:p>
          <a:p>
            <a:pPr algn="ctr">
              <a:spcBef>
                <a:spcPct val="30000"/>
              </a:spcBef>
            </a:pPr>
            <a:r>
              <a:rPr lang="ru-RU" sz="1800" b="1" i="1">
                <a:solidFill>
                  <a:srgbClr val="FF3300"/>
                </a:solidFill>
              </a:rPr>
              <a:t>аа</a:t>
            </a:r>
            <a:r>
              <a:rPr lang="ru-RU" sz="1800"/>
              <a:t> = </a:t>
            </a:r>
            <a:r>
              <a:rPr lang="en-US" sz="1800" b="1" i="1">
                <a:solidFill>
                  <a:srgbClr val="FF3300"/>
                </a:solidFill>
              </a:rPr>
              <a:t>q</a:t>
            </a:r>
            <a:r>
              <a:rPr lang="ru-RU" sz="1800" b="1" i="1" baseline="30000">
                <a:solidFill>
                  <a:srgbClr val="FF3300"/>
                </a:solidFill>
              </a:rPr>
              <a:t>2</a:t>
            </a:r>
            <a:r>
              <a:rPr lang="ru-RU" sz="1800"/>
              <a:t> = 0,01</a:t>
            </a:r>
            <a:r>
              <a:rPr lang="ru-RU" sz="1800" baseline="30000"/>
              <a:t>2</a:t>
            </a:r>
            <a:r>
              <a:rPr lang="ru-RU" sz="1800"/>
              <a:t>  = 0,0001 = 0,01%.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892</TotalTime>
  <Words>1271</Words>
  <Application>Microsoft Office PowerPoint</Application>
  <PresentationFormat>Экран (4:3)</PresentationFormat>
  <Paragraphs>105</Paragraphs>
  <Slides>13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Закон Харди- Вайнберга  и его эволюционный смысл.</vt:lpstr>
      <vt:lpstr>Популяционно-статистический метод позвояет:</vt:lpstr>
      <vt:lpstr>Презентация PowerPoint</vt:lpstr>
      <vt:lpstr>В 1908 году независимо друг от друга сформулировали закон английский математик Годфри Харди и немецкий врач Вильгельм Вайнберг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PTL#1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«Генетика популяций»</dc:title>
  <dc:creator>Pimenov AV</dc:creator>
  <cp:lastModifiedBy>Гость</cp:lastModifiedBy>
  <cp:revision>63</cp:revision>
  <dcterms:created xsi:type="dcterms:W3CDTF">2004-07-18T07:33:00Z</dcterms:created>
  <dcterms:modified xsi:type="dcterms:W3CDTF">2022-10-11T17:10:59Z</dcterms:modified>
</cp:coreProperties>
</file>