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96" r:id="rId2"/>
    <p:sldId id="258" r:id="rId3"/>
    <p:sldId id="275" r:id="rId4"/>
    <p:sldId id="277" r:id="rId5"/>
    <p:sldId id="276" r:id="rId6"/>
    <p:sldId id="278" r:id="rId7"/>
    <p:sldId id="280" r:id="rId8"/>
    <p:sldId id="281" r:id="rId9"/>
    <p:sldId id="282" r:id="rId10"/>
    <p:sldId id="285" r:id="rId11"/>
    <p:sldId id="286" r:id="rId12"/>
    <p:sldId id="287" r:id="rId13"/>
    <p:sldId id="297" r:id="rId14"/>
    <p:sldId id="288" r:id="rId15"/>
    <p:sldId id="284" r:id="rId16"/>
    <p:sldId id="289" r:id="rId17"/>
    <p:sldId id="292" r:id="rId18"/>
    <p:sldId id="295" r:id="rId19"/>
    <p:sldId id="293" r:id="rId20"/>
    <p:sldId id="273" r:id="rId21"/>
    <p:sldId id="270"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298"/>
    <a:srgbClr val="00C2CC"/>
    <a:srgbClr val="FF00FF"/>
    <a:srgbClr val="B61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11" autoAdjust="0"/>
    <p:restoredTop sz="95383" autoAdjust="0"/>
  </p:normalViewPr>
  <p:slideViewPr>
    <p:cSldViewPr>
      <p:cViewPr varScale="1">
        <p:scale>
          <a:sx n="98" d="100"/>
          <a:sy n="98" d="100"/>
        </p:scale>
        <p:origin x="8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8A7B47-C5A4-4AB1-8E2C-A5E11A0A6669}" type="datetimeFigureOut">
              <a:rPr lang="ru-RU" smtClean="0"/>
              <a:t>11.10.2022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B20242-9B01-47C2-BD36-F88307A5AF69}" type="slidenum">
              <a:rPr lang="ru-RU" smtClean="0"/>
              <a:t>‹#›</a:t>
            </a:fld>
            <a:endParaRPr lang="ru-RU"/>
          </a:p>
        </p:txBody>
      </p:sp>
    </p:spTree>
    <p:extLst>
      <p:ext uri="{BB962C8B-B14F-4D97-AF65-F5344CB8AC3E}">
        <p14:creationId xmlns:p14="http://schemas.microsoft.com/office/powerpoint/2010/main" val="2254285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0E55F7B-8629-41C0-B64E-4F9B1CABCFAD}" type="datetimeFigureOut">
              <a:rPr lang="ru-RU" smtClean="0"/>
              <a:pPr/>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321B65B-CDFB-45B1-8BA5-5677FBD9379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E55F7B-8629-41C0-B64E-4F9B1CABCFAD}" type="datetimeFigureOut">
              <a:rPr lang="ru-RU" smtClean="0"/>
              <a:pPr/>
              <a:t>11.10.2022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21B65B-CDFB-45B1-8BA5-5677FBD9379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adygheya.ru/upload/iblock/563/GNN3351.jpg">
            <a:extLst>
              <a:ext uri="{FF2B5EF4-FFF2-40B4-BE49-F238E27FC236}">
                <a16:creationId xmlns:a16="http://schemas.microsoft.com/office/drawing/2014/main" id="{5A1E80F5-D615-4226-9C94-DC26FDE3E1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0362"/>
            <a:ext cx="9144000" cy="6137275"/>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a:extLst>
              <a:ext uri="{FF2B5EF4-FFF2-40B4-BE49-F238E27FC236}">
                <a16:creationId xmlns:a16="http://schemas.microsoft.com/office/drawing/2014/main" id="{97D26091-600E-4512-81D6-D8F89242E147}"/>
              </a:ext>
            </a:extLst>
          </p:cNvPr>
          <p:cNvSpPr>
            <a:spLocks noGrp="1"/>
          </p:cNvSpPr>
          <p:nvPr>
            <p:ph idx="1"/>
          </p:nvPr>
        </p:nvSpPr>
        <p:spPr>
          <a:xfrm>
            <a:off x="457200" y="1124744"/>
            <a:ext cx="8229600" cy="5001419"/>
          </a:xfrm>
        </p:spPr>
        <p:txBody>
          <a:bodyPr>
            <a:normAutofit fontScale="62500" lnSpcReduction="20000"/>
          </a:bodyPr>
          <a:lstStyle/>
          <a:p>
            <a:pPr marL="0" indent="0" algn="ctr">
              <a:buNone/>
            </a:pPr>
            <a:r>
              <a:rPr lang="ru-RU" sz="5700" b="1" dirty="0">
                <a:solidFill>
                  <a:srgbClr val="FFC000"/>
                </a:solidFill>
                <a:latin typeface="Times New Roman" panose="02020603050405020304" pitchFamily="18" charset="0"/>
                <a:cs typeface="Times New Roman" panose="02020603050405020304" pitchFamily="18" charset="0"/>
              </a:rPr>
              <a:t>Презентация </a:t>
            </a:r>
          </a:p>
          <a:p>
            <a:pPr marL="0" indent="0" algn="ctr">
              <a:buNone/>
            </a:pPr>
            <a:r>
              <a:rPr lang="ru-RU" sz="5700" b="1" dirty="0">
                <a:solidFill>
                  <a:srgbClr val="FFC000"/>
                </a:solidFill>
                <a:latin typeface="Times New Roman" panose="02020603050405020304" pitchFamily="18" charset="0"/>
                <a:cs typeface="Times New Roman" panose="02020603050405020304" pitchFamily="18" charset="0"/>
              </a:rPr>
              <a:t>на тему: </a:t>
            </a:r>
          </a:p>
          <a:p>
            <a:pPr algn="ctr"/>
            <a:endParaRPr lang="ru-RU" sz="4300" b="1" dirty="0">
              <a:solidFill>
                <a:schemeClr val="bg1"/>
              </a:solidFill>
              <a:latin typeface="Times New Roman" panose="02020603050405020304" pitchFamily="18" charset="0"/>
              <a:cs typeface="Times New Roman" panose="02020603050405020304" pitchFamily="18" charset="0"/>
            </a:endParaRPr>
          </a:p>
          <a:p>
            <a:pPr marL="0" indent="0" algn="ctr">
              <a:buNone/>
            </a:pPr>
            <a:r>
              <a:rPr lang="ru-RU" sz="6300" b="1">
                <a:solidFill>
                  <a:srgbClr val="C00000"/>
                </a:solidFill>
                <a:latin typeface="Times New Roman" panose="02020603050405020304" pitchFamily="18" charset="0"/>
                <a:cs typeface="Times New Roman" panose="02020603050405020304" pitchFamily="18" charset="0"/>
              </a:rPr>
              <a:t>Достояние Республики Адыгея </a:t>
            </a:r>
            <a:r>
              <a:rPr lang="ru-RU" sz="6300" b="1" dirty="0">
                <a:solidFill>
                  <a:srgbClr val="C00000"/>
                </a:solidFill>
                <a:latin typeface="Times New Roman" panose="02020603050405020304" pitchFamily="18" charset="0"/>
                <a:cs typeface="Times New Roman" panose="02020603050405020304" pitchFamily="18" charset="0"/>
              </a:rPr>
              <a:t>– </a:t>
            </a:r>
          </a:p>
          <a:p>
            <a:pPr marL="0" indent="0" algn="ctr">
              <a:buNone/>
            </a:pPr>
            <a:r>
              <a:rPr lang="ru-RU" sz="6300" b="1" dirty="0">
                <a:solidFill>
                  <a:srgbClr val="C00000"/>
                </a:solidFill>
                <a:latin typeface="Times New Roman" panose="02020603050405020304" pitchFamily="18" charset="0"/>
                <a:cs typeface="Times New Roman" panose="02020603050405020304" pitchFamily="18" charset="0"/>
              </a:rPr>
              <a:t>День национального костюма </a:t>
            </a:r>
          </a:p>
          <a:p>
            <a:pPr algn="ctr"/>
            <a:endParaRPr lang="ru-RU" b="1" dirty="0">
              <a:solidFill>
                <a:schemeClr val="bg1"/>
              </a:solidFill>
            </a:endParaRPr>
          </a:p>
          <a:p>
            <a:pPr marL="0" indent="0">
              <a:spcBef>
                <a:spcPts val="0"/>
              </a:spcBef>
              <a:buNone/>
            </a:pPr>
            <a:r>
              <a:rPr lang="ru-RU" altLang="ru-RU" sz="3400" b="1" dirty="0">
                <a:solidFill>
                  <a:srgbClr val="E9F298"/>
                </a:solidFill>
                <a:latin typeface="Times New Roman" panose="02020603050405020304" pitchFamily="18" charset="0"/>
                <a:cs typeface="Times New Roman" panose="02020603050405020304" pitchFamily="18" charset="0"/>
              </a:rPr>
              <a:t>Подготовила: </a:t>
            </a:r>
          </a:p>
          <a:p>
            <a:pPr marL="0" indent="0">
              <a:spcBef>
                <a:spcPts val="0"/>
              </a:spcBef>
              <a:buNone/>
            </a:pPr>
            <a:r>
              <a:rPr lang="ru-RU" altLang="ru-RU" sz="3400" b="1" dirty="0">
                <a:solidFill>
                  <a:srgbClr val="E9F298"/>
                </a:solidFill>
                <a:latin typeface="Times New Roman" panose="02020603050405020304" pitchFamily="18" charset="0"/>
                <a:cs typeface="Times New Roman" panose="02020603050405020304" pitchFamily="18" charset="0"/>
              </a:rPr>
              <a:t>преподаватель общественных дисциплин</a:t>
            </a:r>
          </a:p>
          <a:p>
            <a:pPr marL="0" indent="0">
              <a:spcBef>
                <a:spcPts val="0"/>
              </a:spcBef>
              <a:buNone/>
            </a:pPr>
            <a:r>
              <a:rPr lang="ru-RU" altLang="ru-RU" sz="3400" b="1" dirty="0" err="1">
                <a:solidFill>
                  <a:srgbClr val="E9F298"/>
                </a:solidFill>
                <a:latin typeface="Times New Roman" panose="02020603050405020304" pitchFamily="18" charset="0"/>
                <a:cs typeface="Times New Roman" panose="02020603050405020304" pitchFamily="18" charset="0"/>
              </a:rPr>
              <a:t>Ворокова</a:t>
            </a:r>
            <a:r>
              <a:rPr lang="ru-RU" altLang="ru-RU" sz="3400" b="1" dirty="0">
                <a:solidFill>
                  <a:srgbClr val="E9F298"/>
                </a:solidFill>
                <a:latin typeface="Times New Roman" panose="02020603050405020304" pitchFamily="18" charset="0"/>
                <a:cs typeface="Times New Roman" panose="02020603050405020304" pitchFamily="18" charset="0"/>
              </a:rPr>
              <a:t> Светлана </a:t>
            </a:r>
            <a:r>
              <a:rPr lang="ru-RU" altLang="ru-RU" sz="3400" b="1" dirty="0" err="1">
                <a:solidFill>
                  <a:srgbClr val="E9F298"/>
                </a:solidFill>
                <a:latin typeface="Times New Roman" panose="02020603050405020304" pitchFamily="18" charset="0"/>
                <a:cs typeface="Times New Roman" panose="02020603050405020304" pitchFamily="18" charset="0"/>
              </a:rPr>
              <a:t>Галимовна</a:t>
            </a:r>
            <a:endParaRPr lang="ru-RU" altLang="ru-RU" sz="3400" b="1" dirty="0">
              <a:solidFill>
                <a:srgbClr val="E9F298"/>
              </a:solidFill>
              <a:latin typeface="Times New Roman" panose="02020603050405020304" pitchFamily="18" charset="0"/>
              <a:cs typeface="Times New Roman" panose="02020603050405020304" pitchFamily="18" charset="0"/>
            </a:endParaRPr>
          </a:p>
          <a:p>
            <a:pPr marL="0" indent="0">
              <a:spcBef>
                <a:spcPts val="0"/>
              </a:spcBef>
              <a:buNone/>
            </a:pPr>
            <a:r>
              <a:rPr lang="ru-RU" altLang="ru-RU" sz="3400" b="1" dirty="0">
                <a:solidFill>
                  <a:srgbClr val="E9F298"/>
                </a:solidFill>
                <a:latin typeface="Times New Roman" panose="02020603050405020304" pitchFamily="18" charset="0"/>
                <a:cs typeface="Times New Roman" panose="02020603050405020304" pitchFamily="18" charset="0"/>
              </a:rPr>
              <a:t>ГБПОУ РА «Майкопский индустриальный техникум»</a:t>
            </a:r>
            <a:endParaRPr lang="ru-RU" altLang="ru-RU" sz="3400" dirty="0">
              <a:solidFill>
                <a:srgbClr val="E9F298"/>
              </a:solidFill>
              <a:latin typeface="Times New Roman" panose="02020603050405020304" pitchFamily="18" charset="0"/>
              <a:cs typeface="Times New Roman" panose="02020603050405020304" pitchFamily="18" charset="0"/>
            </a:endParaRPr>
          </a:p>
          <a:p>
            <a:pPr algn="ctr"/>
            <a:endParaRPr lang="ru-RU" sz="2400" b="1" dirty="0">
              <a:solidFill>
                <a:schemeClr val="bg1"/>
              </a:solidFill>
            </a:endParaRPr>
          </a:p>
          <a:p>
            <a:pPr algn="ctr"/>
            <a:r>
              <a:rPr lang="ru-RU" sz="2600" b="1" dirty="0">
                <a:solidFill>
                  <a:srgbClr val="FFC000"/>
                </a:solidFill>
                <a:latin typeface="Times New Roman" panose="02020603050405020304" pitchFamily="18" charset="0"/>
                <a:cs typeface="Times New Roman" panose="02020603050405020304" pitchFamily="18" charset="0"/>
              </a:rPr>
              <a:t>Майкоп-2022</a:t>
            </a:r>
            <a:endParaRPr lang="ru-RU" sz="2600" dirty="0">
              <a:solidFill>
                <a:srgbClr val="FFC000"/>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1400892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C71C52E-3301-4970-9FFE-D76582ABE0D4}"/>
              </a:ext>
            </a:extLst>
          </p:cNvPr>
          <p:cNvSpPr>
            <a:spLocks noGrp="1"/>
          </p:cNvSpPr>
          <p:nvPr>
            <p:ph idx="1"/>
          </p:nvPr>
        </p:nvSpPr>
        <p:spPr>
          <a:xfrm>
            <a:off x="457200" y="116632"/>
            <a:ext cx="8229600" cy="6009531"/>
          </a:xfrm>
        </p:spPr>
        <p:txBody>
          <a:bodyPr>
            <a:normAutofit/>
          </a:bodyPr>
          <a:lstStyle/>
          <a:p>
            <a:r>
              <a:rPr lang="ru-RU" sz="1600" dirty="0"/>
              <a:t> Адыгейский национальный костюм - не просто одежда, это отражение национального характера черкесов: храбрости мужчин, красоты и грациозности женщин. Национальный костюм - это бренд поразительной силы, о котором мы не должны забывать, потому что именно он не позволил адыгам затеряться в мультикультурном пространстве мира. Многие народы Кавказа позаимствовали адыгский костюм, который вскоре стал и «фирменной» одеждой казачьих войск. Адыгский костюм сохранил для нас уникальное золотое шитьё адыгов, диктовал правила поведения. Адыгский костюм - бесконечный источник вдохновения для современных дизайнеров: Юрия </a:t>
            </a:r>
            <a:r>
              <a:rPr lang="ru-RU" sz="1600" dirty="0" err="1"/>
              <a:t>Сташа</a:t>
            </a:r>
            <a:r>
              <a:rPr lang="ru-RU" sz="1600" dirty="0"/>
              <a:t>, </a:t>
            </a:r>
            <a:r>
              <a:rPr lang="ru-RU" sz="1600" dirty="0" err="1"/>
              <a:t>Мадины</a:t>
            </a:r>
            <a:r>
              <a:rPr lang="ru-RU" sz="1600" dirty="0"/>
              <a:t> </a:t>
            </a:r>
            <a:r>
              <a:rPr lang="ru-RU" sz="1600" dirty="0" err="1"/>
              <a:t>Саральп</a:t>
            </a:r>
            <a:r>
              <a:rPr lang="ru-RU" sz="1600" dirty="0"/>
              <a:t> и  </a:t>
            </a:r>
            <a:r>
              <a:rPr lang="ru-RU" sz="1600" dirty="0" err="1"/>
              <a:t>Мадины</a:t>
            </a:r>
            <a:r>
              <a:rPr lang="ru-RU" sz="1600" dirty="0"/>
              <a:t> </a:t>
            </a:r>
            <a:r>
              <a:rPr lang="ru-RU" sz="1600" dirty="0" err="1"/>
              <a:t>Хацуковой</a:t>
            </a:r>
            <a:r>
              <a:rPr lang="ru-RU" sz="1600" dirty="0"/>
              <a:t>.  Национальный адыгский костюм не имеет возраста: он древен, как народ, его создавший, он молод, как же, кто носит его сегодня. Пусть этот праздник  красоты и благородства адыгской культуры станет не только шагом к её сохранению, но и укрепит межнациональный мир и искреннее взаимоуважение народов, дружно проживающих в Республике Адыгея.</a:t>
            </a:r>
          </a:p>
        </p:txBody>
      </p:sp>
      <p:pic>
        <p:nvPicPr>
          <p:cNvPr id="7170" name="Picture 2" descr="https://cont.ws/uploads/pic/2018/11/11%D0%B0%20%281%29.jpg">
            <a:extLst>
              <a:ext uri="{FF2B5EF4-FFF2-40B4-BE49-F238E27FC236}">
                <a16:creationId xmlns:a16="http://schemas.microsoft.com/office/drawing/2014/main" id="{711D3B26-9F26-42A9-B18B-55C84A25490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3356992"/>
            <a:ext cx="5472608" cy="3389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539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BFD4E59-EFB8-47CB-A162-2F6CB35C7065}"/>
              </a:ext>
            </a:extLst>
          </p:cNvPr>
          <p:cNvSpPr>
            <a:spLocks noGrp="1"/>
          </p:cNvSpPr>
          <p:nvPr>
            <p:ph idx="1"/>
          </p:nvPr>
        </p:nvSpPr>
        <p:spPr>
          <a:xfrm>
            <a:off x="-1" y="154942"/>
            <a:ext cx="5364089" cy="6703057"/>
          </a:xfrm>
        </p:spPr>
        <p:txBody>
          <a:bodyPr>
            <a:noAutofit/>
          </a:bodyPr>
          <a:lstStyle/>
          <a:p>
            <a:r>
              <a:rPr lang="ru-RU" sz="2000" dirty="0"/>
              <a:t>•28 сентября - День рождения Юрия </a:t>
            </a:r>
            <a:r>
              <a:rPr lang="ru-RU" sz="2000" dirty="0" err="1"/>
              <a:t>Махмудовича</a:t>
            </a:r>
            <a:r>
              <a:rPr lang="ru-RU" sz="2000" dirty="0"/>
              <a:t> </a:t>
            </a:r>
            <a:r>
              <a:rPr lang="ru-RU" sz="2000" dirty="0" err="1"/>
              <a:t>Сташа</a:t>
            </a:r>
            <a:r>
              <a:rPr lang="ru-RU" sz="2000" dirty="0"/>
              <a:t>. Сегодня заслуженному работнику культуры Республики Адыгеи, художнику-модельеру, конструктору-модельеру, лауреату Государственной премии РА в области искусства, лауреату премии республиканской общественной организации Лига мира исполняется 91год.</a:t>
            </a:r>
          </a:p>
          <a:p>
            <a:r>
              <a:rPr lang="ru-RU" sz="2000" dirty="0"/>
              <a:t>Родился Юрий </a:t>
            </a:r>
            <a:r>
              <a:rPr lang="ru-RU" sz="2000" dirty="0" err="1"/>
              <a:t>Сташ</a:t>
            </a:r>
            <a:r>
              <a:rPr lang="ru-RU" sz="2000" dirty="0"/>
              <a:t> в 1931 году в ауле </a:t>
            </a:r>
            <a:r>
              <a:rPr lang="ru-RU" sz="2000" dirty="0" err="1"/>
              <a:t>Габукай</a:t>
            </a:r>
            <a:r>
              <a:rPr lang="ru-RU" sz="2000" dirty="0"/>
              <a:t>. В 1948-м году в августе Юрий </a:t>
            </a:r>
            <a:r>
              <a:rPr lang="ru-RU" sz="2000" dirty="0" err="1"/>
              <a:t>Сташ</a:t>
            </a:r>
            <a:r>
              <a:rPr lang="ru-RU" sz="2000" dirty="0"/>
              <a:t> пошел учеником в швейную мастерскую. В 1965-м году закончил Московский политехникум имени Моссовета на конструктора-модельера универсала. А в 1968-м году возглавил швейную экспериментальную лабораторию в городе Майкопе, в которой разрабатывались новые модели для последующего производства в регионе. С того времени Юрий </a:t>
            </a:r>
            <a:r>
              <a:rPr lang="ru-RU" sz="2000" dirty="0" err="1"/>
              <a:t>Махмудович</a:t>
            </a:r>
            <a:r>
              <a:rPr lang="ru-RU" sz="2000" dirty="0"/>
              <a:t> занимается дизайном костюма.</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0023" y="476672"/>
            <a:ext cx="3859711"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87661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ABFBCBD-118A-44FA-9BD3-E3D80558BC68}"/>
              </a:ext>
            </a:extLst>
          </p:cNvPr>
          <p:cNvSpPr>
            <a:spLocks noGrp="1"/>
          </p:cNvSpPr>
          <p:nvPr>
            <p:ph idx="1"/>
          </p:nvPr>
        </p:nvSpPr>
        <p:spPr>
          <a:xfrm>
            <a:off x="323528" y="27638"/>
            <a:ext cx="8229600" cy="6830362"/>
          </a:xfrm>
        </p:spPr>
        <p:txBody>
          <a:bodyPr>
            <a:normAutofit/>
          </a:bodyPr>
          <a:lstStyle/>
          <a:p>
            <a:pPr marL="0" indent="0">
              <a:buNone/>
            </a:pPr>
            <a:r>
              <a:rPr lang="ru-RU" dirty="0"/>
              <a:t>	</a:t>
            </a:r>
            <a:endParaRPr lang="ru-RU" sz="2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5986"/>
            <a:ext cx="6120680" cy="3345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515599" y="3717032"/>
            <a:ext cx="8136904" cy="2031325"/>
          </a:xfrm>
          <a:prstGeom prst="rect">
            <a:avLst/>
          </a:prstGeom>
        </p:spPr>
        <p:txBody>
          <a:bodyPr wrap="square">
            <a:spAutoFit/>
          </a:bodyPr>
          <a:lstStyle/>
          <a:p>
            <a:r>
              <a:rPr lang="ru-RU" dirty="0"/>
              <a:t>С 1981-го года параллельно занялся декоративно-прикладным искусством. Начал создавать панно, предметы декоративно-прикладного искусства, а также философские костюмы на базе национального адыгского костюма разных эпох. Созданные им уникальные произведения призывают к миру, добру и единению. Недаром именно адыгский костюм лёг в основу почти всех коллекций обладателя Гран-при Международного фестиваля высокой моды национального костюма «Этно-Эрато» Юрия СТАША.</a:t>
            </a:r>
          </a:p>
        </p:txBody>
      </p:sp>
    </p:spTree>
    <p:extLst>
      <p:ext uri="{BB962C8B-B14F-4D97-AF65-F5344CB8AC3E}">
        <p14:creationId xmlns:p14="http://schemas.microsoft.com/office/powerpoint/2010/main" val="1402418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8403" y="764704"/>
            <a:ext cx="3826772" cy="5976664"/>
          </a:xfrm>
        </p:spPr>
        <p:txBody>
          <a:bodyPr>
            <a:noAutofit/>
          </a:bodyPr>
          <a:lstStyle/>
          <a:p>
            <a:r>
              <a:rPr lang="ru-RU" sz="1800" dirty="0"/>
              <a:t> В 1990-2010 годы Юрий </a:t>
            </a:r>
            <a:r>
              <a:rPr lang="ru-RU" sz="1800" dirty="0" err="1"/>
              <a:t>Сташ</a:t>
            </a:r>
            <a:r>
              <a:rPr lang="ru-RU" sz="1800" dirty="0"/>
              <a:t>  вступил в полосу зрелого творческого расцвета. раскрылся его дар  художника, творца.</a:t>
            </a:r>
          </a:p>
          <a:p>
            <a:r>
              <a:rPr lang="ru-RU" sz="1800" dirty="0"/>
              <a:t>Украшением уникальной коллекции Юрия </a:t>
            </a:r>
            <a:r>
              <a:rPr lang="ru-RU" sz="1800" dirty="0" err="1"/>
              <a:t>Сташа</a:t>
            </a:r>
            <a:r>
              <a:rPr lang="ru-RU" sz="1800" dirty="0"/>
              <a:t> являются философские костюмы-символы, в которых используются архетипические образы и сюжеты национальной культуры адыгов. В основе построения костюмов-символов — традиционные адыгские платья с рукавами-крыльями, и это необыкновенно поэтическое обращение к прошлому в каждой модели из коллекции мастера несет в себе определенное содержание.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1" y="903087"/>
            <a:ext cx="4944979"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6370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8CF5303-6A60-4E17-843A-3BD911BF241E}"/>
              </a:ext>
            </a:extLst>
          </p:cNvPr>
          <p:cNvSpPr>
            <a:spLocks noGrp="1"/>
          </p:cNvSpPr>
          <p:nvPr>
            <p:ph idx="1"/>
          </p:nvPr>
        </p:nvSpPr>
        <p:spPr>
          <a:xfrm>
            <a:off x="478582" y="0"/>
            <a:ext cx="8229600" cy="3276550"/>
          </a:xfrm>
        </p:spPr>
        <p:txBody>
          <a:bodyPr>
            <a:normAutofit fontScale="62500" lnSpcReduction="20000"/>
          </a:bodyPr>
          <a:lstStyle/>
          <a:p>
            <a:r>
              <a:rPr lang="ru-RU" dirty="0"/>
              <a:t>Первый национальный кутюрье Адыгеи с неординарным и самобытным почерком создал великолепную выставочную коллекцию, насчитывающую десятки костюмов от традиционных национальных до философских, а также сотни изделий декоративно-прикладного искусства, которые сегодня выставлены в Северокавказском филиале Государственного музея Востока.</a:t>
            </a:r>
          </a:p>
          <a:p>
            <a:r>
              <a:rPr lang="ru-RU" dirty="0"/>
              <a:t>Произведения Юрия </a:t>
            </a:r>
            <a:r>
              <a:rPr lang="ru-RU" dirty="0" err="1"/>
              <a:t>Махмудовича</a:t>
            </a:r>
            <a:r>
              <a:rPr lang="ru-RU" dirty="0"/>
              <a:t> являются украшением международных, российских и республиканских выставок и конкурсов. Его уникальная коллекция экспонировалась в России и за рубежом — в Москве, Краснодаре, Черкесске, Нальчике, Ставрополе, Кисловодске, Пятигорске, Турции, Сирии, Иордании, Эстонии, США и т.д.</a:t>
            </a:r>
          </a:p>
          <a:p>
            <a:endParaRPr lang="ru-RU" dirty="0"/>
          </a:p>
        </p:txBody>
      </p:sp>
      <p:pic>
        <p:nvPicPr>
          <p:cNvPr id="8194" name="Picture 2" descr="https://8772.ru/images/07untitled(26).jpg">
            <a:extLst>
              <a:ext uri="{FF2B5EF4-FFF2-40B4-BE49-F238E27FC236}">
                <a16:creationId xmlns:a16="http://schemas.microsoft.com/office/drawing/2014/main" id="{B27275DC-772D-40FF-BF67-5D3A9A7C58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105150"/>
            <a:ext cx="6667500" cy="375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18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55531A4-85C7-4E72-9D45-523BB76DEC6C}"/>
              </a:ext>
            </a:extLst>
          </p:cNvPr>
          <p:cNvSpPr>
            <a:spLocks noGrp="1"/>
          </p:cNvSpPr>
          <p:nvPr>
            <p:ph idx="1"/>
          </p:nvPr>
        </p:nvSpPr>
        <p:spPr>
          <a:xfrm>
            <a:off x="457200" y="0"/>
            <a:ext cx="8229600" cy="6126163"/>
          </a:xfrm>
        </p:spPr>
        <p:txBody>
          <a:bodyPr>
            <a:normAutofit/>
          </a:bodyPr>
          <a:lstStyle/>
          <a:p>
            <a:r>
              <a:rPr lang="ru-RU" sz="1800" dirty="0"/>
              <a:t>Я создаю на основе традиционных элементов национальных костюмов платья-символы, - рассказывает </a:t>
            </a:r>
            <a:r>
              <a:rPr lang="ru-RU" sz="1800" b="1" dirty="0"/>
              <a:t>Юрий </a:t>
            </a:r>
            <a:r>
              <a:rPr lang="ru-RU" sz="1800" b="1" dirty="0" err="1"/>
              <a:t>Сташ</a:t>
            </a:r>
            <a:r>
              <a:rPr lang="ru-RU" sz="1800" dirty="0"/>
              <a:t>. - Вот, к примеру, этот наряд я назвал "Зеленый мир". Здесь использован самый, пожалуй, традиционный элемент национальной одежды - рукавная подвеска, но у меня она особая. Одетая в  это платье девушка, подняв руки, превращается в цветущее дерево с </a:t>
            </a:r>
            <a:r>
              <a:rPr lang="ru-RU" sz="2000" dirty="0"/>
              <a:t>диаметром</a:t>
            </a:r>
            <a:r>
              <a:rPr lang="ru-RU" sz="1800" dirty="0"/>
              <a:t> кроны почти в два метра. С тыльной стороны наряд выполнен из черной ткани, что напоминает о нависшей экологической угрозе.</a:t>
            </a:r>
          </a:p>
          <a:p>
            <a:r>
              <a:rPr lang="ru-RU" sz="1800" dirty="0"/>
              <a:t>Рядом женский костюм с "говорящим" названием "Толерантность", у которого рукавные подвески - российский триколор и традиционное знамя черкесов. Кстати, этот наряд-символ имел шумный успех на московском конкурсе национальной одежды: его организаторы попросили автора начать конкурсное дефиле именно с  этой модели.</a:t>
            </a:r>
          </a:p>
          <a:p>
            <a:endParaRPr lang="ru-RU" dirty="0"/>
          </a:p>
        </p:txBody>
      </p:sp>
      <p:pic>
        <p:nvPicPr>
          <p:cNvPr id="5122" name="Picture 2" descr="https://republic01.ru/uploads/posts/2021-08/1629460784_te0bmrd90yo.jpg">
            <a:extLst>
              <a:ext uri="{FF2B5EF4-FFF2-40B4-BE49-F238E27FC236}">
                <a16:creationId xmlns:a16="http://schemas.microsoft.com/office/drawing/2014/main" id="{3E02219B-E415-42A4-9E4B-E55F43E96D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4056" y="3717032"/>
            <a:ext cx="4067944" cy="271266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img-fotki.yandex.ru/get/4134/30288281.1/0_b1a25_e3ca8caa_L.jpeg">
            <a:extLst>
              <a:ext uri="{FF2B5EF4-FFF2-40B4-BE49-F238E27FC236}">
                <a16:creationId xmlns:a16="http://schemas.microsoft.com/office/drawing/2014/main" id="{9A415C3C-07F3-44D7-846B-70F451856C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7282" y="3717032"/>
            <a:ext cx="3414858" cy="2712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172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80CD68E-16C7-497B-A118-81E1E6BF521C}"/>
              </a:ext>
            </a:extLst>
          </p:cNvPr>
          <p:cNvSpPr>
            <a:spLocks noGrp="1"/>
          </p:cNvSpPr>
          <p:nvPr>
            <p:ph idx="1"/>
          </p:nvPr>
        </p:nvSpPr>
        <p:spPr>
          <a:xfrm>
            <a:off x="27899" y="476672"/>
            <a:ext cx="5344731" cy="5688632"/>
          </a:xfrm>
        </p:spPr>
        <p:txBody>
          <a:bodyPr>
            <a:normAutofit fontScale="92500" lnSpcReduction="10000"/>
          </a:bodyPr>
          <a:lstStyle/>
          <a:p>
            <a:r>
              <a:rPr lang="ru-RU" sz="1900" dirty="0"/>
              <a:t>А вот национальные черкесские костюмы князя и княжны. Здесь Юрий </a:t>
            </a:r>
            <a:r>
              <a:rPr lang="ru-RU" sz="1900" dirty="0" err="1"/>
              <a:t>Сташ</a:t>
            </a:r>
            <a:r>
              <a:rPr lang="ru-RU" sz="1900" dirty="0"/>
              <a:t> предстает не столько художником-модельером, сколько глубоким исследователем традиций национальной одежды. Дело в том, что сведения о многих ее деталях сохранились лишь в устных народных преданиях. Как настоящий ученый, он изучил приемы золотого шитья национального орнамента, другие способы и воссоздает такие костюмы. Богатая фантазия художника в союзе с точными историческими знаниями помогли воссоздать и черкеску князя Михаила Черкасского - первого генералиссимуса России, имевшего, как известно, кавказские корни.</a:t>
            </a:r>
          </a:p>
          <a:p>
            <a:r>
              <a:rPr lang="ru-RU" sz="1900" dirty="0"/>
              <a:t>- Этот костюм-символ я назвал "Красная черкеска" и посвятил памяти своих земляков - всех защитников Отечества в минувшей, самой кровопролитной войне, - продолжает Юрий. - У меня, мальчишкой пережившего ужасы войны, есть для этого наряда и другое образное название: "Вернувшим миру солнце".</a:t>
            </a:r>
          </a:p>
          <a:p>
            <a:endParaRPr lang="ru-RU"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2630" y="404664"/>
            <a:ext cx="363043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2631" y="3303490"/>
            <a:ext cx="3630437" cy="3005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868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3E16D79-215F-4401-89A3-7633F5FBB2D8}"/>
              </a:ext>
            </a:extLst>
          </p:cNvPr>
          <p:cNvSpPr>
            <a:spLocks noGrp="1"/>
          </p:cNvSpPr>
          <p:nvPr>
            <p:ph idx="1"/>
          </p:nvPr>
        </p:nvSpPr>
        <p:spPr>
          <a:xfrm>
            <a:off x="457200" y="260648"/>
            <a:ext cx="8229600" cy="5865515"/>
          </a:xfrm>
        </p:spPr>
        <p:txBody>
          <a:bodyPr>
            <a:normAutofit/>
          </a:bodyPr>
          <a:lstStyle/>
          <a:p>
            <a:pPr algn="ctr"/>
            <a:r>
              <a:rPr lang="ru-RU" sz="2400" dirty="0"/>
              <a:t> «В сегодняшнем быстро меняющемся мире национальный костюм остается актуальным. Наш наряд все так же рассказывает историю. И выполняет еще одну важнейшую функцию – облагораживает человека. Ведь в адыгском наряде не сможешь себя вести неподобающим образом. Костюм обязывает быть под стать себе».</a:t>
            </a:r>
          </a:p>
          <a:p>
            <a:pPr algn="r"/>
            <a:r>
              <a:rPr lang="ru-RU" sz="2400" i="1" dirty="0"/>
              <a:t>Юрий </a:t>
            </a:r>
            <a:r>
              <a:rPr lang="ru-RU" sz="2400" i="1" dirty="0" err="1"/>
              <a:t>Сташ</a:t>
            </a:r>
            <a:r>
              <a:rPr lang="ru-RU" sz="2400" dirty="0"/>
              <a:t>.</a:t>
            </a:r>
          </a:p>
        </p:txBody>
      </p:sp>
      <p:pic>
        <p:nvPicPr>
          <p:cNvPr id="10242" name="Picture 2" descr="https://maykop-news.ru/wp-content/uploads/2018/09/IMG_0001-2-300x200.jpg">
            <a:extLst>
              <a:ext uri="{FF2B5EF4-FFF2-40B4-BE49-F238E27FC236}">
                <a16:creationId xmlns:a16="http://schemas.microsoft.com/office/drawing/2014/main" id="{FD3DC78E-E200-4F1C-A189-1F40F1A449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924944"/>
            <a:ext cx="5256584"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703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51733D9-85FF-428A-95CC-C04CEF2A5797}"/>
              </a:ext>
            </a:extLst>
          </p:cNvPr>
          <p:cNvSpPr>
            <a:spLocks noGrp="1"/>
          </p:cNvSpPr>
          <p:nvPr>
            <p:ph idx="1"/>
          </p:nvPr>
        </p:nvSpPr>
        <p:spPr>
          <a:xfrm>
            <a:off x="0" y="-603447"/>
            <a:ext cx="9036496" cy="7461448"/>
          </a:xfrm>
        </p:spPr>
        <p:txBody>
          <a:bodyPr>
            <a:normAutofit/>
          </a:bodyPr>
          <a:lstStyle/>
          <a:p>
            <a:pPr marL="0" indent="0">
              <a:buNone/>
            </a:pPr>
            <a:endParaRPr lang="ru-RU" dirty="0"/>
          </a:p>
          <a:p>
            <a:pPr lvl="0"/>
            <a:endParaRPr lang="ru-RU" dirty="0">
              <a:solidFill>
                <a:prstClr val="black"/>
              </a:solidFill>
            </a:endParaRPr>
          </a:p>
          <a:p>
            <a:pPr marL="0" indent="0">
              <a:buNone/>
            </a:pPr>
            <a:endParaRPr lang="ru-RU" dirty="0"/>
          </a:p>
        </p:txBody>
      </p:sp>
      <p:pic>
        <p:nvPicPr>
          <p:cNvPr id="11266" name="Picture 2" descr="https://mypresentation.ru/documents/6478e2c6b9e38e7f8e91c73cb3ee9ee6/img9.jpg">
            <a:extLst>
              <a:ext uri="{FF2B5EF4-FFF2-40B4-BE49-F238E27FC236}">
                <a16:creationId xmlns:a16="http://schemas.microsoft.com/office/drawing/2014/main" id="{4966CFBC-C41F-47E4-B3DE-7AD73824C3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0"/>
            <a:ext cx="6696744" cy="386104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56250" y="3807624"/>
            <a:ext cx="8496944" cy="1938992"/>
          </a:xfrm>
          <a:prstGeom prst="rect">
            <a:avLst/>
          </a:prstGeom>
        </p:spPr>
        <p:txBody>
          <a:bodyPr wrap="square">
            <a:spAutoFit/>
          </a:bodyPr>
          <a:lstStyle/>
          <a:p>
            <a:r>
              <a:rPr lang="ru-RU" sz="2000" dirty="0"/>
              <a:t>«Дорогой мистер Юрий </a:t>
            </a:r>
            <a:r>
              <a:rPr lang="ru-RU" sz="2000" dirty="0" err="1"/>
              <a:t>Сташ</a:t>
            </a:r>
            <a:r>
              <a:rPr lang="ru-RU" sz="2000" dirty="0"/>
              <a:t>! От имени Генерального директора я хотел бы поблагодарить вас за предоставленное культурное разнообразие, существующее как в вашей стране, так и по всему миру. Такое наследие, как ваше, имеет силу объединять людей и преодолевать границы. И по этой причине охранять его — одна из главных задач ЮНЕСКО. Искренне ваш, </a:t>
            </a:r>
            <a:r>
              <a:rPr lang="ru-RU" sz="2000" dirty="0" err="1"/>
              <a:t>Рикардо</a:t>
            </a:r>
            <a:r>
              <a:rPr lang="ru-RU" sz="2000" dirty="0"/>
              <a:t> де </a:t>
            </a:r>
            <a:r>
              <a:rPr lang="ru-RU" sz="2000" dirty="0" err="1"/>
              <a:t>Гемраес</a:t>
            </a:r>
            <a:r>
              <a:rPr lang="ru-RU" sz="2000" dirty="0"/>
              <a:t> </a:t>
            </a:r>
            <a:r>
              <a:rPr lang="ru-RU" sz="2000" dirty="0" err="1"/>
              <a:t>Пинто</a:t>
            </a:r>
            <a:r>
              <a:rPr lang="ru-RU" sz="2000" dirty="0"/>
              <a:t>».</a:t>
            </a:r>
          </a:p>
        </p:txBody>
      </p:sp>
    </p:spTree>
    <p:extLst>
      <p:ext uri="{BB962C8B-B14F-4D97-AF65-F5344CB8AC3E}">
        <p14:creationId xmlns:p14="http://schemas.microsoft.com/office/powerpoint/2010/main" val="1078127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C88C072-79CE-4159-9FAD-723C19535D21}"/>
              </a:ext>
            </a:extLst>
          </p:cNvPr>
          <p:cNvSpPr>
            <a:spLocks noGrp="1"/>
          </p:cNvSpPr>
          <p:nvPr>
            <p:ph idx="1"/>
          </p:nvPr>
        </p:nvSpPr>
        <p:spPr>
          <a:xfrm>
            <a:off x="323528" y="3140968"/>
            <a:ext cx="8445624" cy="3384375"/>
          </a:xfrm>
        </p:spPr>
        <p:txBody>
          <a:bodyPr>
            <a:normAutofit/>
          </a:bodyPr>
          <a:lstStyle/>
          <a:p>
            <a:pPr marL="0" indent="0">
              <a:buNone/>
            </a:pPr>
            <a:r>
              <a:rPr lang="ru-RU" sz="1400" dirty="0"/>
              <a:t>.</a:t>
            </a:r>
          </a:p>
          <a:p>
            <a:endParaRPr lang="ru-RU" sz="1400" dirty="0"/>
          </a:p>
          <a:p>
            <a:r>
              <a:rPr lang="ru-RU" sz="2000" dirty="0"/>
              <a:t>Юрий </a:t>
            </a:r>
            <a:r>
              <a:rPr lang="ru-RU" sz="2000" dirty="0" err="1"/>
              <a:t>Сташ</a:t>
            </a:r>
            <a:r>
              <a:rPr lang="ru-RU" sz="2000" dirty="0"/>
              <a:t> никогда не останавливается в своем творчестве, все время находится в процессе создания очередного шедевра. В настоящее время он завершает работу над небольшими по размеру панно. Их будет ровно сто. В узоре этих панно используется адыгский орнамент. Композиция посвящена 100-летию государственности Адыгеи.</a:t>
            </a:r>
          </a:p>
          <a:p>
            <a:r>
              <a:rPr lang="ru-RU" sz="2000" dirty="0"/>
              <a:t>Министерство культуры Республики Адыгея искренне поздравляет Юрия </a:t>
            </a:r>
            <a:r>
              <a:rPr lang="ru-RU" sz="2000" dirty="0" err="1"/>
              <a:t>Махмудовича</a:t>
            </a:r>
            <a:r>
              <a:rPr lang="ru-RU" sz="2000" dirty="0"/>
              <a:t> со знаменательным юбилеем и желает крепкого здоровья, благополучия и неиссякаемого вдохновения!</a:t>
            </a:r>
          </a:p>
          <a:p>
            <a:endParaRPr lang="ru-RU" sz="1400" dirty="0"/>
          </a:p>
        </p:txBody>
      </p:sp>
      <p:pic>
        <p:nvPicPr>
          <p:cNvPr id="6146" name="Picture 2" descr="https://8772.ru/images/03untitled(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886" y="188640"/>
            <a:ext cx="8064896"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451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msoC735F">
            <a:extLst>
              <a:ext uri="{FF2B5EF4-FFF2-40B4-BE49-F238E27FC236}">
                <a16:creationId xmlns:a16="http://schemas.microsoft.com/office/drawing/2014/main" id="{0637A93D-E2D6-4BB7-854D-4AA8C7136583}"/>
              </a:ext>
            </a:extLst>
          </p:cNvPr>
          <p:cNvPicPr>
            <a:picLocks noChangeAspect="1" noChangeArrowheads="1"/>
          </p:cNvPicPr>
          <p:nvPr/>
        </p:nvPicPr>
        <p:blipFill>
          <a:blip r:embed="rId3"/>
          <a:srcRect l="8301" t="5975"/>
          <a:stretch>
            <a:fillRect/>
          </a:stretch>
        </p:blipFill>
        <p:spPr bwMode="auto">
          <a:xfrm>
            <a:off x="628328" y="0"/>
            <a:ext cx="7748934" cy="6858000"/>
          </a:xfrm>
          <a:prstGeom prst="rect">
            <a:avLst/>
          </a:prstGeom>
          <a:noFill/>
        </p:spPr>
      </p:pic>
      <p:sp>
        <p:nvSpPr>
          <p:cNvPr id="5" name="Прямоугольник 4"/>
          <p:cNvSpPr/>
          <p:nvPr/>
        </p:nvSpPr>
        <p:spPr>
          <a:xfrm>
            <a:off x="-785850" y="2500306"/>
            <a:ext cx="6502401" cy="1323439"/>
          </a:xfrm>
          <a:prstGeom prst="rect">
            <a:avLst/>
          </a:prstGeom>
        </p:spPr>
        <p:txBody>
          <a:bodyPr>
            <a:spAutoFit/>
          </a:bodyPr>
          <a:lstStyle/>
          <a:p>
            <a:pPr algn="ctr" fontAlgn="auto">
              <a:spcBef>
                <a:spcPts val="0"/>
              </a:spcBef>
              <a:spcAft>
                <a:spcPts val="0"/>
              </a:spcAft>
              <a:defRPr/>
            </a:pPr>
            <a:r>
              <a:rPr lang="ru-RU" sz="8000" dirty="0">
                <a:solidFill>
                  <a:srgbClr val="FF0000"/>
                </a:solidFill>
                <a:latin typeface="Monotype Corsiva" pitchFamily="66" charset="0"/>
              </a:rPr>
              <a:t>              </a:t>
            </a:r>
          </a:p>
        </p:txBody>
      </p:sp>
    </p:spTree>
    <p:custDataLst>
      <p:tags r:id="rId1"/>
    </p:custDataLst>
  </p:cSld>
  <p:clrMapOvr>
    <a:masterClrMapping/>
  </p:clrMapOvr>
  <p:transition advClick="0"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2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1\Мои документы\Мои рисунки\Изображение\Изображение 031.jpg"/>
          <p:cNvPicPr>
            <a:picLocks noChangeAspect="1" noChangeArrowheads="1"/>
          </p:cNvPicPr>
          <p:nvPr/>
        </p:nvPicPr>
        <p:blipFill>
          <a:blip r:embed="rId2"/>
          <a:srcRect/>
          <a:stretch>
            <a:fillRect/>
          </a:stretch>
        </p:blipFill>
        <p:spPr bwMode="auto">
          <a:xfrm>
            <a:off x="0" y="1"/>
            <a:ext cx="9144000" cy="6858000"/>
          </a:xfrm>
          <a:prstGeom prst="rect">
            <a:avLst/>
          </a:prstGeom>
          <a:noFill/>
        </p:spPr>
      </p:pic>
    </p:spTree>
  </p:cSld>
  <p:clrMapOvr>
    <a:masterClrMapping/>
  </p:clrMapOvr>
  <p:transition advClick="0" advTm="5000">
    <p:diamond/>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pic>
        <p:nvPicPr>
          <p:cNvPr id="9218" name="Picture 2" descr="D:\Новая папка (2)\костюм\ЧЕРКЕССЫ.jpg"/>
          <p:cNvPicPr>
            <a:picLocks noChangeAspect="1" noChangeArrowheads="1"/>
          </p:cNvPicPr>
          <p:nvPr/>
        </p:nvPicPr>
        <p:blipFill>
          <a:blip r:embed="rId2"/>
          <a:srcRect/>
          <a:stretch>
            <a:fillRect/>
          </a:stretch>
        </p:blipFill>
        <p:spPr bwMode="auto">
          <a:xfrm>
            <a:off x="0" y="-315416"/>
            <a:ext cx="8315326" cy="5184576"/>
          </a:xfrm>
          <a:prstGeom prst="rect">
            <a:avLst/>
          </a:prstGeom>
          <a:noFill/>
        </p:spPr>
      </p:pic>
      <p:sp>
        <p:nvSpPr>
          <p:cNvPr id="4" name="Прямоугольник 3"/>
          <p:cNvSpPr/>
          <p:nvPr/>
        </p:nvSpPr>
        <p:spPr>
          <a:xfrm>
            <a:off x="860282" y="4820522"/>
            <a:ext cx="6408711" cy="1938992"/>
          </a:xfrm>
          <a:prstGeom prst="rect">
            <a:avLst/>
          </a:prstGeom>
        </p:spPr>
        <p:txBody>
          <a:bodyPr wrap="square">
            <a:spAutoFit/>
          </a:bodyPr>
          <a:lstStyle/>
          <a:p>
            <a:pPr algn="ctr"/>
            <a:r>
              <a:rPr lang="ru-RU" sz="6000" dirty="0">
                <a:solidFill>
                  <a:srgbClr val="FF0000"/>
                </a:solidFill>
              </a:rPr>
              <a:t>Спасибо</a:t>
            </a:r>
            <a:r>
              <a:rPr lang="ru-RU" dirty="0">
                <a:solidFill>
                  <a:srgbClr val="FF0000"/>
                </a:solidFill>
              </a:rPr>
              <a:t> </a:t>
            </a:r>
          </a:p>
          <a:p>
            <a:pPr algn="ctr"/>
            <a:r>
              <a:rPr lang="ru-RU" sz="6000" dirty="0">
                <a:solidFill>
                  <a:srgbClr val="FF0000"/>
                </a:solidFill>
              </a:rPr>
              <a:t>за просмотр! </a:t>
            </a:r>
          </a:p>
        </p:txBody>
      </p:sp>
    </p:spTree>
  </p:cSld>
  <p:clrMapOvr>
    <a:masterClrMapping/>
  </p:clrMapOvr>
  <p:transition advClick="0" advTm="5000">
    <p:pull dir="l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5AAC527-9847-4FD6-BAE9-D69F57017089}"/>
              </a:ext>
            </a:extLst>
          </p:cNvPr>
          <p:cNvSpPr>
            <a:spLocks noGrp="1"/>
          </p:cNvSpPr>
          <p:nvPr>
            <p:ph idx="1"/>
          </p:nvPr>
        </p:nvSpPr>
        <p:spPr>
          <a:xfrm>
            <a:off x="467544" y="260648"/>
            <a:ext cx="8229600" cy="5894388"/>
          </a:xfrm>
        </p:spPr>
        <p:txBody>
          <a:bodyPr>
            <a:normAutofit/>
          </a:bodyPr>
          <a:lstStyle/>
          <a:p>
            <a:r>
              <a:rPr lang="ru-RU" sz="2000" b="1" dirty="0"/>
              <a:t> 28 сентября </a:t>
            </a:r>
            <a:r>
              <a:rPr lang="ru-RU" sz="2000" dirty="0"/>
              <a:t>вошло в перечень государственных праздников Адыгеи, и вот уже 11 лет в этот день республика отмечает День национального костюма, Праздник относительно молодой, но уже полюбившийся жителям республики. Черкесский костюм — это больше, чем просто одежда. Это память и мудрость поколений, неотъемлемая часть национальной культуры, отражение характера народа. Его гордость. Его достоинство</a:t>
            </a:r>
            <a:r>
              <a:rPr lang="ru-RU" sz="2800" dirty="0"/>
              <a:t>.</a:t>
            </a:r>
          </a:p>
        </p:txBody>
      </p:sp>
      <p:pic>
        <p:nvPicPr>
          <p:cNvPr id="4" name="Picture 4" descr="Республика Адыгея">
            <a:extLst>
              <a:ext uri="{FF2B5EF4-FFF2-40B4-BE49-F238E27FC236}">
                <a16:creationId xmlns:a16="http://schemas.microsoft.com/office/drawing/2014/main" id="{8BB68154-DB42-4AA3-B1B0-AF42A913DEB8}"/>
              </a:ext>
            </a:extLst>
          </p:cNvPr>
          <p:cNvPicPr>
            <a:picLocks noChangeAspect="1" noChangeArrowheads="1"/>
          </p:cNvPicPr>
          <p:nvPr/>
        </p:nvPicPr>
        <p:blipFill>
          <a:blip r:embed="rId2"/>
          <a:srcRect/>
          <a:stretch>
            <a:fillRect/>
          </a:stretch>
        </p:blipFill>
        <p:spPr bwMode="auto">
          <a:xfrm>
            <a:off x="1875074" y="2564904"/>
            <a:ext cx="5112567" cy="3414109"/>
          </a:xfrm>
          <a:prstGeom prst="rect">
            <a:avLst/>
          </a:prstGeom>
          <a:noFill/>
        </p:spPr>
      </p:pic>
    </p:spTree>
    <p:extLst>
      <p:ext uri="{BB962C8B-B14F-4D97-AF65-F5344CB8AC3E}">
        <p14:creationId xmlns:p14="http://schemas.microsoft.com/office/powerpoint/2010/main" val="225846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D6E2296-6ED7-4E8C-9EEF-D73CA7478020}"/>
              </a:ext>
            </a:extLst>
          </p:cNvPr>
          <p:cNvSpPr>
            <a:spLocks noGrp="1"/>
          </p:cNvSpPr>
          <p:nvPr>
            <p:ph idx="1"/>
          </p:nvPr>
        </p:nvSpPr>
        <p:spPr>
          <a:xfrm>
            <a:off x="457200" y="188641"/>
            <a:ext cx="8219256" cy="3600400"/>
          </a:xfrm>
        </p:spPr>
        <p:txBody>
          <a:bodyPr>
            <a:normAutofit fontScale="62500" lnSpcReduction="20000"/>
          </a:bodyPr>
          <a:lstStyle/>
          <a:p>
            <a:r>
              <a:rPr lang="ru-RU" dirty="0"/>
              <a:t>Международный День Черкесского национального костюма был впервые отпразднован 28 сентября 2011 года по инициативе Международной Черкесской Ассоциации в Адыгее. В 2012 году к чествованию черкески подключилась и Кабардино-Балкария. С 2014 года указом главы Республики Адыгея </a:t>
            </a:r>
            <a:r>
              <a:rPr lang="ru-RU" dirty="0" err="1"/>
              <a:t>Тхакушиновым</a:t>
            </a:r>
            <a:r>
              <a:rPr lang="ru-RU" dirty="0"/>
              <a:t> Асланом </a:t>
            </a:r>
            <a:r>
              <a:rPr lang="ru-RU" dirty="0" err="1"/>
              <a:t>Китовичем</a:t>
            </a:r>
            <a:r>
              <a:rPr lang="ru-RU" dirty="0"/>
              <a:t>, 28 сентября провозглашен Днем адыгейского национального костюма. Это событие нас очень радует и мы уверены, что это все является связующей нитью между прошлым и будущим, обогащая каждого человека, приобщая его к своим корням, истокам, пробуждая любовь к себе и ближнему, воспитывая взаимоуважение и терпимость, рождая новые чувства и эмоции сопричастности к Красоте, Гармонии и Вечности. Костюм – это стиль, вкус, красота.</a:t>
            </a:r>
          </a:p>
        </p:txBody>
      </p:sp>
      <p:pic>
        <p:nvPicPr>
          <p:cNvPr id="2050" name="Picture 2" descr="https://muslim.ru/upload/iblock/962/962dee24045e70b87beedc75c72c084c.jpg">
            <a:extLst>
              <a:ext uri="{FF2B5EF4-FFF2-40B4-BE49-F238E27FC236}">
                <a16:creationId xmlns:a16="http://schemas.microsoft.com/office/drawing/2014/main" id="{2791B993-613D-4B73-8A19-0A54BABC59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7340" y="3429775"/>
            <a:ext cx="4248472" cy="2910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884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52DC383-5AA5-4546-B497-65608BFEB6F0}"/>
              </a:ext>
            </a:extLst>
          </p:cNvPr>
          <p:cNvSpPr>
            <a:spLocks noGrp="1"/>
          </p:cNvSpPr>
          <p:nvPr>
            <p:ph idx="1"/>
          </p:nvPr>
        </p:nvSpPr>
        <p:spPr>
          <a:xfrm>
            <a:off x="457200" y="260648"/>
            <a:ext cx="8229600" cy="5865515"/>
          </a:xfrm>
        </p:spPr>
        <p:txBody>
          <a:bodyPr/>
          <a:lstStyle/>
          <a:p>
            <a:pPr algn="ctr"/>
            <a:r>
              <a:rPr lang="ru-RU" sz="2000" dirty="0"/>
              <a:t>День адыгского (черкесского) костюма посвящен сохранению и развитию национальной культуры, нравственному и эстетическому воспитанию молодого поколения, а также продвижению и популяризации адыгских народных художественных промыслов и ремесел, в частности золотошвейного искусства адыгов.</a:t>
            </a:r>
          </a:p>
          <a:p>
            <a:endParaRPr lang="ru-RU" dirty="0"/>
          </a:p>
          <a:p>
            <a:endParaRPr lang="ru-RU" dirty="0"/>
          </a:p>
        </p:txBody>
      </p:sp>
      <p:pic>
        <p:nvPicPr>
          <p:cNvPr id="4" name="Picture 2" descr="D:\Новая папка (2)\костюм\1-unosheskiy zador 7.jpg">
            <a:extLst>
              <a:ext uri="{FF2B5EF4-FFF2-40B4-BE49-F238E27FC236}">
                <a16:creationId xmlns:a16="http://schemas.microsoft.com/office/drawing/2014/main" id="{CF1C96E6-E0F9-4BDD-B3A6-424ED2849372}"/>
              </a:ext>
            </a:extLst>
          </p:cNvPr>
          <p:cNvPicPr>
            <a:picLocks noChangeAspect="1" noChangeArrowheads="1"/>
          </p:cNvPicPr>
          <p:nvPr/>
        </p:nvPicPr>
        <p:blipFill>
          <a:blip r:embed="rId2"/>
          <a:srcRect/>
          <a:stretch>
            <a:fillRect/>
          </a:stretch>
        </p:blipFill>
        <p:spPr bwMode="auto">
          <a:xfrm>
            <a:off x="2095469" y="2305131"/>
            <a:ext cx="5112568" cy="3664204"/>
          </a:xfrm>
          <a:prstGeom prst="rect">
            <a:avLst/>
          </a:prstGeom>
          <a:noFill/>
        </p:spPr>
      </p:pic>
    </p:spTree>
    <p:extLst>
      <p:ext uri="{BB962C8B-B14F-4D97-AF65-F5344CB8AC3E}">
        <p14:creationId xmlns:p14="http://schemas.microsoft.com/office/powerpoint/2010/main" val="3147044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2128408-5A54-4477-8A53-4F656234FF12}"/>
              </a:ext>
            </a:extLst>
          </p:cNvPr>
          <p:cNvSpPr>
            <a:spLocks noGrp="1"/>
          </p:cNvSpPr>
          <p:nvPr>
            <p:ph idx="1"/>
          </p:nvPr>
        </p:nvSpPr>
        <p:spPr>
          <a:xfrm>
            <a:off x="683568" y="260647"/>
            <a:ext cx="7776864" cy="2160241"/>
          </a:xfrm>
        </p:spPr>
        <p:txBody>
          <a:bodyPr>
            <a:normAutofit/>
          </a:bodyPr>
          <a:lstStyle/>
          <a:p>
            <a:pPr marL="0" indent="0">
              <a:buNone/>
            </a:pPr>
            <a:r>
              <a:rPr lang="ru-RU" sz="2000" dirty="0"/>
              <a:t>•	Красотой и практичностью черкесского костюма восхищались многие известные российские и западные путешественники. И сейчас черкесский костюм остаётся брендом республики. </a:t>
            </a:r>
          </a:p>
        </p:txBody>
      </p:sp>
      <p:pic>
        <p:nvPicPr>
          <p:cNvPr id="4" name="Picture 2" descr="D:\Новая папка (2)\костюм\FILE3890.JPG">
            <a:extLst>
              <a:ext uri="{FF2B5EF4-FFF2-40B4-BE49-F238E27FC236}">
                <a16:creationId xmlns:a16="http://schemas.microsoft.com/office/drawing/2014/main" id="{828471FC-077F-4FDE-9649-BA5C71A4DFDE}"/>
              </a:ext>
            </a:extLst>
          </p:cNvPr>
          <p:cNvPicPr>
            <a:picLocks noChangeAspect="1" noChangeArrowheads="1"/>
          </p:cNvPicPr>
          <p:nvPr/>
        </p:nvPicPr>
        <p:blipFill>
          <a:blip r:embed="rId2"/>
          <a:srcRect/>
          <a:stretch>
            <a:fillRect/>
          </a:stretch>
        </p:blipFill>
        <p:spPr bwMode="auto">
          <a:xfrm>
            <a:off x="2555776" y="1624989"/>
            <a:ext cx="3888432" cy="4834139"/>
          </a:xfrm>
          <a:prstGeom prst="rect">
            <a:avLst/>
          </a:prstGeom>
          <a:noFill/>
        </p:spPr>
      </p:pic>
    </p:spTree>
    <p:extLst>
      <p:ext uri="{BB962C8B-B14F-4D97-AF65-F5344CB8AC3E}">
        <p14:creationId xmlns:p14="http://schemas.microsoft.com/office/powerpoint/2010/main" val="1839047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DA84469-570A-4501-9EE5-C48F35C0CA34}"/>
              </a:ext>
            </a:extLst>
          </p:cNvPr>
          <p:cNvSpPr>
            <a:spLocks noGrp="1"/>
          </p:cNvSpPr>
          <p:nvPr>
            <p:ph idx="1"/>
          </p:nvPr>
        </p:nvSpPr>
        <p:spPr>
          <a:xfrm>
            <a:off x="395536" y="484191"/>
            <a:ext cx="4176464" cy="5112567"/>
          </a:xfrm>
        </p:spPr>
        <p:txBody>
          <a:bodyPr>
            <a:normAutofit/>
          </a:bodyPr>
          <a:lstStyle/>
          <a:p>
            <a:r>
              <a:rPr lang="ru-RU" sz="2000" dirty="0"/>
              <a:t>Женский костюм называется «</a:t>
            </a:r>
            <a:r>
              <a:rPr lang="ru-RU" sz="2000" dirty="0" err="1"/>
              <a:t>сае</a:t>
            </a:r>
            <a:r>
              <a:rPr lang="ru-RU" sz="2000" dirty="0"/>
              <a:t>» (на экране изображение женского адыгского национального костюма в деталях). Он состоит из нескольких частей: шапочка, шарф, платье – как длинный халат без пуговиц с красивым поясом, украшенный орнаментом. Под халат одевались шёлковая рубашка с длинным рукавом, юбка и короткий кафтанчик. К узкому длинному рукаву выше локтя пришивались женские нарукавники – «1энцогъу».</a:t>
            </a:r>
          </a:p>
          <a:p>
            <a:endParaRPr lang="ru-RU" dirty="0"/>
          </a:p>
        </p:txBody>
      </p:sp>
      <p:pic>
        <p:nvPicPr>
          <p:cNvPr id="3074" name="Picture 2" descr="https://mykaleidoscope.ru/uploads/posts/2021-03/1615321402_27-p-adigeiskie-platya-obraz-30.jpg">
            <a:extLst>
              <a:ext uri="{FF2B5EF4-FFF2-40B4-BE49-F238E27FC236}">
                <a16:creationId xmlns:a16="http://schemas.microsoft.com/office/drawing/2014/main" id="{52266DAC-91DA-4D3C-9FCB-33001245E3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692695"/>
            <a:ext cx="3600400" cy="4695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48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74DE346-BFD5-4FCB-9C06-76A66095F68B}"/>
              </a:ext>
            </a:extLst>
          </p:cNvPr>
          <p:cNvSpPr>
            <a:spLocks noGrp="1"/>
          </p:cNvSpPr>
          <p:nvPr>
            <p:ph idx="1"/>
          </p:nvPr>
        </p:nvSpPr>
        <p:spPr>
          <a:xfrm>
            <a:off x="323528" y="188640"/>
            <a:ext cx="8229600" cy="4525963"/>
          </a:xfrm>
        </p:spPr>
        <p:txBody>
          <a:bodyPr>
            <a:normAutofit/>
          </a:bodyPr>
          <a:lstStyle/>
          <a:p>
            <a:pPr marL="0" indent="0" algn="ctr">
              <a:buNone/>
            </a:pPr>
            <a:r>
              <a:rPr lang="ru-RU" dirty="0"/>
              <a:t>	</a:t>
            </a:r>
            <a:r>
              <a:rPr lang="ru-RU" sz="2000" dirty="0"/>
              <a:t>Нарядное платье шили из бархата или шелка темных цветов и украшали галунами и золотым шитьем. Рукава платья в конце XVIII — начале XIX века делались длинными, разрезными, позднее стали шить платье с цельными рукавами до локтя, из-под которых были видны рукава кафтанчика и рубашки. Пояс с серебряной пряжкой дополнял нарядный костюм княжны или дворянки.</a:t>
            </a:r>
          </a:p>
          <a:p>
            <a:pPr algn="ctr"/>
            <a:r>
              <a:rPr lang="ru-RU" sz="2000" dirty="0"/>
              <a:t>Адыгейский женский национальный костюм с длинными  рукавами. </a:t>
            </a:r>
          </a:p>
          <a:p>
            <a:endParaRPr lang="ru-RU" dirty="0"/>
          </a:p>
        </p:txBody>
      </p:sp>
      <p:pic>
        <p:nvPicPr>
          <p:cNvPr id="4098" name="Picture 2" descr="https://mykaleidoscope.ru/uploads/posts/2021-03/1615769095_19-p-adigeiskie-svadebnie-platya-obraz-21.jpg">
            <a:extLst>
              <a:ext uri="{FF2B5EF4-FFF2-40B4-BE49-F238E27FC236}">
                <a16:creationId xmlns:a16="http://schemas.microsoft.com/office/drawing/2014/main" id="{1751F107-BA2A-44A5-8C21-090076CE7D1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1727" y="2708920"/>
            <a:ext cx="2952328" cy="414908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mykaleidoscope.ru/uploads/posts/2021-03/1615305335_16-p-ingushskie-platya-obraz-16.jpg">
            <a:extLst>
              <a:ext uri="{FF2B5EF4-FFF2-40B4-BE49-F238E27FC236}">
                <a16:creationId xmlns:a16="http://schemas.microsoft.com/office/drawing/2014/main" id="{CD43EF52-5BBA-469A-A85D-79D27B350F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2733084"/>
            <a:ext cx="3461122" cy="4124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153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8DBF31A-18D5-4343-872D-C2D32EDCB0CB}"/>
              </a:ext>
            </a:extLst>
          </p:cNvPr>
          <p:cNvSpPr>
            <a:spLocks noGrp="1"/>
          </p:cNvSpPr>
          <p:nvPr>
            <p:ph idx="1"/>
          </p:nvPr>
        </p:nvSpPr>
        <p:spPr>
          <a:xfrm>
            <a:off x="323528" y="476672"/>
            <a:ext cx="3826768" cy="5616623"/>
          </a:xfrm>
        </p:spPr>
        <p:txBody>
          <a:bodyPr>
            <a:normAutofit/>
          </a:bodyPr>
          <a:lstStyle/>
          <a:p>
            <a:r>
              <a:rPr lang="ru-RU" sz="2000" dirty="0"/>
              <a:t>У мужчин традиционной верхней одеждой являлась черкеска — узкий длинный кафтан, затянутый в талии. Чаще всего черкеска была черного, бурого или серого цветов. Ее длина зависела от моды, но обычно была немного ниже колен. По обеим сторонам груди на черкеске нашивались кармашки для деревянных трубочек — газырей, в которых раньше хранили заряды для ружей. Парадные черкески имели разрезные откидные рукава, позднее — прямые широкие.</a:t>
            </a:r>
          </a:p>
        </p:txBody>
      </p:sp>
      <p:pic>
        <p:nvPicPr>
          <p:cNvPr id="4" name="Picture 2" descr="D:\Новая папка (2)\костюм\черкес 2.jpg">
            <a:extLst>
              <a:ext uri="{FF2B5EF4-FFF2-40B4-BE49-F238E27FC236}">
                <a16:creationId xmlns:a16="http://schemas.microsoft.com/office/drawing/2014/main" id="{B84098D3-44E4-4670-A156-6DA221283174}"/>
              </a:ext>
            </a:extLst>
          </p:cNvPr>
          <p:cNvPicPr>
            <a:picLocks noChangeAspect="1" noChangeArrowheads="1"/>
          </p:cNvPicPr>
          <p:nvPr/>
        </p:nvPicPr>
        <p:blipFill>
          <a:blip r:embed="rId2"/>
          <a:srcRect/>
          <a:stretch>
            <a:fillRect/>
          </a:stretch>
        </p:blipFill>
        <p:spPr bwMode="auto">
          <a:xfrm>
            <a:off x="4696543" y="908720"/>
            <a:ext cx="3967483" cy="4680520"/>
          </a:xfrm>
          <a:prstGeom prst="rect">
            <a:avLst/>
          </a:prstGeom>
          <a:noFill/>
        </p:spPr>
      </p:pic>
    </p:spTree>
    <p:extLst>
      <p:ext uri="{BB962C8B-B14F-4D97-AF65-F5344CB8AC3E}">
        <p14:creationId xmlns:p14="http://schemas.microsoft.com/office/powerpoint/2010/main" val="1841502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heme/theme1.xml><?xml version="1.0" encoding="utf-8"?>
<a:theme xmlns:a="http://schemas.openxmlformats.org/drawingml/2006/main" name="Тема Office">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TotalTime>
  <Words>1443</Words>
  <Application>Microsoft Office PowerPoint</Application>
  <PresentationFormat>Экран (4:3)</PresentationFormat>
  <Paragraphs>44</Paragraphs>
  <Slides>21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21</vt:i4>
      </vt:variant>
    </vt:vector>
  </HeadingPairs>
  <TitlesOfParts>
    <vt:vector size="26" baseType="lpstr">
      <vt:lpstr>Arial</vt:lpstr>
      <vt:lpstr>Calibri</vt:lpstr>
      <vt:lpstr>Monotype Corsiva</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Euvgenia</cp:lastModifiedBy>
  <cp:revision>64</cp:revision>
  <dcterms:created xsi:type="dcterms:W3CDTF">2011-09-26T15:21:03Z</dcterms:created>
  <dcterms:modified xsi:type="dcterms:W3CDTF">2022-10-11T17:59:38Z</dcterms:modified>
</cp:coreProperties>
</file>