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53" d="100"/>
          <a:sy n="53" d="100"/>
        </p:scale>
        <p:origin x="-99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24FCE-1ECF-44DE-A299-8E9A95FD7C16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66B91-F560-4AD6-A33F-E3BB368ABE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1B7BE-817C-45EF-8DE0-12430F2F7ED7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C5F69-703C-4D12-9096-34725D49E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F44A6-A97A-4430-BF89-182A9FB1AA90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F071A-74D7-4714-AD3A-C66E38E62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1435E-0C40-4C54-B4C6-4C80C26E550F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D965C-80AC-4B97-B0E3-DC1FC078BC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C7D2F-0648-4450-8CDB-038C1B4565FD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C0DB1-201F-4FB1-B8F2-B811CF7CD6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D0CCE-C3A0-4535-B3C7-F9B16A498CF1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46FFD-62AE-4795-8F2B-A604BCA995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97223-AA8A-4547-A8DD-24A14ADDA4D8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32991-674B-470E-A85F-D6A9095D80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99BD6-AC79-421B-80C6-EEAF1CA1C014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76B5C-D00E-47C5-BAED-25448E2FF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78E6F-198D-4194-B9B8-993F8DD43370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A9809-AF56-42BF-A021-5332CF22DB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8FCFC-6CFB-4CE5-AF16-3CFFDC051705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36E4A-0FF7-40E9-9E61-19CBE2833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E31D1-0529-4D03-8C59-FB5D1B774ADE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69BBA-BD06-44B6-9891-1D93F4F746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0B9478-C9D9-4C4C-8F4F-956A8C0FB7F2}" type="datetimeFigureOut">
              <a:rPr lang="ru-RU"/>
              <a:pPr>
                <a:defRPr/>
              </a:pPr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CDDF93-4271-4873-A1EF-81CFDE17B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650" y="1412875"/>
            <a:ext cx="7777163" cy="4176713"/>
          </a:xfrm>
        </p:spPr>
        <p:txBody>
          <a:bodyPr>
            <a:normAutofit/>
          </a:bodyPr>
          <a:lstStyle/>
          <a:p>
            <a:endParaRPr lang="ru-RU" b="1" smtClean="0">
              <a:solidFill>
                <a:srgbClr val="898989"/>
              </a:solidFill>
            </a:endParaRPr>
          </a:p>
          <a:p>
            <a:r>
              <a:rPr lang="ru-RU" b="1" smtClean="0">
                <a:solidFill>
                  <a:srgbClr val="898989"/>
                </a:solidFill>
              </a:rPr>
              <a:t>Дополнительная общеразвивающая</a:t>
            </a:r>
            <a:endParaRPr lang="ru-RU" smtClean="0">
              <a:solidFill>
                <a:srgbClr val="898989"/>
              </a:solidFill>
            </a:endParaRPr>
          </a:p>
          <a:p>
            <a:r>
              <a:rPr lang="ru-RU" b="1" smtClean="0">
                <a:solidFill>
                  <a:srgbClr val="898989"/>
                </a:solidFill>
              </a:rPr>
              <a:t>программа</a:t>
            </a:r>
            <a:endParaRPr lang="ru-RU" smtClean="0">
              <a:solidFill>
                <a:srgbClr val="898989"/>
              </a:solidFill>
            </a:endParaRPr>
          </a:p>
          <a:p>
            <a:r>
              <a:rPr lang="ru-RU" b="1" smtClean="0">
                <a:solidFill>
                  <a:srgbClr val="898989"/>
                </a:solidFill>
              </a:rPr>
              <a:t>«Бисерная азбука»</a:t>
            </a:r>
            <a:endParaRPr lang="ru-RU" smtClean="0">
              <a:solidFill>
                <a:srgbClr val="898989"/>
              </a:solidFill>
            </a:endParaRPr>
          </a:p>
          <a:p>
            <a:r>
              <a:rPr lang="ru-RU" smtClean="0">
                <a:solidFill>
                  <a:srgbClr val="898989"/>
                </a:solidFill>
              </a:rPr>
              <a:t>Возраст обучающихся – </a:t>
            </a:r>
            <a:r>
              <a:rPr lang="ru-RU" smtClean="0">
                <a:solidFill>
                  <a:srgbClr val="898989"/>
                </a:solidFill>
                <a:latin typeface="Arial" charset="0"/>
              </a:rPr>
              <a:t>8 -11</a:t>
            </a:r>
            <a:r>
              <a:rPr lang="ru-RU" smtClean="0">
                <a:solidFill>
                  <a:srgbClr val="898989"/>
                </a:solidFill>
              </a:rPr>
              <a:t> лет</a:t>
            </a:r>
          </a:p>
          <a:p>
            <a:r>
              <a:rPr lang="ru-RU" smtClean="0">
                <a:solidFill>
                  <a:srgbClr val="898989"/>
                </a:solidFill>
              </a:rPr>
              <a:t>Срок реализации – 1 год</a:t>
            </a:r>
          </a:p>
          <a:p>
            <a:endParaRPr lang="ru-RU" smtClean="0">
              <a:solidFill>
                <a:srgbClr val="898989"/>
              </a:solidFill>
            </a:endParaRPr>
          </a:p>
        </p:txBody>
      </p:sp>
      <p:pic>
        <p:nvPicPr>
          <p:cNvPr id="6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43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835150" y="620713"/>
            <a:ext cx="5761038" cy="5349875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16013" y="908050"/>
            <a:ext cx="6911975" cy="5218113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31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92275" y="765175"/>
            <a:ext cx="5688013" cy="5559425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3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339975" y="333375"/>
            <a:ext cx="4525963" cy="6034088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3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84438" y="260350"/>
            <a:ext cx="4525962" cy="6035675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1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195513" y="476250"/>
            <a:ext cx="5113337" cy="5832475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2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908175" y="695325"/>
            <a:ext cx="5040313" cy="5430838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7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84438" y="333375"/>
            <a:ext cx="4525962" cy="6034088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84438" y="333375"/>
            <a:ext cx="4525962" cy="6034088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1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76375" y="908050"/>
            <a:ext cx="6034088" cy="4525963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2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539750" y="549275"/>
            <a:ext cx="7772400" cy="1470025"/>
          </a:xfrm>
        </p:spPr>
        <p:txBody>
          <a:bodyPr/>
          <a:lstStyle/>
          <a:p>
            <a:r>
              <a:rPr lang="ru-RU" sz="1600" b="1" i="1" smtClean="0">
                <a:latin typeface="Times New Roman" pitchFamily="18" charset="0"/>
                <a:cs typeface="Times New Roman" pitchFamily="18" charset="0"/>
              </a:rPr>
              <a:t>1.1. Направленность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Дополнительная общеразвивающая программа «Бисерная Азбука» относится  к художественной направленности.</a:t>
            </a:r>
            <a:br>
              <a:rPr lang="ru-RU" sz="1600" smtClean="0">
                <a:latin typeface="Times New Roman" pitchFamily="18" charset="0"/>
                <a:cs typeface="Times New Roman" pitchFamily="18" charset="0"/>
              </a:rPr>
            </a:br>
            <a:endParaRPr lang="ru-RU" sz="16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913" y="2276475"/>
            <a:ext cx="6400800" cy="39131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6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 Актуальность </a:t>
            </a:r>
            <a:endParaRPr lang="ru-RU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предлагаемой общеразвивающей программы определяется запросом со стороны обучающихся и их родителей на продолжение программы «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Умейка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для детей 7-10 лет.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Бисероплетение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один из древнейших и распространенных видов прикладного  искусства.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Бисероплетение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популярно и доступно каждому желающему сделать красивую работу своими руками. Владение техникой нанизывания бусин дает </a:t>
            </a:r>
            <a:r>
              <a:rPr lang="ru-RU" sz="6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воможность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подчеркнуть собственную индивидуальность.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программы обусловлена тем, что она направлена на создание условий для творческой самореализации личности ребенка, возможностью изготовить разнообразные изделия: игрушки, сувениры, украшения.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6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направлена на раскрытие творческих способностей обучающихся. Программа способствует  мотивации, познанию и творчеству.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750" y="692150"/>
            <a:ext cx="7777163" cy="1223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 Направленность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общеразвивающая программа «Бисерная Азбука» относится  к художественной направленности.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8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47813" y="981075"/>
            <a:ext cx="6034087" cy="4525963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4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4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47813" y="836613"/>
            <a:ext cx="6034087" cy="4525962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47813" y="1052513"/>
            <a:ext cx="6034087" cy="4525962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47813" y="1125538"/>
            <a:ext cx="6034087" cy="4525962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4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339975" y="404813"/>
            <a:ext cx="4525963" cy="6034087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26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47813" y="1196975"/>
            <a:ext cx="6034087" cy="4525963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3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47813" y="1052513"/>
            <a:ext cx="6034087" cy="4525962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4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19250" y="1125538"/>
            <a:ext cx="6035675" cy="4525962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2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b="1" i="1" smtClean="0">
                <a:latin typeface="Times New Roman" pitchFamily="18" charset="0"/>
                <a:cs typeface="Times New Roman" pitchFamily="18" charset="0"/>
              </a:rPr>
              <a:t>1.1. Направленность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Дополнительная общеразвивающая программа «Бисерная Азбука» относится  к художественной направленности.</a:t>
            </a:r>
            <a:br>
              <a:rPr lang="ru-RU" sz="1600" smtClean="0">
                <a:latin typeface="Times New Roman" pitchFamily="18" charset="0"/>
                <a:cs typeface="Times New Roman" pitchFamily="18" charset="0"/>
              </a:rPr>
            </a:br>
            <a:endParaRPr lang="ru-RU" sz="16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1.4. Отличительная особенность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Отличительной особенностью данной общеразвивающей программы от ранее разработанных является то, что, по предыдущему опыту и изученной новой литературы по данному направлению была создана новая дополнительная общеразвивающая программа, ориентированная личными потребностями учащихся.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Возможна корректировка программы в зависимости от контингента обучающихся и их индивидуальных возможностей.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Технологии, используемые при реализации программы: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ИКТ (информационно-коммуникационные технологии),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8313" y="333375"/>
            <a:ext cx="8207375" cy="1079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1.3.Педагогическая целесообразность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целесообразность программы состоит в соответствии возрастным психологическим особенностям обучающихся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7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11413" y="260350"/>
            <a:ext cx="4525962" cy="6035675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7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19250" y="1052513"/>
            <a:ext cx="6035675" cy="4525962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24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84438" y="260350"/>
            <a:ext cx="4525962" cy="6035675"/>
          </a:xfrm>
        </p:spPr>
      </p:pic>
      <p:pic>
        <p:nvPicPr>
          <p:cNvPr id="6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28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2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47813" y="981075"/>
            <a:ext cx="6034087" cy="4525963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4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76375" y="981075"/>
            <a:ext cx="6034088" cy="4525963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19250" y="836613"/>
            <a:ext cx="6035675" cy="4525962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76375" y="1341438"/>
            <a:ext cx="6034088" cy="4525962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6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339975" y="333375"/>
            <a:ext cx="4525963" cy="6034088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47813" y="1196975"/>
            <a:ext cx="6034087" cy="4525963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i="1" smtClean="0">
                <a:latin typeface="Times New Roman" pitchFamily="18" charset="0"/>
                <a:cs typeface="Times New Roman" pitchFamily="18" charset="0"/>
              </a:rPr>
              <a:t>1.3.Педагогическая целесообразность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Педагогическая целесообразность программы состоит в соответствии возрастным психологическим особенностям обучающихся.</a:t>
            </a:r>
            <a:br>
              <a:rPr lang="ru-RU" sz="1800" smtClean="0">
                <a:latin typeface="Times New Roman" pitchFamily="18" charset="0"/>
                <a:cs typeface="Times New Roman" pitchFamily="18" charset="0"/>
              </a:rPr>
            </a:br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развитие творческих способностей обучающихся и приобщение их к одному из видов декоративно - прикладного искусства -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бисероплетению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Обучающие:	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Обучить технологическим приемам, используемым на практике.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внимательность, наблюдательность, образное мышление, мелкую моторику, глазомер.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усидчивость, аккуратность, терпение.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навыки культуры труда.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8313" y="333375"/>
            <a:ext cx="8207375" cy="1150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2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1.5.Цель и задачи.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7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981075"/>
            <a:ext cx="8280400" cy="5616575"/>
          </a:xfrm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</a:pP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      1.6. Возраст обучающихся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В творческое объединение принимаются все желающие в возрасте 8 - 11 лет по свободному набору ( девочки и мальчики) </a:t>
            </a:r>
          </a:p>
          <a:p>
            <a:pPr marL="0" indent="0">
              <a:buFont typeface="Arial" charset="0"/>
              <a:buNone/>
            </a:pP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     1.7. Сроки реализации дополнительной общеразвивающей    программы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Содержание программы реализуется за один год обучения</a:t>
            </a:r>
          </a:p>
          <a:p>
            <a:pPr marL="0" indent="0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1 год обучения – 144 учебных часа.</a:t>
            </a:r>
          </a:p>
          <a:p>
            <a:pPr marL="0" indent="0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>
              <a:buFont typeface="Arial" charset="0"/>
              <a:buNone/>
            </a:pP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     1.8. Форма и режим занятий.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Форма проведения занятий – аудиторная.</a:t>
            </a:r>
          </a:p>
          <a:p>
            <a:pPr marL="0" indent="0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Форма обучения – очная</a:t>
            </a:r>
          </a:p>
          <a:p>
            <a:pPr marL="0" indent="0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Форма организации – индивидуально-групповая</a:t>
            </a:r>
          </a:p>
          <a:p>
            <a:pPr marL="0" indent="0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Занятия проводятся 2 раза в неделю по 2 учебных часа с перерывом 10 минут.</a:t>
            </a:r>
          </a:p>
          <a:p>
            <a:pPr marL="0" indent="0">
              <a:buFont typeface="Arial" charset="0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/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8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857750"/>
          </a:xfrm>
        </p:spPr>
        <p:txBody>
          <a:bodyPr rtlCol="0"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творческого подхода к деятельности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устойчивого интереса к трудовой деятельности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коммуникативной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 умение планировать, контролировать и оценивать учебные действия в соответствии с поставленной задачей и условиями её реализации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осознанного стремления к освоению новых знаний и умений, творческих результатов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умения слушать собеседника, осуществлять совместную деятельность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мелкой моторики, глазомера, внимания, усидчивости, аккуратности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188" y="549275"/>
            <a:ext cx="7993062" cy="935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1.9. Планируемые результаты и способы их проверки.</a:t>
            </a:r>
            <a:endParaRPr lang="ru-RU" sz="2400" b="1" dirty="0"/>
          </a:p>
        </p:txBody>
      </p:sp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1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Предметные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теоретических знаний по изучаемому предмету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технологическими приемами, используемыми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года обучающиеся  приобретут: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Предполагаемые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правил техники безопасности на занятиях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истории развития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ремесла и искусства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техники плетения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условных обозначений в схемах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Предполагаемые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обращаться с инструментами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выполнять работу в разных техниках плетения (игольчатое, параллельное, сетка, комбинированное)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7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539750" y="1341438"/>
            <a:ext cx="8229600" cy="1084262"/>
          </a:xfrm>
        </p:spPr>
        <p:txBody>
          <a:bodyPr/>
          <a:lstStyle/>
          <a:p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1.10. Формы подведения итогов реализации программы «Бисерная Азбука».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539750" y="2636838"/>
            <a:ext cx="8229600" cy="2768600"/>
          </a:xfrm>
        </p:spPr>
        <p:txBody>
          <a:bodyPr/>
          <a:lstStyle/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участие в конкурсах, выставках различного уровня, открытые занятия, промежуточная аттестация. Текущий контроль проводится в течение всего учебного года,  после каждого раздела  программы.</a:t>
            </a:r>
          </a:p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Форма промежуточной аттестации (декабрь – май ) -   творческие работы, участие в выставках, конкурсах,  диагностика. </a:t>
            </a:r>
          </a:p>
          <a:p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9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03350" y="1125538"/>
            <a:ext cx="6553200" cy="4824412"/>
          </a:xfrm>
        </p:spPr>
      </p:pic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495</Words>
  <Application>Microsoft Office PowerPoint</Application>
  <PresentationFormat>Экран (4:3)</PresentationFormat>
  <Paragraphs>73</Paragraphs>
  <Slides>39</Slides>
  <Notes>0</Notes>
  <HiddenSlides>0</HiddenSlides>
  <MMClips>39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3" baseType="lpstr">
      <vt:lpstr>Calibri</vt:lpstr>
      <vt:lpstr>Arial</vt:lpstr>
      <vt:lpstr>Times New Roman</vt:lpstr>
      <vt:lpstr>Тема Office</vt:lpstr>
      <vt:lpstr>Слайд 1</vt:lpstr>
      <vt:lpstr>1.1. Направленность Дополнительная общеразвивающая программа «Бисерная Азбука» относится  к художественной направленности. </vt:lpstr>
      <vt:lpstr>1.1. Направленность Дополнительная общеразвивающая программа «Бисерная Азбука» относится  к художественной направленности. </vt:lpstr>
      <vt:lpstr>1.3.Педагогическая целесообразность Педагогическая целесообразность программы состоит в соответствии возрастным психологическим особенностям обучающихся. </vt:lpstr>
      <vt:lpstr>Слайд 5</vt:lpstr>
      <vt:lpstr>Слайд 6</vt:lpstr>
      <vt:lpstr>Слайд 7</vt:lpstr>
      <vt:lpstr>1.10. Формы подведения итогов реализации программы «Бисерная Азбука».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user</cp:lastModifiedBy>
  <cp:revision>25</cp:revision>
  <dcterms:created xsi:type="dcterms:W3CDTF">2016-05-17T17:00:07Z</dcterms:created>
  <dcterms:modified xsi:type="dcterms:W3CDTF">2017-12-10T21:40:09Z</dcterms:modified>
</cp:coreProperties>
</file>