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319" r:id="rId2"/>
    <p:sldId id="334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329" r:id="rId16"/>
    <p:sldId id="273" r:id="rId17"/>
    <p:sldId id="274" r:id="rId18"/>
    <p:sldId id="313" r:id="rId19"/>
    <p:sldId id="332" r:id="rId20"/>
    <p:sldId id="333" r:id="rId21"/>
    <p:sldId id="276" r:id="rId22"/>
    <p:sldId id="275" r:id="rId23"/>
    <p:sldId id="312" r:id="rId24"/>
    <p:sldId id="321" r:id="rId25"/>
    <p:sldId id="264" r:id="rId26"/>
    <p:sldId id="322" r:id="rId27"/>
    <p:sldId id="323" r:id="rId28"/>
    <p:sldId id="325" r:id="rId29"/>
    <p:sldId id="326" r:id="rId30"/>
    <p:sldId id="324" r:id="rId31"/>
    <p:sldId id="327" r:id="rId32"/>
    <p:sldId id="328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2" r:id="rId44"/>
    <p:sldId id="293" r:id="rId45"/>
    <p:sldId id="272" r:id="rId46"/>
    <p:sldId id="294" r:id="rId47"/>
    <p:sldId id="295" r:id="rId48"/>
    <p:sldId id="296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31" r:id="rId63"/>
    <p:sldId id="314" r:id="rId64"/>
    <p:sldId id="316" r:id="rId65"/>
    <p:sldId id="335" r:id="rId66"/>
    <p:sldId id="320" r:id="rId6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7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91A60C-9341-4802-8B0A-0230968946C6}" type="datetimeFigureOut">
              <a:rPr lang="ru-RU" smtClean="0"/>
              <a:t>18.02.2019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30590-24E5-444A-A98D-227616F363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DF986-DD9C-4B03-A3F4-ABD77FC78FB3}" type="slidenum">
              <a:rPr lang="ru-RU" smtClean="0"/>
              <a:pPr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358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F5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F5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F5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98488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19082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2462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77940"/>
            <a:ext cx="2103120" cy="276999"/>
          </a:xfrm>
        </p:spPr>
        <p:txBody>
          <a:bodyPr/>
          <a:lstStyle/>
          <a:p>
            <a:fld id="{EBA9B891-2909-470D-90BA-1C9B8BE38220}" type="datetimeFigureOut">
              <a:rPr lang="ru-RU" smtClean="0"/>
              <a:pPr/>
              <a:t>18.02.2019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08960" y="6377940"/>
            <a:ext cx="2926080" cy="276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83680" y="6377940"/>
            <a:ext cx="2103120" cy="276999"/>
          </a:xfrm>
        </p:spPr>
        <p:txBody>
          <a:bodyPr/>
          <a:lstStyle/>
          <a:p>
            <a:fld id="{FA1EC679-C768-4587-B731-BC870B3CD4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7551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5693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1415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1415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77940"/>
            <a:ext cx="2103120" cy="276999"/>
          </a:xfrm>
        </p:spPr>
        <p:txBody>
          <a:bodyPr/>
          <a:lstStyle/>
          <a:p>
            <a:fld id="{EBA9B891-2909-470D-90BA-1C9B8BE38220}" type="datetimeFigureOut">
              <a:rPr lang="ru-RU" smtClean="0"/>
              <a:pPr/>
              <a:t>18.02.2019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08960" y="6377940"/>
            <a:ext cx="2926080" cy="276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83680" y="6377940"/>
            <a:ext cx="2103120" cy="276999"/>
          </a:xfrm>
        </p:spPr>
        <p:txBody>
          <a:bodyPr/>
          <a:lstStyle/>
          <a:p>
            <a:fld id="{FA1EC679-C768-4587-B731-BC870B3CD4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804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2262" y="674623"/>
            <a:ext cx="6459474" cy="5693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1415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1415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77940"/>
            <a:ext cx="2103120" cy="276999"/>
          </a:xfrm>
        </p:spPr>
        <p:txBody>
          <a:bodyPr/>
          <a:lstStyle/>
          <a:p>
            <a:fld id="{EBA9B891-2909-470D-90BA-1C9B8BE38220}" type="datetimeFigureOut">
              <a:rPr lang="ru-RU" smtClean="0"/>
              <a:pPr/>
              <a:t>18.02.2019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08960" y="6377940"/>
            <a:ext cx="2926080" cy="276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83680" y="6377940"/>
            <a:ext cx="2103120" cy="276999"/>
          </a:xfrm>
        </p:spPr>
        <p:txBody>
          <a:bodyPr/>
          <a:lstStyle/>
          <a:p>
            <a:fld id="{FA1EC679-C768-4587-B731-BC870B3CD4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182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42262" y="674623"/>
            <a:ext cx="6459474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0F566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5668" y="1057147"/>
            <a:ext cx="3763010" cy="40271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2/18/2019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png"/><Relationship Id="rId9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2.png"/><Relationship Id="rId7" Type="http://schemas.openxmlformats.org/officeDocument/2006/relationships/image" Target="../media/image96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5.jpeg"/><Relationship Id="rId5" Type="http://schemas.openxmlformats.org/officeDocument/2006/relationships/image" Target="../media/image94.png"/><Relationship Id="rId4" Type="http://schemas.openxmlformats.org/officeDocument/2006/relationships/image" Target="../media/image3.png"/><Relationship Id="rId9" Type="http://schemas.openxmlformats.org/officeDocument/2006/relationships/image" Target="../media/image9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jpe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8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1.png"/><Relationship Id="rId4" Type="http://schemas.openxmlformats.org/officeDocument/2006/relationships/image" Target="../media/image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3314" name="Rectangle 3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3315" name="Picture 4" descr="шаблон 2 титульник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0"/>
            <a:ext cx="9127624" cy="685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 flipV="1">
            <a:off x="2286000" y="2424113"/>
            <a:ext cx="457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endParaRPr lang="ru-RU" b="1" dirty="0">
              <a:latin typeface="Calibri" pitchFamily="34" charset="0"/>
            </a:endParaRP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1403350" y="4149725"/>
            <a:ext cx="71294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3356992"/>
            <a:ext cx="4752527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73820" y="6457890"/>
            <a:ext cx="2968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 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anose="03010101010201010101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3140968"/>
            <a:ext cx="28803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Богаревская</a:t>
            </a:r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 Виктория 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В</a:t>
            </a:r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асильевна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476672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260648"/>
            <a:ext cx="45365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 smtClean="0">
                <a:solidFill>
                  <a:srgbClr val="92D050"/>
                </a:solidFill>
                <a:latin typeface="Tahoma" panose="020B0604030504040204" pitchFamily="34" charset="0"/>
              </a:rPr>
              <a:t> </a:t>
            </a:r>
            <a:r>
              <a:rPr lang="ru-RU" sz="2000" b="1" dirty="0" smtClean="0">
                <a:latin typeface="Franklin Gothic Demi" pitchFamily="34" charset="0"/>
              </a:rPr>
              <a:t>Муниципальное  </a:t>
            </a:r>
            <a:endParaRPr lang="en-US" sz="2000" b="1" dirty="0" smtClean="0">
              <a:latin typeface="Franklin Gothic Demi" pitchFamily="34" charset="0"/>
            </a:endParaRPr>
          </a:p>
          <a:p>
            <a:pPr algn="r"/>
            <a:r>
              <a:rPr lang="ru-RU" sz="2000" b="1" dirty="0" smtClean="0">
                <a:latin typeface="Franklin Gothic Demi" pitchFamily="34" charset="0"/>
              </a:rPr>
              <a:t>образовательное </a:t>
            </a:r>
            <a:r>
              <a:rPr lang="en-US" sz="2000" b="1" dirty="0" smtClean="0">
                <a:latin typeface="Franklin Gothic Demi" pitchFamily="34" charset="0"/>
              </a:rPr>
              <a:t>                  </a:t>
            </a:r>
          </a:p>
          <a:p>
            <a:pPr algn="r"/>
            <a:r>
              <a:rPr lang="en-US" sz="2000" b="1" dirty="0">
                <a:latin typeface="Franklin Gothic Demi" pitchFamily="34" charset="0"/>
              </a:rPr>
              <a:t> </a:t>
            </a:r>
            <a:r>
              <a:rPr lang="en-US" sz="2000" b="1" dirty="0" smtClean="0">
                <a:latin typeface="Franklin Gothic Demi" pitchFamily="34" charset="0"/>
              </a:rPr>
              <a:t>        </a:t>
            </a:r>
            <a:r>
              <a:rPr lang="ru-RU" sz="2000" b="1" dirty="0" smtClean="0">
                <a:latin typeface="Franklin Gothic Demi" pitchFamily="34" charset="0"/>
              </a:rPr>
              <a:t>учреждение </a:t>
            </a:r>
          </a:p>
          <a:p>
            <a:pPr algn="r"/>
            <a:r>
              <a:rPr lang="ru-RU" sz="2000" b="1" dirty="0" smtClean="0">
                <a:latin typeface="Franklin Gothic Demi" pitchFamily="34" charset="0"/>
              </a:rPr>
              <a:t>«</a:t>
            </a:r>
            <a:r>
              <a:rPr lang="ru-RU" sz="2000" b="1" dirty="0" err="1" smtClean="0">
                <a:latin typeface="Franklin Gothic Demi" pitchFamily="34" charset="0"/>
              </a:rPr>
              <a:t>Окницкая</a:t>
            </a:r>
            <a:r>
              <a:rPr lang="ru-RU" sz="2000" b="1" dirty="0" smtClean="0">
                <a:latin typeface="Franklin Gothic Demi" pitchFamily="34" charset="0"/>
              </a:rPr>
              <a:t> основная образовательная школа –                     детский сад» </a:t>
            </a:r>
            <a:r>
              <a:rPr lang="en-US" sz="2000" b="1" dirty="0" smtClean="0">
                <a:latin typeface="Franklin Gothic Demi" pitchFamily="34" charset="0"/>
              </a:rPr>
              <a:t>                   </a:t>
            </a:r>
          </a:p>
          <a:p>
            <a:r>
              <a:rPr lang="en-US" b="1" dirty="0">
                <a:solidFill>
                  <a:srgbClr val="92D050"/>
                </a:solidFill>
                <a:latin typeface="Franklin Gothic Demi" pitchFamily="34" charset="0"/>
                <a:cs typeface="Tahoma" panose="020B0604030504040204" pitchFamily="34" charset="0"/>
              </a:rPr>
              <a:t> </a:t>
            </a:r>
            <a:r>
              <a:rPr lang="en-US" b="1" dirty="0" smtClean="0">
                <a:solidFill>
                  <a:srgbClr val="92D050"/>
                </a:solidFill>
                <a:latin typeface="Franklin Gothic Demi" pitchFamily="34" charset="0"/>
                <a:cs typeface="Tahoma" panose="020B0604030504040204" pitchFamily="34" charset="0"/>
              </a:rPr>
              <a:t>           </a:t>
            </a:r>
            <a:endParaRPr lang="ru-RU" dirty="0">
              <a:solidFill>
                <a:srgbClr val="92D050"/>
              </a:solidFill>
              <a:latin typeface="Franklin Gothic Dem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657600"/>
            <a:ext cx="3168351" cy="237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3140968"/>
            <a:ext cx="18722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 advClick="0" advTm="958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9153" y="98552"/>
            <a:ext cx="653034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0" dirty="0">
                <a:solidFill>
                  <a:srgbClr val="001F5F"/>
                </a:solidFill>
              </a:rPr>
              <a:t>Задачи </a:t>
            </a:r>
            <a:r>
              <a:rPr sz="3000" spc="-65" dirty="0">
                <a:solidFill>
                  <a:srgbClr val="001F5F"/>
                </a:solidFill>
              </a:rPr>
              <a:t>работы </a:t>
            </a:r>
            <a:r>
              <a:rPr sz="3000" spc="40" dirty="0">
                <a:solidFill>
                  <a:srgbClr val="001F5F"/>
                </a:solidFill>
              </a:rPr>
              <a:t>по</a:t>
            </a:r>
            <a:r>
              <a:rPr sz="3000" spc="355" dirty="0">
                <a:solidFill>
                  <a:srgbClr val="001F5F"/>
                </a:solidFill>
              </a:rPr>
              <a:t> </a:t>
            </a:r>
            <a:r>
              <a:rPr sz="3000" spc="-35" dirty="0">
                <a:solidFill>
                  <a:srgbClr val="001F5F"/>
                </a:solidFill>
              </a:rPr>
              <a:t>формированию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645668" y="464007"/>
            <a:ext cx="7964805" cy="4145279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2652395" marR="1485900" indent="-911860">
              <a:lnSpc>
                <a:spcPts val="2880"/>
              </a:lnSpc>
              <a:spcBef>
                <a:spcPts val="795"/>
              </a:spcBef>
            </a:pPr>
            <a:r>
              <a:rPr sz="3000" b="1" spc="15" dirty="0">
                <a:solidFill>
                  <a:srgbClr val="001F5F"/>
                </a:solidFill>
                <a:latin typeface="Arial"/>
                <a:cs typeface="Arial"/>
              </a:rPr>
              <a:t>здорового </a:t>
            </a:r>
            <a:r>
              <a:rPr sz="3000" b="1" spc="-10" dirty="0">
                <a:solidFill>
                  <a:srgbClr val="001F5F"/>
                </a:solidFill>
                <a:latin typeface="Arial"/>
                <a:cs typeface="Arial"/>
              </a:rPr>
              <a:t>образа </a:t>
            </a:r>
            <a:r>
              <a:rPr sz="3000" b="1" spc="30" dirty="0">
                <a:solidFill>
                  <a:srgbClr val="001F5F"/>
                </a:solidFill>
                <a:latin typeface="Arial"/>
                <a:cs typeface="Arial"/>
              </a:rPr>
              <a:t>жизни  </a:t>
            </a:r>
            <a:r>
              <a:rPr sz="3000" b="1" spc="-25" dirty="0">
                <a:solidFill>
                  <a:srgbClr val="001F5F"/>
                </a:solidFill>
                <a:latin typeface="Arial"/>
                <a:cs typeface="Arial"/>
              </a:rPr>
              <a:t>дошкольников:</a:t>
            </a:r>
            <a:endParaRPr sz="3000">
              <a:latin typeface="Arial"/>
              <a:cs typeface="Arial"/>
            </a:endParaRPr>
          </a:p>
          <a:p>
            <a:pPr marL="268605" marR="5080" indent="-256540" algn="just">
              <a:lnSpc>
                <a:spcPts val="2210"/>
              </a:lnSpc>
              <a:spcBef>
                <a:spcPts val="470"/>
              </a:spcBef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550" spc="75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2300" spc="75" dirty="0">
                <a:latin typeface="Arial"/>
                <a:cs typeface="Arial"/>
              </a:rPr>
              <a:t>формировать </a:t>
            </a:r>
            <a:r>
              <a:rPr sz="2300" spc="65" dirty="0">
                <a:latin typeface="Arial"/>
                <a:cs typeface="Arial"/>
              </a:rPr>
              <a:t>представления </a:t>
            </a:r>
            <a:r>
              <a:rPr sz="2300" spc="135" dirty="0">
                <a:latin typeface="Arial"/>
                <a:cs typeface="Arial"/>
              </a:rPr>
              <a:t>о  </a:t>
            </a:r>
            <a:r>
              <a:rPr sz="2300" spc="95" dirty="0">
                <a:latin typeface="Arial"/>
                <a:cs typeface="Arial"/>
              </a:rPr>
              <a:t>том, </a:t>
            </a:r>
            <a:r>
              <a:rPr sz="2300" spc="75" dirty="0">
                <a:latin typeface="Arial"/>
                <a:cs typeface="Arial"/>
              </a:rPr>
              <a:t>что </a:t>
            </a:r>
            <a:r>
              <a:rPr sz="2300" spc="-5" dirty="0">
                <a:latin typeface="Arial"/>
                <a:cs typeface="Arial"/>
              </a:rPr>
              <a:t>быть  </a:t>
            </a:r>
            <a:r>
              <a:rPr sz="2300" spc="95" dirty="0">
                <a:latin typeface="Arial"/>
                <a:cs typeface="Arial"/>
              </a:rPr>
              <a:t>здоровым </a:t>
            </a:r>
            <a:r>
              <a:rPr sz="2300" spc="565" dirty="0">
                <a:latin typeface="Arial"/>
                <a:cs typeface="Arial"/>
              </a:rPr>
              <a:t>- </a:t>
            </a:r>
            <a:r>
              <a:rPr sz="2300" spc="140" dirty="0">
                <a:latin typeface="Arial"/>
                <a:cs typeface="Arial"/>
              </a:rPr>
              <a:t>хорошо, </a:t>
            </a:r>
            <a:r>
              <a:rPr sz="2300" spc="-10" dirty="0">
                <a:latin typeface="Arial"/>
                <a:cs typeface="Arial"/>
              </a:rPr>
              <a:t>а </a:t>
            </a:r>
            <a:r>
              <a:rPr sz="2300" spc="35" dirty="0">
                <a:latin typeface="Arial"/>
                <a:cs typeface="Arial"/>
              </a:rPr>
              <a:t>болеть </a:t>
            </a:r>
            <a:r>
              <a:rPr sz="2300" spc="565" dirty="0">
                <a:latin typeface="Arial"/>
                <a:cs typeface="Arial"/>
              </a:rPr>
              <a:t>-</a:t>
            </a:r>
            <a:r>
              <a:rPr sz="2300" spc="-295" dirty="0">
                <a:latin typeface="Arial"/>
                <a:cs typeface="Arial"/>
              </a:rPr>
              <a:t> </a:t>
            </a:r>
            <a:r>
              <a:rPr sz="2300" spc="130" dirty="0">
                <a:latin typeface="Arial"/>
                <a:cs typeface="Arial"/>
              </a:rPr>
              <a:t>плохо; </a:t>
            </a:r>
            <a:r>
              <a:rPr sz="2300" spc="135" dirty="0">
                <a:latin typeface="Arial"/>
                <a:cs typeface="Arial"/>
              </a:rPr>
              <a:t>о </a:t>
            </a:r>
            <a:r>
              <a:rPr sz="2300" spc="130" dirty="0">
                <a:latin typeface="Arial"/>
                <a:cs typeface="Arial"/>
              </a:rPr>
              <a:t>некоторых  признаках</a:t>
            </a:r>
            <a:r>
              <a:rPr sz="2300" spc="65" dirty="0">
                <a:latin typeface="Arial"/>
                <a:cs typeface="Arial"/>
              </a:rPr>
              <a:t> </a:t>
            </a:r>
            <a:r>
              <a:rPr sz="2300" spc="70" dirty="0">
                <a:latin typeface="Arial"/>
                <a:cs typeface="Arial"/>
              </a:rPr>
              <a:t>здоровья;</a:t>
            </a:r>
            <a:endParaRPr sz="2300">
              <a:latin typeface="Arial"/>
              <a:cs typeface="Arial"/>
            </a:endParaRPr>
          </a:p>
          <a:p>
            <a:pPr marL="268605" marR="5080" indent="-256540" algn="just">
              <a:lnSpc>
                <a:spcPct val="80000"/>
              </a:lnSpc>
              <a:spcBef>
                <a:spcPts val="409"/>
              </a:spcBef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550" spc="755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2300" spc="55" dirty="0">
                <a:latin typeface="Arial"/>
                <a:cs typeface="Arial"/>
              </a:rPr>
              <a:t>воспитывать </a:t>
            </a:r>
            <a:r>
              <a:rPr sz="2300" spc="90" dirty="0">
                <a:latin typeface="Arial"/>
                <a:cs typeface="Arial"/>
              </a:rPr>
              <a:t>навыки </a:t>
            </a:r>
            <a:r>
              <a:rPr sz="2300" spc="130" dirty="0">
                <a:latin typeface="Arial"/>
                <a:cs typeface="Arial"/>
              </a:rPr>
              <a:t>здорового </a:t>
            </a:r>
            <a:r>
              <a:rPr sz="2300" spc="85" dirty="0">
                <a:latin typeface="Arial"/>
                <a:cs typeface="Arial"/>
              </a:rPr>
              <a:t>поведения:  </a:t>
            </a:r>
            <a:r>
              <a:rPr sz="2300" spc="40" dirty="0">
                <a:latin typeface="Arial"/>
                <a:cs typeface="Arial"/>
              </a:rPr>
              <a:t>любить </a:t>
            </a:r>
            <a:r>
              <a:rPr sz="2300" spc="70" dirty="0">
                <a:latin typeface="Arial"/>
                <a:cs typeface="Arial"/>
              </a:rPr>
              <a:t>двигаться; </a:t>
            </a:r>
            <a:r>
              <a:rPr sz="2300" spc="15" dirty="0">
                <a:latin typeface="Arial"/>
                <a:cs typeface="Arial"/>
              </a:rPr>
              <a:t>есть </a:t>
            </a:r>
            <a:r>
              <a:rPr sz="2300" spc="65" dirty="0">
                <a:latin typeface="Arial"/>
                <a:cs typeface="Arial"/>
              </a:rPr>
              <a:t>побольше </a:t>
            </a:r>
            <a:r>
              <a:rPr sz="2300" spc="90" dirty="0">
                <a:latin typeface="Arial"/>
                <a:cs typeface="Arial"/>
              </a:rPr>
              <a:t>овощей,  фруктов; </a:t>
            </a:r>
            <a:r>
              <a:rPr sz="2300" spc="30" dirty="0">
                <a:latin typeface="Arial"/>
                <a:cs typeface="Arial"/>
              </a:rPr>
              <a:t>мыть </a:t>
            </a:r>
            <a:r>
              <a:rPr sz="2300" spc="150" dirty="0">
                <a:latin typeface="Arial"/>
                <a:cs typeface="Arial"/>
              </a:rPr>
              <a:t>руки </a:t>
            </a:r>
            <a:r>
              <a:rPr sz="2300" spc="65" dirty="0">
                <a:latin typeface="Arial"/>
                <a:cs typeface="Arial"/>
              </a:rPr>
              <a:t>после </a:t>
            </a:r>
            <a:r>
              <a:rPr sz="2300" spc="155" dirty="0">
                <a:latin typeface="Arial"/>
                <a:cs typeface="Arial"/>
              </a:rPr>
              <a:t>каждого </a:t>
            </a:r>
            <a:r>
              <a:rPr sz="2300" spc="80" dirty="0">
                <a:latin typeface="Arial"/>
                <a:cs typeface="Arial"/>
              </a:rPr>
              <a:t>загрязнения;  </a:t>
            </a:r>
            <a:r>
              <a:rPr sz="2300" spc="85" dirty="0">
                <a:latin typeface="Arial"/>
                <a:cs typeface="Arial"/>
              </a:rPr>
              <a:t>не </a:t>
            </a:r>
            <a:r>
              <a:rPr sz="2300" spc="25" dirty="0">
                <a:latin typeface="Arial"/>
                <a:cs typeface="Arial"/>
              </a:rPr>
              <a:t>злиться </a:t>
            </a:r>
            <a:r>
              <a:rPr sz="2300" spc="155" dirty="0">
                <a:latin typeface="Arial"/>
                <a:cs typeface="Arial"/>
              </a:rPr>
              <a:t>и </a:t>
            </a:r>
            <a:r>
              <a:rPr sz="2300" spc="80" dirty="0">
                <a:latin typeface="Arial"/>
                <a:cs typeface="Arial"/>
              </a:rPr>
              <a:t>не </a:t>
            </a:r>
            <a:r>
              <a:rPr sz="2300" spc="40" dirty="0">
                <a:latin typeface="Arial"/>
                <a:cs typeface="Arial"/>
              </a:rPr>
              <a:t>волноваться; </a:t>
            </a:r>
            <a:r>
              <a:rPr sz="2300" spc="25" dirty="0">
                <a:latin typeface="Arial"/>
                <a:cs typeface="Arial"/>
              </a:rPr>
              <a:t>быть  </a:t>
            </a:r>
            <a:r>
              <a:rPr sz="2300" spc="70" dirty="0">
                <a:latin typeface="Arial"/>
                <a:cs typeface="Arial"/>
              </a:rPr>
              <a:t>доброжелательным; </a:t>
            </a:r>
            <a:r>
              <a:rPr sz="2300" spc="35" dirty="0">
                <a:latin typeface="Arial"/>
                <a:cs typeface="Arial"/>
              </a:rPr>
              <a:t>больше </a:t>
            </a:r>
            <a:r>
              <a:rPr sz="2300" spc="10" dirty="0">
                <a:latin typeface="Arial"/>
                <a:cs typeface="Arial"/>
              </a:rPr>
              <a:t>бывать </a:t>
            </a:r>
            <a:r>
              <a:rPr sz="2300" spc="80" dirty="0">
                <a:latin typeface="Arial"/>
                <a:cs typeface="Arial"/>
              </a:rPr>
              <a:t>на </a:t>
            </a:r>
            <a:r>
              <a:rPr sz="2300" spc="35" dirty="0">
                <a:latin typeface="Arial"/>
                <a:cs typeface="Arial"/>
              </a:rPr>
              <a:t>свежем  </a:t>
            </a:r>
            <a:r>
              <a:rPr sz="2300" spc="100" dirty="0">
                <a:latin typeface="Arial"/>
                <a:cs typeface="Arial"/>
              </a:rPr>
              <a:t>воздухе; </a:t>
            </a:r>
            <a:r>
              <a:rPr sz="2300" spc="65" dirty="0">
                <a:latin typeface="Arial"/>
                <a:cs typeface="Arial"/>
              </a:rPr>
              <a:t>соблюдать</a:t>
            </a:r>
            <a:r>
              <a:rPr sz="2300" spc="55" dirty="0">
                <a:latin typeface="Arial"/>
                <a:cs typeface="Arial"/>
              </a:rPr>
              <a:t> </a:t>
            </a:r>
            <a:r>
              <a:rPr sz="2300" spc="105" dirty="0">
                <a:latin typeface="Arial"/>
                <a:cs typeface="Arial"/>
              </a:rPr>
              <a:t>режим;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340"/>
              </a:lnSpc>
              <a:tabLst>
                <a:tab pos="268605" algn="l"/>
                <a:tab pos="1983105" algn="l"/>
                <a:tab pos="3961765" algn="l"/>
                <a:tab pos="652716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300" spc="85" dirty="0">
                <a:latin typeface="Arial"/>
                <a:cs typeface="Arial"/>
              </a:rPr>
              <a:t>помочь	</a:t>
            </a:r>
            <a:r>
              <a:rPr sz="2300" spc="40" dirty="0">
                <a:latin typeface="Arial"/>
                <a:cs typeface="Arial"/>
              </a:rPr>
              <a:t>овладеть	</a:t>
            </a:r>
            <a:r>
              <a:rPr sz="2300" spc="75" dirty="0">
                <a:latin typeface="Arial"/>
                <a:cs typeface="Arial"/>
              </a:rPr>
              <a:t>устойчивыми	</a:t>
            </a:r>
            <a:r>
              <a:rPr sz="2300" spc="70" dirty="0">
                <a:latin typeface="Arial"/>
                <a:cs typeface="Arial"/>
              </a:rPr>
              <a:t>навыками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2405"/>
              </a:lnSpc>
            </a:pPr>
            <a:r>
              <a:rPr sz="2300" spc="85" dirty="0">
                <a:latin typeface="Arial"/>
                <a:cs typeface="Arial"/>
              </a:rPr>
              <a:t>поведения;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680"/>
              </a:lnSpc>
              <a:tabLst>
                <a:tab pos="268605" algn="l"/>
                <a:tab pos="1859914" algn="l"/>
                <a:tab pos="3075940" algn="l"/>
                <a:tab pos="5160010" algn="l"/>
                <a:tab pos="5497830" algn="l"/>
                <a:tab pos="6515100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300" spc="40" dirty="0">
                <a:latin typeface="Arial"/>
                <a:cs typeface="Arial"/>
              </a:rPr>
              <a:t>развивать	</a:t>
            </a:r>
            <a:r>
              <a:rPr sz="2300" spc="80" dirty="0">
                <a:latin typeface="Arial"/>
                <a:cs typeface="Arial"/>
              </a:rPr>
              <a:t>умение	</a:t>
            </a:r>
            <a:r>
              <a:rPr sz="2300" spc="40" dirty="0">
                <a:latin typeface="Arial"/>
                <a:cs typeface="Arial"/>
              </a:rPr>
              <a:t>рассказывать	</a:t>
            </a:r>
            <a:r>
              <a:rPr sz="2300" spc="135" dirty="0">
                <a:latin typeface="Arial"/>
                <a:cs typeface="Arial"/>
              </a:rPr>
              <a:t>о	</a:t>
            </a:r>
            <a:r>
              <a:rPr sz="2300" spc="40" dirty="0">
                <a:latin typeface="Arial"/>
                <a:cs typeface="Arial"/>
              </a:rPr>
              <a:t>своем	</a:t>
            </a:r>
            <a:r>
              <a:rPr sz="2300" spc="75" dirty="0">
                <a:latin typeface="Arial"/>
                <a:cs typeface="Arial"/>
              </a:rPr>
              <a:t>здоровье,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1700" y="4512945"/>
            <a:ext cx="2744470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80" dirty="0">
                <a:latin typeface="Arial"/>
                <a:cs typeface="Arial"/>
              </a:rPr>
              <a:t>здоровье</a:t>
            </a:r>
            <a:r>
              <a:rPr sz="2300" spc="15" dirty="0">
                <a:latin typeface="Arial"/>
                <a:cs typeface="Arial"/>
              </a:rPr>
              <a:t> </a:t>
            </a:r>
            <a:r>
              <a:rPr sz="2300" spc="120" dirty="0">
                <a:latin typeface="Arial"/>
                <a:cs typeface="Arial"/>
              </a:rPr>
              <a:t>близких;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668" y="4732011"/>
            <a:ext cx="6454140" cy="80200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300" spc="25" dirty="0">
                <a:latin typeface="Arial"/>
                <a:cs typeface="Arial"/>
              </a:rPr>
              <a:t>вырабатывать </a:t>
            </a:r>
            <a:r>
              <a:rPr sz="2300" spc="85" dirty="0">
                <a:latin typeface="Arial"/>
                <a:cs typeface="Arial"/>
              </a:rPr>
              <a:t>навыки </a:t>
            </a:r>
            <a:r>
              <a:rPr sz="2300" spc="90" dirty="0">
                <a:latin typeface="Arial"/>
                <a:cs typeface="Arial"/>
              </a:rPr>
              <a:t>правильной</a:t>
            </a:r>
            <a:r>
              <a:rPr sz="2300" spc="75" dirty="0">
                <a:latin typeface="Arial"/>
                <a:cs typeface="Arial"/>
              </a:rPr>
              <a:t> </a:t>
            </a:r>
            <a:r>
              <a:rPr sz="2300" spc="110" dirty="0">
                <a:latin typeface="Arial"/>
                <a:cs typeface="Arial"/>
              </a:rPr>
              <a:t>осанки;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endParaRPr sz="155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5175580"/>
            <a:ext cx="7706995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028825" algn="l"/>
                <a:tab pos="3490595" algn="l"/>
                <a:tab pos="4804410" algn="l"/>
                <a:tab pos="5447665" algn="l"/>
              </a:tabLst>
            </a:pPr>
            <a:r>
              <a:rPr sz="2300" spc="85" dirty="0">
                <a:latin typeface="Arial"/>
                <a:cs typeface="Arial"/>
              </a:rPr>
              <a:t>обогащать	</a:t>
            </a:r>
            <a:r>
              <a:rPr sz="2300" spc="75" dirty="0">
                <a:latin typeface="Arial"/>
                <a:cs typeface="Arial"/>
              </a:rPr>
              <a:t>знания	</a:t>
            </a:r>
            <a:r>
              <a:rPr sz="2300" spc="90" dirty="0">
                <a:latin typeface="Arial"/>
                <a:cs typeface="Arial"/>
              </a:rPr>
              <a:t>детей	</a:t>
            </a:r>
            <a:r>
              <a:rPr sz="2300" spc="135" dirty="0">
                <a:latin typeface="Arial"/>
                <a:cs typeface="Arial"/>
              </a:rPr>
              <a:t>о	</a:t>
            </a:r>
            <a:r>
              <a:rPr sz="2300" spc="80" dirty="0">
                <a:latin typeface="Arial"/>
                <a:cs typeface="Arial"/>
              </a:rPr>
              <a:t>физкультурном</a:t>
            </a:r>
            <a:endParaRPr sz="23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5668" y="5456631"/>
            <a:ext cx="5615940" cy="707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>
              <a:lnSpc>
                <a:spcPts val="2680"/>
              </a:lnSpc>
              <a:spcBef>
                <a:spcPts val="100"/>
              </a:spcBef>
            </a:pPr>
            <a:r>
              <a:rPr sz="2300" spc="120" dirty="0">
                <a:latin typeface="Arial"/>
                <a:cs typeface="Arial"/>
              </a:rPr>
              <a:t>движении </a:t>
            </a:r>
            <a:r>
              <a:rPr sz="2300" spc="-15" dirty="0">
                <a:latin typeface="Arial"/>
                <a:cs typeface="Arial"/>
              </a:rPr>
              <a:t>в</a:t>
            </a:r>
            <a:r>
              <a:rPr sz="2300" spc="20" dirty="0">
                <a:latin typeface="Arial"/>
                <a:cs typeface="Arial"/>
              </a:rPr>
              <a:t> </a:t>
            </a:r>
            <a:r>
              <a:rPr sz="2300" spc="85" dirty="0">
                <a:latin typeface="Arial"/>
                <a:cs typeface="Arial"/>
              </a:rPr>
              <a:t>целом;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680"/>
              </a:lnSpc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300" spc="40" dirty="0">
                <a:latin typeface="Arial"/>
                <a:cs typeface="Arial"/>
              </a:rPr>
              <a:t>развивать </a:t>
            </a:r>
            <a:r>
              <a:rPr sz="2300" spc="95" dirty="0">
                <a:latin typeface="Arial"/>
                <a:cs typeface="Arial"/>
              </a:rPr>
              <a:t>художественный</a:t>
            </a:r>
            <a:r>
              <a:rPr sz="2300" spc="70" dirty="0">
                <a:latin typeface="Arial"/>
                <a:cs typeface="Arial"/>
              </a:rPr>
              <a:t> </a:t>
            </a:r>
            <a:r>
              <a:rPr sz="2300" spc="85" dirty="0">
                <a:latin typeface="Arial"/>
                <a:cs typeface="Arial"/>
              </a:rPr>
              <a:t>интерес.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45668" y="523113"/>
            <a:ext cx="7967345" cy="52456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1860" marR="471170" indent="-445134">
              <a:lnSpc>
                <a:spcPct val="100000"/>
              </a:lnSpc>
              <a:spcBef>
                <a:spcPts val="105"/>
              </a:spcBef>
            </a:pPr>
            <a:r>
              <a:rPr sz="3200" b="1" spc="-30" dirty="0">
                <a:latin typeface="Arial"/>
                <a:cs typeface="Arial"/>
              </a:rPr>
              <a:t>Особое </a:t>
            </a:r>
            <a:r>
              <a:rPr sz="3200" b="1" spc="-15" dirty="0">
                <a:latin typeface="Arial"/>
                <a:cs typeface="Arial"/>
              </a:rPr>
              <a:t>внимание </a:t>
            </a:r>
            <a:r>
              <a:rPr sz="3200" b="1" spc="-35" dirty="0">
                <a:latin typeface="Arial"/>
                <a:cs typeface="Arial"/>
              </a:rPr>
              <a:t>следует </a:t>
            </a:r>
            <a:r>
              <a:rPr sz="3200" b="1" spc="-95" dirty="0">
                <a:latin typeface="Arial"/>
                <a:cs typeface="Arial"/>
              </a:rPr>
              <a:t>уделять  </a:t>
            </a:r>
            <a:r>
              <a:rPr sz="3200" b="1" spc="-25" dirty="0">
                <a:latin typeface="Arial"/>
                <a:cs typeface="Arial"/>
              </a:rPr>
              <a:t>следующим </a:t>
            </a:r>
            <a:r>
              <a:rPr sz="3200" b="1" spc="25" dirty="0" err="1">
                <a:latin typeface="Arial"/>
                <a:cs typeface="Arial"/>
              </a:rPr>
              <a:t>компонентам</a:t>
            </a:r>
            <a:r>
              <a:rPr sz="3200" b="1" spc="170" dirty="0">
                <a:latin typeface="Arial"/>
                <a:cs typeface="Arial"/>
              </a:rPr>
              <a:t> </a:t>
            </a:r>
            <a:r>
              <a:rPr lang="ru-RU" sz="3200" b="1" spc="-150" dirty="0" smtClean="0">
                <a:latin typeface="Arial"/>
                <a:cs typeface="Arial"/>
              </a:rPr>
              <a:t>здорового образа  жизни</a:t>
            </a:r>
            <a:r>
              <a:rPr sz="3200" b="1" spc="-150" dirty="0" smtClean="0">
                <a:latin typeface="Arial"/>
                <a:cs typeface="Arial"/>
              </a:rPr>
              <a:t>: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2150" spc="-61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25" dirty="0">
                <a:latin typeface="Arial"/>
                <a:cs typeface="Arial"/>
              </a:rPr>
              <a:t>Занятия</a:t>
            </a:r>
            <a:r>
              <a:rPr sz="3200" spc="125" dirty="0">
                <a:latin typeface="Arial"/>
                <a:cs typeface="Arial"/>
              </a:rPr>
              <a:t> </a:t>
            </a:r>
            <a:r>
              <a:rPr sz="3200" spc="114" dirty="0">
                <a:latin typeface="Arial"/>
                <a:cs typeface="Arial"/>
              </a:rPr>
              <a:t>физкультурой,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80" dirty="0">
                <a:latin typeface="Arial"/>
                <a:cs typeface="Arial"/>
              </a:rPr>
              <a:t>Прогулки,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80" dirty="0">
                <a:latin typeface="Arial"/>
                <a:cs typeface="Arial"/>
              </a:rPr>
              <a:t>Рациональное</a:t>
            </a:r>
            <a:r>
              <a:rPr sz="3200" spc="90" dirty="0">
                <a:latin typeface="Arial"/>
                <a:cs typeface="Arial"/>
              </a:rPr>
              <a:t> </a:t>
            </a:r>
            <a:r>
              <a:rPr sz="3200" spc="145" dirty="0">
                <a:latin typeface="Arial"/>
                <a:cs typeface="Arial"/>
              </a:rPr>
              <a:t>питание,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150" spc="-61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14" dirty="0">
                <a:latin typeface="Arial"/>
                <a:cs typeface="Arial"/>
              </a:rPr>
              <a:t>Соблюдение правил </a:t>
            </a:r>
            <a:r>
              <a:rPr sz="3200" spc="145" dirty="0">
                <a:latin typeface="Arial"/>
                <a:cs typeface="Arial"/>
              </a:rPr>
              <a:t>личной</a:t>
            </a:r>
            <a:r>
              <a:rPr sz="3200" spc="50" dirty="0">
                <a:latin typeface="Arial"/>
                <a:cs typeface="Arial"/>
              </a:rPr>
              <a:t> </a:t>
            </a:r>
            <a:r>
              <a:rPr sz="3200" spc="-65" dirty="0">
                <a:latin typeface="Arial"/>
                <a:cs typeface="Arial"/>
              </a:rPr>
              <a:t>гигиены,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70" dirty="0">
                <a:latin typeface="Arial"/>
                <a:cs typeface="Arial"/>
              </a:rPr>
              <a:t>Закаливание,</a:t>
            </a:r>
            <a:endParaRPr sz="3200" dirty="0">
              <a:latin typeface="Arial"/>
              <a:cs typeface="Arial"/>
            </a:endParaRPr>
          </a:p>
          <a:p>
            <a:pPr marL="268605" marR="31750" indent="-25654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7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10" dirty="0">
                <a:latin typeface="Arial"/>
                <a:cs typeface="Arial"/>
              </a:rPr>
              <a:t>Создание </a:t>
            </a:r>
            <a:r>
              <a:rPr sz="3200" spc="105" dirty="0">
                <a:latin typeface="Arial"/>
                <a:cs typeface="Arial"/>
              </a:rPr>
              <a:t>условий </a:t>
            </a:r>
            <a:r>
              <a:rPr sz="3200" spc="65" dirty="0">
                <a:latin typeface="Arial"/>
                <a:cs typeface="Arial"/>
              </a:rPr>
              <a:t>для </a:t>
            </a:r>
            <a:r>
              <a:rPr sz="3200" spc="170" dirty="0">
                <a:latin typeface="Arial"/>
                <a:cs typeface="Arial"/>
              </a:rPr>
              <a:t>полноценного  </a:t>
            </a:r>
            <a:r>
              <a:rPr sz="3200" spc="85" dirty="0">
                <a:latin typeface="Arial"/>
                <a:cs typeface="Arial"/>
              </a:rPr>
              <a:t>сна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134567" y="197612"/>
            <a:ext cx="68345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80" dirty="0">
                <a:solidFill>
                  <a:srgbClr val="000000"/>
                </a:solidFill>
              </a:rPr>
              <a:t>Формы </a:t>
            </a:r>
            <a:r>
              <a:rPr sz="3200" spc="-30" dirty="0">
                <a:solidFill>
                  <a:srgbClr val="000000"/>
                </a:solidFill>
              </a:rPr>
              <a:t>оздоровительной</a:t>
            </a:r>
            <a:r>
              <a:rPr sz="3200" spc="-375" dirty="0">
                <a:solidFill>
                  <a:srgbClr val="000000"/>
                </a:solidFill>
              </a:rPr>
              <a:t> </a:t>
            </a:r>
            <a:r>
              <a:rPr sz="3200" spc="-70" dirty="0">
                <a:solidFill>
                  <a:srgbClr val="000000"/>
                </a:solidFill>
              </a:rPr>
              <a:t>работы:</a:t>
            </a:r>
            <a:endParaRPr sz="3200"/>
          </a:p>
        </p:txBody>
      </p:sp>
      <p:sp>
        <p:nvSpPr>
          <p:cNvPr id="8" name="object 8"/>
          <p:cNvSpPr txBox="1"/>
          <p:nvPr/>
        </p:nvSpPr>
        <p:spPr>
          <a:xfrm>
            <a:off x="367995" y="712723"/>
            <a:ext cx="7983855" cy="44704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68605" marR="5080" indent="-255904">
              <a:lnSpc>
                <a:spcPts val="2590"/>
              </a:lnSpc>
              <a:spcBef>
                <a:spcPts val="425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40" dirty="0">
                <a:latin typeface="Arial"/>
                <a:cs typeface="Arial"/>
              </a:rPr>
              <a:t>элементы </a:t>
            </a:r>
            <a:r>
              <a:rPr sz="2400" spc="95" dirty="0">
                <a:latin typeface="Arial"/>
                <a:cs typeface="Arial"/>
              </a:rPr>
              <a:t>музыкотерапии, </a:t>
            </a:r>
            <a:r>
              <a:rPr sz="2400" spc="135" dirty="0">
                <a:latin typeface="Arial"/>
                <a:cs typeface="Arial"/>
              </a:rPr>
              <a:t>свето- </a:t>
            </a:r>
            <a:r>
              <a:rPr sz="2400" spc="160" dirty="0">
                <a:latin typeface="Arial"/>
                <a:cs typeface="Arial"/>
              </a:rPr>
              <a:t>и </a:t>
            </a:r>
            <a:r>
              <a:rPr sz="2400" spc="95" dirty="0">
                <a:latin typeface="Arial"/>
                <a:cs typeface="Arial"/>
              </a:rPr>
              <a:t>цветотерапии,  </a:t>
            </a:r>
            <a:r>
              <a:rPr sz="2400" spc="135" dirty="0">
                <a:latin typeface="Arial"/>
                <a:cs typeface="Arial"/>
              </a:rPr>
              <a:t>арт-терапии,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75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95" dirty="0">
                <a:latin typeface="Arial"/>
                <a:cs typeface="Arial"/>
              </a:rPr>
              <a:t>психорелаксация,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10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75" dirty="0">
                <a:latin typeface="Arial"/>
                <a:cs typeface="Arial"/>
              </a:rPr>
              <a:t>оздоровительные</a:t>
            </a:r>
            <a:r>
              <a:rPr sz="2400" spc="105" dirty="0">
                <a:latin typeface="Arial"/>
                <a:cs typeface="Arial"/>
              </a:rPr>
              <a:t> </a:t>
            </a:r>
            <a:r>
              <a:rPr sz="2400" spc="125" dirty="0">
                <a:latin typeface="Arial"/>
                <a:cs typeface="Arial"/>
              </a:rPr>
              <a:t>пробежки,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20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30" dirty="0">
                <a:latin typeface="Arial"/>
                <a:cs typeface="Arial"/>
              </a:rPr>
              <a:t>целевые</a:t>
            </a:r>
            <a:r>
              <a:rPr sz="2400" spc="105" dirty="0">
                <a:latin typeface="Arial"/>
                <a:cs typeface="Arial"/>
              </a:rPr>
              <a:t> </a:t>
            </a:r>
            <a:r>
              <a:rPr sz="2400" spc="145" dirty="0">
                <a:latin typeface="Arial"/>
                <a:cs typeface="Arial"/>
              </a:rPr>
              <a:t>прогулки,</a:t>
            </a:r>
            <a:endParaRPr sz="2400">
              <a:latin typeface="Arial"/>
              <a:cs typeface="Arial"/>
            </a:endParaRPr>
          </a:p>
          <a:p>
            <a:pPr marL="268605" marR="1253490" indent="-255904">
              <a:lnSpc>
                <a:spcPts val="2590"/>
              </a:lnSpc>
              <a:spcBef>
                <a:spcPts val="434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40" dirty="0">
                <a:latin typeface="Arial"/>
                <a:cs typeface="Arial"/>
              </a:rPr>
              <a:t>занятия </a:t>
            </a:r>
            <a:r>
              <a:rPr sz="2400" spc="165" dirty="0">
                <a:latin typeface="Arial"/>
                <a:cs typeface="Arial"/>
              </a:rPr>
              <a:t>по </a:t>
            </a:r>
            <a:r>
              <a:rPr sz="2400" spc="100" dirty="0">
                <a:latin typeface="Arial"/>
                <a:cs typeface="Arial"/>
              </a:rPr>
              <a:t>формированию </a:t>
            </a:r>
            <a:r>
              <a:rPr sz="2400" spc="60" dirty="0">
                <a:latin typeface="Arial"/>
                <a:cs typeface="Arial"/>
              </a:rPr>
              <a:t>начальных  </a:t>
            </a:r>
            <a:r>
              <a:rPr sz="2400" spc="85" dirty="0">
                <a:latin typeface="Arial"/>
                <a:cs typeface="Arial"/>
              </a:rPr>
              <a:t>представлений </a:t>
            </a:r>
            <a:r>
              <a:rPr sz="2400" spc="135" dirty="0">
                <a:latin typeface="Arial"/>
                <a:cs typeface="Arial"/>
              </a:rPr>
              <a:t>о </a:t>
            </a:r>
            <a:r>
              <a:rPr sz="2400" spc="110" dirty="0">
                <a:latin typeface="Arial"/>
                <a:cs typeface="Arial"/>
              </a:rPr>
              <a:t>здоровом </a:t>
            </a:r>
            <a:r>
              <a:rPr sz="2400" spc="65" dirty="0">
                <a:latin typeface="Arial"/>
                <a:cs typeface="Arial"/>
              </a:rPr>
              <a:t>образе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130" dirty="0">
                <a:latin typeface="Arial"/>
                <a:cs typeface="Arial"/>
              </a:rPr>
              <a:t>жизни,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75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114" dirty="0">
                <a:latin typeface="Arial"/>
                <a:cs typeface="Arial"/>
              </a:rPr>
              <a:t>гимнастика</a:t>
            </a:r>
            <a:r>
              <a:rPr sz="2400" spc="85" dirty="0">
                <a:latin typeface="Arial"/>
                <a:cs typeface="Arial"/>
              </a:rPr>
              <a:t> </a:t>
            </a:r>
            <a:r>
              <a:rPr sz="2400" spc="105" dirty="0">
                <a:latin typeface="Arial"/>
                <a:cs typeface="Arial"/>
              </a:rPr>
              <a:t>пробуждения,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20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60" dirty="0">
                <a:latin typeface="Arial"/>
                <a:cs typeface="Arial"/>
              </a:rPr>
              <a:t>закаливание,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10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80" dirty="0">
                <a:latin typeface="Arial"/>
                <a:cs typeface="Arial"/>
              </a:rPr>
              <a:t>воздушные</a:t>
            </a:r>
            <a:r>
              <a:rPr sz="2400" spc="85" dirty="0">
                <a:latin typeface="Arial"/>
                <a:cs typeface="Arial"/>
              </a:rPr>
              <a:t> </a:t>
            </a:r>
            <a:r>
              <a:rPr sz="2400" spc="65" dirty="0">
                <a:latin typeface="Arial"/>
                <a:cs typeface="Arial"/>
              </a:rPr>
              <a:t>ванны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05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160" dirty="0">
                <a:latin typeface="Arial"/>
                <a:cs typeface="Arial"/>
              </a:rPr>
              <a:t>игры </a:t>
            </a:r>
            <a:r>
              <a:rPr sz="2400" spc="25" dirty="0">
                <a:latin typeface="Arial"/>
                <a:cs typeface="Arial"/>
              </a:rPr>
              <a:t>с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125" dirty="0">
                <a:latin typeface="Arial"/>
                <a:cs typeface="Arial"/>
              </a:rPr>
              <a:t>водой</a:t>
            </a:r>
            <a:endParaRPr sz="24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20"/>
              </a:spcBef>
              <a:buClr>
                <a:srgbClr val="2CA1BE"/>
              </a:buClr>
              <a:buSzPct val="66666"/>
              <a:buChar char="-"/>
              <a:tabLst>
                <a:tab pos="268605" algn="l"/>
                <a:tab pos="269240" algn="l"/>
              </a:tabLst>
            </a:pPr>
            <a:r>
              <a:rPr sz="2400" spc="40">
                <a:latin typeface="Arial"/>
                <a:cs typeface="Arial"/>
              </a:rPr>
              <a:t>занятия </a:t>
            </a:r>
            <a:r>
              <a:rPr sz="2400" spc="85" smtClean="0">
                <a:latin typeface="Arial"/>
                <a:cs typeface="Arial"/>
              </a:rPr>
              <a:t>физкультурой</a:t>
            </a:r>
            <a:r>
              <a:rPr sz="2400" spc="15" smtClean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286755" y="4428744"/>
            <a:ext cx="3585972" cy="20010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44475" y="830325"/>
          <a:ext cx="8712834" cy="59804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325"/>
                <a:gridCol w="7128509"/>
              </a:tblGrid>
              <a:tr h="791845">
                <a:tc>
                  <a:txBody>
                    <a:bodyPr/>
                    <a:lstStyle/>
                    <a:p>
                      <a:pPr marL="167640">
                        <a:lnSpc>
                          <a:spcPct val="100000"/>
                        </a:lnSpc>
                        <a:spcBef>
                          <a:spcPts val="180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Утро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2292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70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Индивидуальная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работа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развитию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основных движений;</a:t>
                      </a:r>
                      <a:r>
                        <a:rPr sz="1600" b="1" spc="2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пальчиковая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5405" marR="45720">
                        <a:lnSpc>
                          <a:spcPts val="1880"/>
                        </a:lnSpc>
                        <a:spcBef>
                          <a:spcPts val="95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гимнастика;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артикуляционная гимнастика;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самомассаж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ладоней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 лица;  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точечный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массаж; утренняя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гимнастика; дыхательная</a:t>
                      </a:r>
                      <a:r>
                        <a:rPr sz="1600" b="1" spc="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гимнастика.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0705">
                <a:tc>
                  <a:txBody>
                    <a:bodyPr/>
                    <a:lstStyle/>
                    <a:p>
                      <a:pPr marL="66040" marR="128905">
                        <a:lnSpc>
                          <a:spcPts val="1880"/>
                        </a:lnSpc>
                        <a:spcBef>
                          <a:spcPts val="45"/>
                        </a:spcBef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Перед каждым 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приёмом</a:t>
                      </a:r>
                      <a:r>
                        <a:rPr sz="16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пищи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35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Мытьё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рук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прохладной</a:t>
                      </a:r>
                      <a:r>
                        <a:rPr sz="1600" b="1" spc="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водой.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44170">
                <a:tc>
                  <a:txBody>
                    <a:bodyPr/>
                    <a:lstStyle/>
                    <a:p>
                      <a:pPr marL="66040">
                        <a:lnSpc>
                          <a:spcPts val="1835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Во время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еды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35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Посадка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за 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столом;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формирование 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культурно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– гигиенических</a:t>
                      </a:r>
                      <a:r>
                        <a:rPr sz="1600" b="1" spc="1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навыков.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0705">
                <a:tc>
                  <a:txBody>
                    <a:bodyPr/>
                    <a:lstStyle/>
                    <a:p>
                      <a:pPr marL="66040" marR="149225">
                        <a:lnSpc>
                          <a:spcPts val="1880"/>
                        </a:lnSpc>
                        <a:spcBef>
                          <a:spcPts val="45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После</a:t>
                      </a:r>
                      <a:r>
                        <a:rPr sz="16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каждого 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приёма</a:t>
                      </a:r>
                      <a:r>
                        <a:rPr sz="16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пищи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35"/>
                        </a:lnSpc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Полоскание полости рта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кипяченной</a:t>
                      </a:r>
                      <a:r>
                        <a:rPr sz="1600" b="1" spc="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водой.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marL="173990">
                        <a:lnSpc>
                          <a:spcPts val="2290"/>
                        </a:lnSpc>
                      </a:pPr>
                      <a:r>
                        <a:rPr lang="ru-RU" sz="2000" b="1" spc="-30" dirty="0" smtClean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b="1" spc="-30" smtClean="0">
                          <a:latin typeface="Times New Roman"/>
                          <a:cs typeface="Times New Roman"/>
                        </a:rPr>
                        <a:t>ОД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75"/>
                        </a:lnSpc>
                        <a:tabLst>
                          <a:tab pos="1679575" algn="l"/>
                          <a:tab pos="2556510" algn="l"/>
                          <a:tab pos="4010025" algn="l"/>
                          <a:tab pos="5426075" algn="l"/>
                        </a:tabLst>
                      </a:pPr>
                      <a:r>
                        <a:rPr sz="1600" b="1" dirty="0">
                          <a:latin typeface="Times New Roman"/>
                          <a:cs typeface="Times New Roman"/>
                        </a:rPr>
                        <a:t>Динамические	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паузы;	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пальчиковая	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гимнастика;	артикуляционная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5405" marR="46355">
                        <a:lnSpc>
                          <a:spcPts val="1880"/>
                        </a:lnSpc>
                        <a:spcBef>
                          <a:spcPts val="95"/>
                        </a:spcBef>
                        <a:tabLst>
                          <a:tab pos="1373505" algn="l"/>
                          <a:tab pos="2614295" algn="l"/>
                          <a:tab pos="3091180" algn="l"/>
                          <a:tab pos="3685540" algn="l"/>
                          <a:tab pos="4374515" algn="l"/>
                          <a:tab pos="5854700" algn="l"/>
                          <a:tab pos="6353175" algn="l"/>
                        </a:tabLst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ги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ас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;	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	для	</a:t>
                      </a:r>
                      <a:r>
                        <a:rPr sz="1600" b="1" spc="-90" dirty="0"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;	см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	д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ич</a:t>
                      </a:r>
                      <a:r>
                        <a:rPr sz="1600" b="1" spc="2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ск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х	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,	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м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ас</a:t>
                      </a:r>
                      <a:r>
                        <a:rPr sz="1600" b="1" spc="2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, 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музыкотерапия.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398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1924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Прогулка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75"/>
                        </a:lnSpc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Подвижные</a:t>
                      </a:r>
                      <a:r>
                        <a:rPr sz="1600" b="1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игры;</a:t>
                      </a:r>
                      <a:r>
                        <a:rPr sz="1600" b="1" spc="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элементы</a:t>
                      </a:r>
                      <a:r>
                        <a:rPr sz="1600" b="1" spc="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спортивных</a:t>
                      </a:r>
                      <a:r>
                        <a:rPr sz="1600" b="1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игр;</a:t>
                      </a:r>
                      <a:r>
                        <a:rPr sz="1600" b="1" spc="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босоножие;</a:t>
                      </a:r>
                      <a:r>
                        <a:rPr sz="1600" b="1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воздушные</a:t>
                      </a:r>
                      <a:r>
                        <a:rPr sz="1600" b="1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5405" marR="46990" algn="just">
                        <a:lnSpc>
                          <a:spcPct val="99100"/>
                        </a:lnSpc>
                        <a:spcBef>
                          <a:spcPts val="15"/>
                        </a:spcBef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солнечные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ванны;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игры с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водой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песком;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катание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горки; 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индивидуальная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работа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развитию основных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движений; целевые 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прогулки; оздоровительный</a:t>
                      </a:r>
                      <a:r>
                        <a:rPr sz="16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55" dirty="0">
                          <a:latin typeface="Times New Roman"/>
                          <a:cs typeface="Times New Roman"/>
                        </a:rPr>
                        <a:t>бег.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0705">
                <a:tc>
                  <a:txBody>
                    <a:bodyPr/>
                    <a:lstStyle/>
                    <a:p>
                      <a:pPr marL="192405">
                        <a:lnSpc>
                          <a:spcPts val="2290"/>
                        </a:lnSpc>
                      </a:pPr>
                      <a:r>
                        <a:rPr sz="2000" b="1" spc="-5" dirty="0">
                          <a:latin typeface="Times New Roman"/>
                          <a:cs typeface="Times New Roman"/>
                        </a:rPr>
                        <a:t>Перед</a:t>
                      </a:r>
                      <a:r>
                        <a:rPr sz="20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latin typeface="Times New Roman"/>
                          <a:cs typeface="Times New Roman"/>
                        </a:rPr>
                        <a:t>сном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 marR="44450">
                        <a:lnSpc>
                          <a:spcPts val="1880"/>
                        </a:lnSpc>
                        <a:spcBef>
                          <a:spcPts val="50"/>
                        </a:spcBef>
                        <a:tabLst>
                          <a:tab pos="870585" algn="l"/>
                          <a:tab pos="1247140" algn="l"/>
                          <a:tab pos="2923540" algn="l"/>
                          <a:tab pos="4062095" algn="l"/>
                          <a:tab pos="5249545" algn="l"/>
                          <a:tab pos="6063615" algn="l"/>
                        </a:tabLst>
                      </a:pPr>
                      <a:r>
                        <a:rPr sz="1600" b="1" spc="-60" dirty="0">
                          <a:latin typeface="Times New Roman"/>
                          <a:cs typeface="Times New Roman"/>
                        </a:rPr>
                        <a:t>Х</a:t>
                      </a:r>
                      <a:r>
                        <a:rPr sz="1600" b="1" spc="-4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дь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	по	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рек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ц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ым	дор</a:t>
                      </a:r>
                      <a:r>
                        <a:rPr sz="1600" b="1" spc="-3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ам;	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35" dirty="0"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шны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е	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ы,	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осо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600" b="1" spc="-3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жи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, 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релаксация.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60705">
                <a:tc>
                  <a:txBody>
                    <a:bodyPr/>
                    <a:lstStyle/>
                    <a:p>
                      <a:pPr marL="192405">
                        <a:lnSpc>
                          <a:spcPts val="2290"/>
                        </a:lnSpc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После</a:t>
                      </a:r>
                      <a:r>
                        <a:rPr sz="20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latin typeface="Times New Roman"/>
                          <a:cs typeface="Times New Roman"/>
                        </a:rPr>
                        <a:t>сна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ts val="1860"/>
                        </a:lnSpc>
                      </a:pP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Зарядка пробуждения; 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ходьба 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коррекционным дорожкам;</a:t>
                      </a:r>
                      <a:r>
                        <a:rPr sz="1600" b="1" spc="2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воздушные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65405">
                        <a:lnSpc>
                          <a:spcPts val="1905"/>
                        </a:lnSpc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ванны;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босоножие.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251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192405">
                        <a:lnSpc>
                          <a:spcPct val="100000"/>
                        </a:lnSpc>
                      </a:pPr>
                      <a:r>
                        <a:rPr sz="2000" b="1" spc="-15" dirty="0">
                          <a:latin typeface="Times New Roman"/>
                          <a:cs typeface="Times New Roman"/>
                        </a:rPr>
                        <a:t>Вечером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 marR="43815">
                        <a:lnSpc>
                          <a:spcPts val="1880"/>
                        </a:lnSpc>
                        <a:spcBef>
                          <a:spcPts val="50"/>
                        </a:spcBef>
                      </a:pP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Индивидуальная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работа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развитию основных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движений; </a:t>
                      </a:r>
                      <a:r>
                        <a:rPr sz="1600" b="1" spc="-15" dirty="0">
                          <a:latin typeface="Times New Roman"/>
                          <a:cs typeface="Times New Roman"/>
                        </a:rPr>
                        <a:t>пальчиковая 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гимнастика; </a:t>
                      </a:r>
                      <a:r>
                        <a:rPr sz="1600" b="1" spc="-20" dirty="0">
                          <a:latin typeface="Times New Roman"/>
                          <a:cs typeface="Times New Roman"/>
                        </a:rPr>
                        <a:t>точечный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массаж; самомассаж;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дыхательная</a:t>
                      </a:r>
                      <a:r>
                        <a:rPr sz="1600" b="1" spc="1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гимнастика.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63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9168" y="0"/>
            <a:ext cx="83775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46885" marR="5080" indent="-1734820">
              <a:lnSpc>
                <a:spcPct val="100000"/>
              </a:lnSpc>
              <a:spcBef>
                <a:spcPts val="95"/>
              </a:spcBef>
            </a:pPr>
            <a:r>
              <a:rPr sz="2800" spc="65" dirty="0">
                <a:solidFill>
                  <a:srgbClr val="001F5F"/>
                </a:solidFill>
                <a:latin typeface="Trebuchet MS"/>
                <a:cs typeface="Trebuchet MS"/>
              </a:rPr>
              <a:t>Циклограмма </a:t>
            </a:r>
            <a:r>
              <a:rPr sz="2800" spc="25" dirty="0">
                <a:solidFill>
                  <a:srgbClr val="001F5F"/>
                </a:solidFill>
                <a:latin typeface="Trebuchet MS"/>
                <a:cs typeface="Trebuchet MS"/>
              </a:rPr>
              <a:t>использования</a:t>
            </a:r>
            <a:r>
              <a:rPr sz="2800" spc="-2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800" spc="5" dirty="0">
                <a:solidFill>
                  <a:srgbClr val="001F5F"/>
                </a:solidFill>
                <a:latin typeface="Trebuchet MS"/>
                <a:cs typeface="Trebuchet MS"/>
              </a:rPr>
              <a:t>оздоровительных  </a:t>
            </a:r>
            <a:r>
              <a:rPr sz="2800" spc="65" dirty="0">
                <a:solidFill>
                  <a:srgbClr val="001F5F"/>
                </a:solidFill>
                <a:latin typeface="Trebuchet MS"/>
                <a:cs typeface="Trebuchet MS"/>
              </a:rPr>
              <a:t>мероприятий </a:t>
            </a:r>
            <a:r>
              <a:rPr sz="2800" spc="35" dirty="0">
                <a:solidFill>
                  <a:srgbClr val="001F5F"/>
                </a:solidFill>
                <a:latin typeface="Trebuchet MS"/>
                <a:cs typeface="Trebuchet MS"/>
              </a:rPr>
              <a:t>в </a:t>
            </a:r>
            <a:r>
              <a:rPr sz="2800" spc="5" dirty="0">
                <a:solidFill>
                  <a:srgbClr val="001F5F"/>
                </a:solidFill>
                <a:latin typeface="Trebuchet MS"/>
                <a:cs typeface="Trebuchet MS"/>
              </a:rPr>
              <a:t>режиме</a:t>
            </a:r>
            <a:r>
              <a:rPr sz="2800" spc="-50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800" spc="40" dirty="0">
                <a:solidFill>
                  <a:srgbClr val="001F5F"/>
                </a:solidFill>
                <a:latin typeface="Trebuchet MS"/>
                <a:cs typeface="Trebuchet MS"/>
              </a:rPr>
              <a:t>дня</a:t>
            </a:r>
            <a:endParaRPr sz="28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6200" y="2235"/>
            <a:ext cx="75057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70" dirty="0" err="1">
                <a:solidFill>
                  <a:srgbClr val="001F5F"/>
                </a:solidFill>
                <a:latin typeface="Trebuchet MS"/>
                <a:cs typeface="Trebuchet MS"/>
              </a:rPr>
              <a:t>Модель</a:t>
            </a:r>
            <a:r>
              <a:rPr sz="3200" spc="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3200" spc="-5" dirty="0" err="1" smtClean="0">
                <a:solidFill>
                  <a:srgbClr val="001F5F"/>
                </a:solidFill>
                <a:latin typeface="Trebuchet MS"/>
                <a:cs typeface="Trebuchet MS"/>
              </a:rPr>
              <a:t>взаимодействи</a:t>
            </a:r>
            <a:r>
              <a:rPr lang="ru-RU" sz="3200" spc="-5" dirty="0" smtClean="0">
                <a:solidFill>
                  <a:srgbClr val="001F5F"/>
                </a:solidFill>
                <a:latin typeface="Trebuchet MS"/>
                <a:cs typeface="Trebuchet MS"/>
              </a:rPr>
              <a:t>я</a:t>
            </a:r>
            <a:r>
              <a:rPr sz="3200" spc="-5" dirty="0" smtClean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3200" spc="-260" dirty="0" smtClean="0">
                <a:solidFill>
                  <a:srgbClr val="001F5F"/>
                </a:solidFill>
                <a:latin typeface="Trebuchet MS"/>
                <a:cs typeface="Trebuchet MS"/>
              </a:rPr>
              <a:t>с</a:t>
            </a:r>
            <a:r>
              <a:rPr sz="3200" spc="-670" dirty="0" smtClean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lang="ru-RU" sz="3200" spc="-670" dirty="0" smtClean="0">
                <a:solidFill>
                  <a:srgbClr val="001F5F"/>
                </a:solidFill>
                <a:latin typeface="Trebuchet MS"/>
                <a:cs typeface="Trebuchet MS"/>
              </a:rPr>
              <a:t>    </a:t>
            </a:r>
            <a:r>
              <a:rPr sz="3200" spc="-90" dirty="0" err="1" smtClean="0">
                <a:solidFill>
                  <a:srgbClr val="001F5F"/>
                </a:solidFill>
                <a:latin typeface="Trebuchet MS"/>
                <a:cs typeface="Trebuchet MS"/>
              </a:rPr>
              <a:t>семьей</a:t>
            </a:r>
            <a:endParaRPr sz="32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691894"/>
            <a:ext cx="9144000" cy="61661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87239" y="5404815"/>
            <a:ext cx="142049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9060" marR="5080" indent="-86995">
              <a:lnSpc>
                <a:spcPct val="100000"/>
              </a:lnSpc>
              <a:spcBef>
                <a:spcPts val="100"/>
              </a:spcBef>
            </a:pPr>
            <a:r>
              <a:rPr lang="ru-RU" sz="1400" b="1" spc="10" dirty="0" smtClean="0">
                <a:solidFill>
                  <a:srgbClr val="001F5F"/>
                </a:solidFill>
                <a:latin typeface="Arial"/>
                <a:cs typeface="Arial"/>
              </a:rPr>
              <a:t>Изготовление атрибутов для занятий 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74623"/>
            <a:ext cx="8534400" cy="1231106"/>
          </a:xfrm>
        </p:spPr>
        <p:txBody>
          <a:bodyPr/>
          <a:lstStyle/>
          <a:p>
            <a:r>
              <a:rPr lang="ru-RU" sz="4000" spc="-5" dirty="0" smtClean="0">
                <a:solidFill>
                  <a:srgbClr val="001F5F"/>
                </a:solidFill>
                <a:latin typeface="Trebuchet MS"/>
                <a:cs typeface="Trebuchet MS"/>
              </a:rPr>
              <a:t>Взаимодействия </a:t>
            </a:r>
            <a:r>
              <a:rPr lang="ru-RU" sz="4000" spc="-260" dirty="0" smtClean="0">
                <a:solidFill>
                  <a:srgbClr val="001F5F"/>
                </a:solidFill>
                <a:latin typeface="Trebuchet MS"/>
                <a:cs typeface="Trebuchet MS"/>
              </a:rPr>
              <a:t>с</a:t>
            </a:r>
            <a:r>
              <a:rPr lang="ru-RU" sz="4000" spc="-670" dirty="0" smtClean="0">
                <a:solidFill>
                  <a:srgbClr val="001F5F"/>
                </a:solidFill>
                <a:latin typeface="Trebuchet MS"/>
                <a:cs typeface="Trebuchet MS"/>
              </a:rPr>
              <a:t>     </a:t>
            </a:r>
            <a:r>
              <a:rPr lang="ru-RU" sz="4000" spc="-90" dirty="0" smtClean="0">
                <a:solidFill>
                  <a:srgbClr val="001F5F"/>
                </a:solidFill>
                <a:latin typeface="Trebuchet MS"/>
                <a:cs typeface="Trebuchet MS"/>
              </a:rPr>
              <a:t>родителями</a:t>
            </a:r>
            <a:endParaRPr lang="ru-RU" dirty="0"/>
          </a:p>
        </p:txBody>
      </p:sp>
      <p:pic>
        <p:nvPicPr>
          <p:cNvPr id="3074" name="Picture 2" descr="G:\DCIM\103NIKON\DSCN4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438400"/>
            <a:ext cx="548640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65704" y="510540"/>
            <a:ext cx="5967222" cy="12260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74720" y="1181100"/>
            <a:ext cx="1817370" cy="12260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42688" y="1181100"/>
            <a:ext cx="4109466" cy="122605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299586" y="595376"/>
            <a:ext cx="5267960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21334" marR="5080" indent="-509270">
              <a:lnSpc>
                <a:spcPct val="100000"/>
              </a:lnSpc>
              <a:spcBef>
                <a:spcPts val="105"/>
              </a:spcBef>
            </a:pPr>
            <a:r>
              <a:rPr sz="4400" spc="-105" dirty="0">
                <a:solidFill>
                  <a:srgbClr val="21798F"/>
                </a:solidFill>
              </a:rPr>
              <a:t>З</a:t>
            </a:r>
            <a:r>
              <a:rPr sz="4400" spc="-95" dirty="0">
                <a:solidFill>
                  <a:srgbClr val="21798F"/>
                </a:solidFill>
              </a:rPr>
              <a:t>д</a:t>
            </a:r>
            <a:r>
              <a:rPr sz="4400" spc="-60" dirty="0">
                <a:solidFill>
                  <a:srgbClr val="21798F"/>
                </a:solidFill>
              </a:rPr>
              <a:t>оровьесберегаю  </a:t>
            </a:r>
            <a:r>
              <a:rPr sz="4400" spc="-45" dirty="0">
                <a:solidFill>
                  <a:srgbClr val="21798F"/>
                </a:solidFill>
              </a:rPr>
              <a:t>щая</a:t>
            </a:r>
            <a:r>
              <a:rPr sz="4400" spc="125" dirty="0">
                <a:solidFill>
                  <a:srgbClr val="21798F"/>
                </a:solidFill>
              </a:rPr>
              <a:t> </a:t>
            </a:r>
            <a:r>
              <a:rPr sz="4400" spc="25" dirty="0">
                <a:solidFill>
                  <a:srgbClr val="21798F"/>
                </a:solidFill>
              </a:rPr>
              <a:t>технология</a:t>
            </a:r>
            <a:endParaRPr sz="4400"/>
          </a:p>
        </p:txBody>
      </p:sp>
      <p:sp>
        <p:nvSpPr>
          <p:cNvPr id="11" name="object 11"/>
          <p:cNvSpPr txBox="1"/>
          <p:nvPr/>
        </p:nvSpPr>
        <p:spPr>
          <a:xfrm>
            <a:off x="3429127" y="2451862"/>
            <a:ext cx="5155565" cy="3196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77010" marR="149225" indent="-1464945">
              <a:lnSpc>
                <a:spcPct val="100000"/>
              </a:lnSpc>
              <a:spcBef>
                <a:spcPts val="105"/>
              </a:spcBef>
            </a:pPr>
            <a:r>
              <a:rPr sz="2600" spc="75" dirty="0">
                <a:latin typeface="Arial"/>
                <a:cs typeface="Arial"/>
              </a:rPr>
              <a:t>это </a:t>
            </a:r>
            <a:r>
              <a:rPr sz="2600" spc="55" dirty="0">
                <a:latin typeface="Arial"/>
                <a:cs typeface="Arial"/>
              </a:rPr>
              <a:t>система </a:t>
            </a:r>
            <a:r>
              <a:rPr sz="2600" spc="100" dirty="0">
                <a:latin typeface="Arial"/>
                <a:cs typeface="Arial"/>
              </a:rPr>
              <a:t>мер, </a:t>
            </a:r>
            <a:r>
              <a:rPr sz="2600" spc="65" dirty="0">
                <a:latin typeface="Arial"/>
                <a:cs typeface="Arial"/>
              </a:rPr>
              <a:t>включающая  </a:t>
            </a:r>
            <a:r>
              <a:rPr sz="2600" spc="40" dirty="0">
                <a:latin typeface="Arial"/>
                <a:cs typeface="Arial"/>
              </a:rPr>
              <a:t>взаимосвязь</a:t>
            </a:r>
            <a:r>
              <a:rPr sz="2600" spc="55" dirty="0">
                <a:latin typeface="Arial"/>
                <a:cs typeface="Arial"/>
              </a:rPr>
              <a:t> </a:t>
            </a:r>
            <a:r>
              <a:rPr sz="2600" spc="180" dirty="0">
                <a:latin typeface="Arial"/>
                <a:cs typeface="Arial"/>
              </a:rPr>
              <a:t>и</a:t>
            </a:r>
            <a:endParaRPr sz="2600">
              <a:latin typeface="Arial"/>
              <a:cs typeface="Arial"/>
            </a:endParaRPr>
          </a:p>
          <a:p>
            <a:pPr marL="123825" marR="5080" indent="635" algn="ctr">
              <a:lnSpc>
                <a:spcPct val="100000"/>
              </a:lnSpc>
            </a:pPr>
            <a:r>
              <a:rPr sz="2600" spc="80" dirty="0">
                <a:latin typeface="Arial"/>
                <a:cs typeface="Arial"/>
              </a:rPr>
              <a:t>взаимодействие всех  </a:t>
            </a:r>
            <a:r>
              <a:rPr sz="2600" spc="95" dirty="0">
                <a:latin typeface="Arial"/>
                <a:cs typeface="Arial"/>
              </a:rPr>
              <a:t>факторов </a:t>
            </a:r>
            <a:r>
              <a:rPr sz="2600" spc="70" dirty="0">
                <a:latin typeface="Arial"/>
                <a:cs typeface="Arial"/>
              </a:rPr>
              <a:t>образовательной  </a:t>
            </a:r>
            <a:r>
              <a:rPr sz="2600" spc="90" dirty="0">
                <a:latin typeface="Arial"/>
                <a:cs typeface="Arial"/>
              </a:rPr>
              <a:t>среды, </a:t>
            </a:r>
            <a:r>
              <a:rPr sz="2600" spc="100" dirty="0">
                <a:latin typeface="Arial"/>
                <a:cs typeface="Arial"/>
              </a:rPr>
              <a:t>направленных </a:t>
            </a:r>
            <a:r>
              <a:rPr sz="2600" spc="85" dirty="0">
                <a:latin typeface="Arial"/>
                <a:cs typeface="Arial"/>
              </a:rPr>
              <a:t>на  </a:t>
            </a:r>
            <a:r>
              <a:rPr sz="2600" spc="120" dirty="0">
                <a:latin typeface="Arial"/>
                <a:cs typeface="Arial"/>
              </a:rPr>
              <a:t>сохранение </a:t>
            </a:r>
            <a:r>
              <a:rPr sz="2600" spc="75" dirty="0">
                <a:latin typeface="Arial"/>
                <a:cs typeface="Arial"/>
              </a:rPr>
              <a:t>здоровья </a:t>
            </a:r>
            <a:r>
              <a:rPr sz="2600" spc="95" dirty="0">
                <a:latin typeface="Arial"/>
                <a:cs typeface="Arial"/>
              </a:rPr>
              <a:t>ребенка  </a:t>
            </a:r>
            <a:r>
              <a:rPr sz="2600" spc="90" dirty="0">
                <a:latin typeface="Arial"/>
                <a:cs typeface="Arial"/>
              </a:rPr>
              <a:t>на </a:t>
            </a:r>
            <a:r>
              <a:rPr sz="2600" spc="80" dirty="0">
                <a:latin typeface="Arial"/>
                <a:cs typeface="Arial"/>
              </a:rPr>
              <a:t>всех </a:t>
            </a:r>
            <a:r>
              <a:rPr sz="2600" spc="95" dirty="0">
                <a:latin typeface="Arial"/>
                <a:cs typeface="Arial"/>
              </a:rPr>
              <a:t>этапах </a:t>
            </a:r>
            <a:r>
              <a:rPr sz="2600" spc="160" dirty="0">
                <a:latin typeface="Arial"/>
                <a:cs typeface="Arial"/>
              </a:rPr>
              <a:t>его </a:t>
            </a:r>
            <a:r>
              <a:rPr sz="2600" spc="70" dirty="0">
                <a:latin typeface="Arial"/>
                <a:cs typeface="Arial"/>
              </a:rPr>
              <a:t>обучения</a:t>
            </a:r>
            <a:r>
              <a:rPr sz="2600" spc="-20" dirty="0">
                <a:latin typeface="Arial"/>
                <a:cs typeface="Arial"/>
              </a:rPr>
              <a:t> </a:t>
            </a:r>
            <a:r>
              <a:rPr sz="2600" spc="175" dirty="0">
                <a:latin typeface="Arial"/>
                <a:cs typeface="Arial"/>
              </a:rPr>
              <a:t>и  </a:t>
            </a:r>
            <a:r>
              <a:rPr sz="2600" spc="70" dirty="0">
                <a:latin typeface="Arial"/>
                <a:cs typeface="Arial"/>
              </a:rPr>
              <a:t>развития.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6511" y="1357883"/>
            <a:ext cx="2857500" cy="34000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7502" y="355854"/>
            <a:ext cx="81464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rgbClr val="2CA1BE"/>
                </a:solidFill>
                <a:latin typeface="Trebuchet MS"/>
                <a:cs typeface="Trebuchet MS"/>
              </a:rPr>
              <a:t>ВИДЫ ЗДОРОВЬЕСБЕРЕГАЮЩИХ</a:t>
            </a:r>
            <a:r>
              <a:rPr sz="2800" spc="70" dirty="0">
                <a:solidFill>
                  <a:srgbClr val="2CA1BE"/>
                </a:solidFill>
                <a:latin typeface="Trebuchet MS"/>
                <a:cs typeface="Trebuchet MS"/>
              </a:rPr>
              <a:t> </a:t>
            </a:r>
            <a:r>
              <a:rPr sz="2800" spc="-5" dirty="0">
                <a:solidFill>
                  <a:srgbClr val="2CA1BE"/>
                </a:solidFill>
                <a:latin typeface="Trebuchet MS"/>
                <a:cs typeface="Trebuchet MS"/>
              </a:rPr>
              <a:t>ТЕХНОЛОГИЙ: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9565" y="1206500"/>
            <a:ext cx="7867015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78130" algn="l"/>
              </a:tabLst>
            </a:pPr>
            <a:r>
              <a:rPr sz="3200" spc="-10" dirty="0">
                <a:latin typeface="Times New Roman"/>
                <a:cs typeface="Times New Roman"/>
              </a:rPr>
              <a:t>медико-профuлактические;</a:t>
            </a:r>
            <a:endParaRPr sz="3200">
              <a:latin typeface="Times New Roman"/>
              <a:cs typeface="Times New Roman"/>
            </a:endParaRPr>
          </a:p>
          <a:p>
            <a:pPr marL="257810" indent="-245110">
              <a:lnSpc>
                <a:spcPct val="100000"/>
              </a:lnSpc>
              <a:buFont typeface="Arial"/>
              <a:buChar char="•"/>
              <a:tabLst>
                <a:tab pos="258445" algn="l"/>
              </a:tabLst>
            </a:pPr>
            <a:r>
              <a:rPr sz="3200" spc="-15" dirty="0">
                <a:latin typeface="Times New Roman"/>
                <a:cs typeface="Times New Roman"/>
              </a:rPr>
              <a:t>физкультурно-оздоровительные;</a:t>
            </a:r>
            <a:endParaRPr sz="3200">
              <a:latin typeface="Times New Roman"/>
              <a:cs typeface="Times New Roman"/>
            </a:endParaRPr>
          </a:p>
          <a:p>
            <a:pPr marL="12700" marR="690245">
              <a:lnSpc>
                <a:spcPct val="100000"/>
              </a:lnSpc>
              <a:buFont typeface="Arial"/>
              <a:buChar char="•"/>
              <a:tabLst>
                <a:tab pos="258445" algn="l"/>
              </a:tabLst>
            </a:pPr>
            <a:r>
              <a:rPr sz="3200" spc="-10" dirty="0">
                <a:latin typeface="Times New Roman"/>
                <a:cs typeface="Times New Roman"/>
              </a:rPr>
              <a:t>технологии </a:t>
            </a:r>
            <a:r>
              <a:rPr sz="3200" spc="-5" dirty="0">
                <a:latin typeface="Times New Roman"/>
                <a:cs typeface="Times New Roman"/>
              </a:rPr>
              <a:t>обеспечения </a:t>
            </a:r>
            <a:r>
              <a:rPr sz="3200" spc="5" dirty="0">
                <a:latin typeface="Times New Roman"/>
                <a:cs typeface="Times New Roman"/>
              </a:rPr>
              <a:t>социально-  </a:t>
            </a:r>
            <a:r>
              <a:rPr sz="3200" spc="-25" dirty="0">
                <a:latin typeface="Times New Roman"/>
                <a:cs typeface="Times New Roman"/>
              </a:rPr>
              <a:t>психологического </a:t>
            </a:r>
            <a:r>
              <a:rPr sz="3200" spc="-20" dirty="0">
                <a:latin typeface="Times New Roman"/>
                <a:cs typeface="Times New Roman"/>
              </a:rPr>
              <a:t>благополучия</a:t>
            </a:r>
            <a:r>
              <a:rPr sz="3200" spc="-5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ребенка;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buFont typeface="Arial"/>
              <a:buChar char="•"/>
              <a:tabLst>
                <a:tab pos="258445" algn="l"/>
              </a:tabLst>
            </a:pPr>
            <a:r>
              <a:rPr sz="3200" dirty="0">
                <a:latin typeface="Times New Roman"/>
                <a:cs typeface="Times New Roman"/>
              </a:rPr>
              <a:t>здоровьесбережения и</a:t>
            </a:r>
            <a:r>
              <a:rPr sz="3200" spc="-90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здоровьеобогащения  </a:t>
            </a:r>
            <a:r>
              <a:rPr sz="3200" spc="-20" dirty="0">
                <a:latin typeface="Times New Roman"/>
                <a:cs typeface="Times New Roman"/>
              </a:rPr>
              <a:t>педагогов </a:t>
            </a:r>
            <a:r>
              <a:rPr sz="3200" spc="-30" dirty="0">
                <a:latin typeface="Times New Roman"/>
                <a:cs typeface="Times New Roman"/>
              </a:rPr>
              <a:t>дошкольного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образования;</a:t>
            </a:r>
            <a:endParaRPr sz="3200">
              <a:latin typeface="Times New Roman"/>
              <a:cs typeface="Times New Roman"/>
            </a:endParaRPr>
          </a:p>
          <a:p>
            <a:pPr marL="257810" indent="-245110">
              <a:lnSpc>
                <a:spcPct val="100000"/>
              </a:lnSpc>
              <a:buFont typeface="Arial"/>
              <a:buChar char="•"/>
              <a:tabLst>
                <a:tab pos="258445" algn="l"/>
              </a:tabLst>
            </a:pPr>
            <a:r>
              <a:rPr sz="3200" spc="-15" dirty="0">
                <a:latin typeface="Times New Roman"/>
                <a:cs typeface="Times New Roman"/>
              </a:rPr>
              <a:t>валеологического </a:t>
            </a:r>
            <a:r>
              <a:rPr sz="3200" spc="5" dirty="0">
                <a:latin typeface="Times New Roman"/>
                <a:cs typeface="Times New Roman"/>
              </a:rPr>
              <a:t>просвещения</a:t>
            </a:r>
            <a:r>
              <a:rPr sz="3200" spc="-70" dirty="0">
                <a:latin typeface="Times New Roman"/>
                <a:cs typeface="Times New Roman"/>
              </a:rPr>
              <a:t> </a:t>
            </a:r>
            <a:r>
              <a:rPr sz="3200" spc="-10" dirty="0">
                <a:latin typeface="Times New Roman"/>
                <a:cs typeface="Times New Roman"/>
              </a:rPr>
              <a:t>родителей;</a:t>
            </a:r>
            <a:endParaRPr sz="3200">
              <a:latin typeface="Times New Roman"/>
              <a:cs typeface="Times New Roman"/>
            </a:endParaRPr>
          </a:p>
          <a:p>
            <a:pPr marL="257810" indent="-245110">
              <a:lnSpc>
                <a:spcPct val="100000"/>
              </a:lnSpc>
              <a:buFont typeface="Arial"/>
              <a:buChar char="•"/>
              <a:tabLst>
                <a:tab pos="258445" algn="l"/>
              </a:tabLst>
            </a:pPr>
            <a:r>
              <a:rPr sz="3200" u="heavy" spc="-8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здоровьесберегающие</a:t>
            </a:r>
            <a:r>
              <a:rPr sz="3200" u="heavy" spc="-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образовательные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u="heavy" spc="-8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технологии </a:t>
            </a:r>
            <a:r>
              <a:rPr sz="32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 </a:t>
            </a:r>
            <a:r>
              <a:rPr sz="3200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детском</a:t>
            </a:r>
            <a:r>
              <a:rPr sz="3200" u="heavy" spc="-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саду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0679" y="287273"/>
            <a:ext cx="8005445" cy="5459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490"/>
              </a:lnSpc>
              <a:spcBef>
                <a:spcPts val="10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Утренняя</a:t>
            </a:r>
            <a:r>
              <a:rPr sz="2400" b="1" u="heavy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прогулка:</a:t>
            </a:r>
            <a:endParaRPr sz="2400">
              <a:latin typeface="Times New Roman"/>
              <a:cs typeface="Times New Roman"/>
            </a:endParaRPr>
          </a:p>
          <a:p>
            <a:pPr marL="12700" marR="1274445">
              <a:lnSpc>
                <a:spcPct val="72900"/>
              </a:lnSpc>
              <a:spcBef>
                <a:spcPts val="390"/>
              </a:spcBef>
            </a:pPr>
            <a:r>
              <a:rPr sz="2400" dirty="0">
                <a:latin typeface="Times New Roman"/>
                <a:cs typeface="Times New Roman"/>
              </a:rPr>
              <a:t>- </a:t>
            </a:r>
            <a:r>
              <a:rPr sz="2400" spc="-15" dirty="0">
                <a:latin typeface="Times New Roman"/>
                <a:cs typeface="Times New Roman"/>
              </a:rPr>
              <a:t>дыхательная </a:t>
            </a:r>
            <a:r>
              <a:rPr sz="2400" spc="-10" dirty="0">
                <a:latin typeface="Times New Roman"/>
                <a:cs typeface="Times New Roman"/>
              </a:rPr>
              <a:t>гимнастика, </a:t>
            </a:r>
            <a:r>
              <a:rPr sz="2400" spc="-15" dirty="0">
                <a:latin typeface="Times New Roman"/>
                <a:cs typeface="Times New Roman"/>
              </a:rPr>
              <a:t>включающая </a:t>
            </a:r>
            <a:r>
              <a:rPr sz="2400" spc="-10" dirty="0">
                <a:latin typeface="Times New Roman"/>
                <a:cs typeface="Times New Roman"/>
              </a:rPr>
              <a:t>мышечные  </a:t>
            </a:r>
            <a:r>
              <a:rPr sz="2400" spc="-5" dirty="0">
                <a:latin typeface="Times New Roman"/>
                <a:cs typeface="Times New Roman"/>
              </a:rPr>
              <a:t>упражнения;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100"/>
              </a:lnSpc>
            </a:pPr>
            <a:r>
              <a:rPr sz="1700" spc="-5" dirty="0">
                <a:latin typeface="Symbol"/>
                <a:cs typeface="Symbol"/>
              </a:rPr>
              <a:t></a:t>
            </a:r>
            <a:r>
              <a:rPr sz="2400" spc="-5" dirty="0">
                <a:latin typeface="Times New Roman"/>
                <a:cs typeface="Times New Roman"/>
              </a:rPr>
              <a:t>оздоровительная </a:t>
            </a:r>
            <a:r>
              <a:rPr sz="2400" spc="-25" dirty="0">
                <a:latin typeface="Times New Roman"/>
                <a:cs typeface="Times New Roman"/>
              </a:rPr>
              <a:t>ходьба,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spc="-80" dirty="0">
                <a:latin typeface="Times New Roman"/>
                <a:cs typeface="Times New Roman"/>
              </a:rPr>
              <a:t>бег.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Перед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сном: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490"/>
              </a:lnSpc>
            </a:pPr>
            <a:r>
              <a:rPr sz="1700" spc="-5" dirty="0">
                <a:latin typeface="Symbol"/>
                <a:cs typeface="Symbol"/>
              </a:rPr>
              <a:t></a:t>
            </a:r>
            <a:r>
              <a:rPr sz="2400" spc="-5" dirty="0">
                <a:latin typeface="Times New Roman"/>
                <a:cs typeface="Times New Roman"/>
              </a:rPr>
              <a:t>релаксация, </a:t>
            </a:r>
            <a:r>
              <a:rPr sz="2400" spc="-10" dirty="0">
                <a:latin typeface="Times New Roman"/>
                <a:cs typeface="Times New Roman"/>
              </a:rPr>
              <a:t>саморегуляция, закаливающие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процедуры.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После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сна: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100"/>
              </a:lnSpc>
            </a:pPr>
            <a:r>
              <a:rPr sz="1700" spc="-10" dirty="0">
                <a:latin typeface="Symbol"/>
                <a:cs typeface="Symbol"/>
              </a:rPr>
              <a:t></a:t>
            </a:r>
            <a:r>
              <a:rPr sz="2400" spc="-10" dirty="0">
                <a:latin typeface="Times New Roman"/>
                <a:cs typeface="Times New Roman"/>
              </a:rPr>
              <a:t>гимнастика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пробуждения;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100"/>
              </a:lnSpc>
            </a:pPr>
            <a:r>
              <a:rPr sz="1700" spc="-10" dirty="0">
                <a:latin typeface="Symbol"/>
                <a:cs typeface="Symbol"/>
              </a:rPr>
              <a:t></a:t>
            </a:r>
            <a:r>
              <a:rPr sz="2400" spc="-10" dirty="0">
                <a:latin typeface="Times New Roman"/>
                <a:cs typeface="Times New Roman"/>
              </a:rPr>
              <a:t>дыхательная </a:t>
            </a:r>
            <a:r>
              <a:rPr sz="2400" spc="-5" dirty="0">
                <a:latin typeface="Times New Roman"/>
                <a:cs typeface="Times New Roman"/>
              </a:rPr>
              <a:t>гимнастика;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100"/>
              </a:lnSpc>
            </a:pPr>
            <a:r>
              <a:rPr sz="1700" spc="-30" dirty="0">
                <a:latin typeface="Symbol"/>
                <a:cs typeface="Symbol"/>
              </a:rPr>
              <a:t></a:t>
            </a:r>
            <a:r>
              <a:rPr sz="2400" spc="-30" dirty="0">
                <a:latin typeface="Times New Roman"/>
                <a:cs typeface="Times New Roman"/>
              </a:rPr>
              <a:t>пальчиковая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гимнастика;</a:t>
            </a:r>
            <a:endParaRPr sz="2400">
              <a:latin typeface="Times New Roman"/>
              <a:cs typeface="Times New Roman"/>
            </a:endParaRPr>
          </a:p>
          <a:p>
            <a:pPr marL="12700" marR="5080" algn="just">
              <a:lnSpc>
                <a:spcPct val="72900"/>
              </a:lnSpc>
              <a:spcBef>
                <a:spcPts val="390"/>
              </a:spcBef>
            </a:pPr>
            <a:r>
              <a:rPr sz="1700" spc="-25" dirty="0">
                <a:latin typeface="Symbol"/>
                <a:cs typeface="Symbol"/>
              </a:rPr>
              <a:t></a:t>
            </a:r>
            <a:r>
              <a:rPr sz="2400" spc="-25" dirty="0">
                <a:latin typeface="Times New Roman"/>
                <a:cs typeface="Times New Roman"/>
              </a:rPr>
              <a:t>ходьба </a:t>
            </a:r>
            <a:r>
              <a:rPr sz="2400" dirty="0">
                <a:latin typeface="Times New Roman"/>
                <a:cs typeface="Times New Roman"/>
              </a:rPr>
              <a:t>с </a:t>
            </a:r>
            <a:r>
              <a:rPr sz="2400" spc="-10" dirty="0">
                <a:latin typeface="Times New Roman"/>
                <a:cs typeface="Times New Roman"/>
              </a:rPr>
              <a:t>использованием </a:t>
            </a:r>
            <a:r>
              <a:rPr sz="2400" spc="-5" dirty="0">
                <a:latin typeface="Times New Roman"/>
                <a:cs typeface="Times New Roman"/>
              </a:rPr>
              <a:t>специального </a:t>
            </a:r>
            <a:r>
              <a:rPr sz="2400" spc="-30" dirty="0">
                <a:latin typeface="Times New Roman"/>
                <a:cs typeface="Times New Roman"/>
              </a:rPr>
              <a:t>физкультурного  </a:t>
            </a:r>
            <a:r>
              <a:rPr sz="2400" spc="-20" dirty="0">
                <a:latin typeface="Times New Roman"/>
                <a:cs typeface="Times New Roman"/>
              </a:rPr>
              <a:t>оборудования </a:t>
            </a:r>
            <a:r>
              <a:rPr sz="2400" spc="-5" dirty="0">
                <a:latin typeface="Times New Roman"/>
                <a:cs typeface="Times New Roman"/>
              </a:rPr>
              <a:t>(предупреждение плоскостопия, </a:t>
            </a:r>
            <a:r>
              <a:rPr sz="2400" spc="-10" dirty="0">
                <a:latin typeface="Times New Roman"/>
                <a:cs typeface="Times New Roman"/>
              </a:rPr>
              <a:t>исправление  (профилактика) </a:t>
            </a:r>
            <a:r>
              <a:rPr sz="2400" spc="5" dirty="0">
                <a:latin typeface="Times New Roman"/>
                <a:cs typeface="Times New Roman"/>
              </a:rPr>
              <a:t>осанки, </a:t>
            </a:r>
            <a:r>
              <a:rPr sz="2400" spc="-20" dirty="0">
                <a:latin typeface="Times New Roman"/>
                <a:cs typeface="Times New Roman"/>
              </a:rPr>
              <a:t>сколиоза), </a:t>
            </a:r>
            <a:r>
              <a:rPr sz="2400" spc="-10" dirty="0">
                <a:latin typeface="Times New Roman"/>
                <a:cs typeface="Times New Roman"/>
              </a:rPr>
              <a:t>закаливающие  </a:t>
            </a:r>
            <a:r>
              <a:rPr sz="2400" spc="-5" dirty="0">
                <a:latin typeface="Times New Roman"/>
                <a:cs typeface="Times New Roman"/>
              </a:rPr>
              <a:t>процедуры.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Перед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ужином: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100"/>
              </a:lnSpc>
            </a:pPr>
            <a:r>
              <a:rPr sz="1700" dirty="0">
                <a:latin typeface="Symbol"/>
                <a:cs typeface="Symbol"/>
              </a:rPr>
              <a:t></a:t>
            </a:r>
            <a:r>
              <a:rPr sz="2400" dirty="0">
                <a:latin typeface="Times New Roman"/>
                <a:cs typeface="Times New Roman"/>
              </a:rPr>
              <a:t>массаж </a:t>
            </a:r>
            <a:r>
              <a:rPr sz="2400" spc="-5" dirty="0">
                <a:latin typeface="Times New Roman"/>
                <a:cs typeface="Times New Roman"/>
              </a:rPr>
              <a:t>на </a:t>
            </a:r>
            <a:r>
              <a:rPr sz="2400" spc="-10" dirty="0">
                <a:latin typeface="Times New Roman"/>
                <a:cs typeface="Times New Roman"/>
              </a:rPr>
              <a:t>профилактику </a:t>
            </a:r>
            <a:r>
              <a:rPr sz="2400" spc="-15" dirty="0">
                <a:latin typeface="Times New Roman"/>
                <a:cs typeface="Times New Roman"/>
              </a:rPr>
              <a:t>простудных </a:t>
            </a:r>
            <a:r>
              <a:rPr sz="2400" spc="-10" dirty="0">
                <a:latin typeface="Times New Roman"/>
                <a:cs typeface="Times New Roman"/>
              </a:rPr>
              <a:t>заболеваний;</a:t>
            </a:r>
            <a:endParaRPr sz="2400">
              <a:latin typeface="Times New Roman"/>
              <a:cs typeface="Times New Roman"/>
            </a:endParaRPr>
          </a:p>
          <a:p>
            <a:pPr marL="12700" algn="just">
              <a:lnSpc>
                <a:spcPts val="2490"/>
              </a:lnSpc>
            </a:pPr>
            <a:r>
              <a:rPr sz="1700" spc="-15" dirty="0">
                <a:latin typeface="Symbol"/>
                <a:cs typeface="Symbol"/>
              </a:rPr>
              <a:t></a:t>
            </a:r>
            <a:r>
              <a:rPr sz="2400" spc="-15" dirty="0">
                <a:latin typeface="Times New Roman"/>
                <a:cs typeface="Times New Roman"/>
              </a:rPr>
              <a:t>дыхательная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гимнастика.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38664"/>
          </a:xfrm>
        </p:spPr>
        <p:txBody>
          <a:bodyPr/>
          <a:lstStyle/>
          <a:p>
            <a:pPr algn="just"/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Закаливание «Солнце, воздух и вода – наши лучшие друзья».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5842" name="Picture 2" descr="C:\Users\Александр\Desktop\картинки ЗОЖ\image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0"/>
          <a:stretch/>
        </p:blipFill>
        <p:spPr bwMode="auto">
          <a:xfrm>
            <a:off x="719065" y="1268760"/>
            <a:ext cx="8424935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244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5800" y="228600"/>
            <a:ext cx="7086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/>
              <a:t>Тема: </a:t>
            </a:r>
            <a:r>
              <a:rPr lang="ru-RU" sz="4800" dirty="0" smtClean="0"/>
              <a:t>«Работа по сохранению и укреплению здоровья и формированию здорового образа жизни, как главной задачи работы ДОУ».</a:t>
            </a: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6965245" cy="1295400"/>
          </a:xfrm>
        </p:spPr>
        <p:txBody>
          <a:bodyPr>
            <a:normAutofit fontScale="90000"/>
          </a:bodyPr>
          <a:lstStyle/>
          <a:p>
            <a:pPr marL="274320" lvl="0" indent="-274320" algn="ctr">
              <a:spcBef>
                <a:spcPct val="20000"/>
              </a:spcBef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300" b="1" dirty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Система</a:t>
            </a:r>
            <a:r>
              <a:rPr lang="ru-RU" sz="4300" dirty="0">
                <a:solidFill>
                  <a:schemeClr val="tx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закаливания</a:t>
            </a:r>
            <a:r>
              <a:rPr lang="ru-RU" sz="43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/>
              </a:rPr>
              <a:t/>
            </a:r>
            <a:br>
              <a:rPr lang="ru-RU" sz="43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/>
              </a:rPr>
            </a:br>
            <a:r>
              <a:rPr lang="ru-RU" sz="24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2400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"/>
                <a:ea typeface="+mn-ea"/>
                <a:cs typeface="+mn-cs"/>
              </a:rPr>
            </a:br>
            <a:endParaRPr lang="ru-RU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 Box 70"/>
          <p:cNvSpPr txBox="1">
            <a:spLocks noChangeArrowheads="1"/>
          </p:cNvSpPr>
          <p:nvPr/>
        </p:nvSpPr>
        <p:spPr bwMode="auto">
          <a:xfrm>
            <a:off x="813861" y="1720237"/>
            <a:ext cx="1584176" cy="641820"/>
          </a:xfrm>
          <a:prstGeom prst="rect">
            <a:avLst/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 smtClean="0">
                <a:ea typeface="Calibri" pitchFamily="34" charset="0"/>
                <a:cs typeface="Times New Roman" pitchFamily="18" charset="0"/>
              </a:rPr>
              <a:t>   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Воздухом</a:t>
            </a:r>
            <a:r>
              <a:rPr lang="ru-RU" sz="1600" b="1" dirty="0" smtClean="0">
                <a:ea typeface="Calibri" pitchFamily="34" charset="0"/>
                <a:cs typeface="Times New Roman" pitchFamily="18" charset="0"/>
              </a:rPr>
              <a:t> </a:t>
            </a:r>
            <a:endParaRPr lang="en-US" sz="16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2715506" y="1744284"/>
            <a:ext cx="1600200" cy="641820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b="1" dirty="0" smtClean="0"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sz="1600" b="1" dirty="0" smtClean="0">
                <a:ea typeface="Calibri" pitchFamily="34" charset="0"/>
                <a:cs typeface="Times New Roman" pitchFamily="18" charset="0"/>
              </a:rPr>
              <a:t>Водой</a:t>
            </a:r>
            <a:endParaRPr lang="en-US" sz="16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Text Box 68"/>
          <p:cNvSpPr txBox="1">
            <a:spLocks noChangeArrowheads="1"/>
          </p:cNvSpPr>
          <p:nvPr/>
        </p:nvSpPr>
        <p:spPr bwMode="auto">
          <a:xfrm>
            <a:off x="4517002" y="1744285"/>
            <a:ext cx="1600200" cy="64182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b="1" dirty="0">
                <a:ea typeface="Calibri" pitchFamily="34" charset="0"/>
                <a:cs typeface="Times New Roman" pitchFamily="18" charset="0"/>
              </a:rPr>
              <a:t>Солнцем</a:t>
            </a:r>
            <a:endParaRPr lang="en-US" sz="16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Text Box 41"/>
          <p:cNvSpPr txBox="1">
            <a:spLocks noChangeArrowheads="1"/>
          </p:cNvSpPr>
          <p:nvPr/>
        </p:nvSpPr>
        <p:spPr bwMode="auto">
          <a:xfrm>
            <a:off x="6453777" y="1744285"/>
            <a:ext cx="1745109" cy="593725"/>
          </a:xfrm>
          <a:prstGeom prst="rect">
            <a:avLst/>
          </a:prstGeom>
          <a:solidFill>
            <a:srgbClr val="FF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400" b="1" dirty="0">
                <a:ea typeface="Calibri" pitchFamily="34" charset="0"/>
                <a:cs typeface="Times New Roman" pitchFamily="18" charset="0"/>
              </a:rPr>
              <a:t>Дополнительные процедуры</a:t>
            </a:r>
            <a:endParaRPr lang="en-US" sz="14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Oval 60"/>
          <p:cNvSpPr>
            <a:spLocks noChangeArrowheads="1"/>
          </p:cNvSpPr>
          <p:nvPr/>
        </p:nvSpPr>
        <p:spPr bwMode="auto">
          <a:xfrm>
            <a:off x="826801" y="2726499"/>
            <a:ext cx="1621700" cy="559056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Облегченная</a:t>
            </a:r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одежда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Oval 67"/>
          <p:cNvSpPr>
            <a:spLocks noChangeArrowheads="1"/>
          </p:cNvSpPr>
          <p:nvPr/>
        </p:nvSpPr>
        <p:spPr bwMode="auto">
          <a:xfrm>
            <a:off x="853170" y="3475518"/>
            <a:ext cx="1486079" cy="627664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Воздушные</a:t>
            </a:r>
            <a:r>
              <a:rPr lang="ru-RU" sz="1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ванны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Oval 64"/>
          <p:cNvSpPr>
            <a:spLocks noChangeArrowheads="1"/>
          </p:cNvSpPr>
          <p:nvPr/>
        </p:nvSpPr>
        <p:spPr bwMode="auto">
          <a:xfrm>
            <a:off x="878295" y="4269277"/>
            <a:ext cx="1486079" cy="592167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Прогулки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Oval 62"/>
          <p:cNvSpPr>
            <a:spLocks noChangeArrowheads="1"/>
          </p:cNvSpPr>
          <p:nvPr/>
        </p:nvSpPr>
        <p:spPr bwMode="auto">
          <a:xfrm>
            <a:off x="911958" y="5007030"/>
            <a:ext cx="1486079" cy="852239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Утренний прием на улице летом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Oval 59"/>
          <p:cNvSpPr>
            <a:spLocks noChangeArrowheads="1"/>
          </p:cNvSpPr>
          <p:nvPr/>
        </p:nvSpPr>
        <p:spPr bwMode="auto">
          <a:xfrm>
            <a:off x="878295" y="5945034"/>
            <a:ext cx="1656182" cy="756084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1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 с доступом свежего воздуха</a:t>
            </a:r>
            <a:endParaRPr lang="en-US" sz="11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Oval 66"/>
          <p:cNvSpPr>
            <a:spLocks noChangeArrowheads="1"/>
          </p:cNvSpPr>
          <p:nvPr/>
        </p:nvSpPr>
        <p:spPr bwMode="auto">
          <a:xfrm>
            <a:off x="2710702" y="2790830"/>
            <a:ext cx="1600200" cy="911327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1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Умывание и обливание рук прохладной водой</a:t>
            </a:r>
            <a:endParaRPr lang="en-US" sz="11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Oval 65"/>
          <p:cNvSpPr>
            <a:spLocks noChangeArrowheads="1"/>
          </p:cNvSpPr>
          <p:nvPr/>
        </p:nvSpPr>
        <p:spPr bwMode="auto">
          <a:xfrm>
            <a:off x="2720234" y="3966194"/>
            <a:ext cx="1595472" cy="934592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Обливание ног водой летом</a:t>
            </a:r>
            <a:endParaRPr lang="en-US" sz="12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Oval 61"/>
          <p:cNvSpPr>
            <a:spLocks noChangeArrowheads="1"/>
          </p:cNvSpPr>
          <p:nvPr/>
        </p:nvSpPr>
        <p:spPr bwMode="auto">
          <a:xfrm>
            <a:off x="2774519" y="5190987"/>
            <a:ext cx="1633747" cy="1046325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с водой в группе и на улице летом</a:t>
            </a:r>
            <a:endParaRPr lang="en-US" sz="12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" name="Oval 58"/>
          <p:cNvSpPr>
            <a:spLocks noChangeArrowheads="1"/>
          </p:cNvSpPr>
          <p:nvPr/>
        </p:nvSpPr>
        <p:spPr bwMode="auto">
          <a:xfrm>
            <a:off x="4631122" y="2791196"/>
            <a:ext cx="1597061" cy="886238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Солнечные </a:t>
            </a:r>
          </a:p>
          <a:p>
            <a:pPr algn="ctr"/>
            <a:r>
              <a:rPr lang="en-US" sz="1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ванны летом</a:t>
            </a:r>
          </a:p>
        </p:txBody>
      </p:sp>
      <p:sp>
        <p:nvSpPr>
          <p:cNvPr id="17" name="Oval 37"/>
          <p:cNvSpPr>
            <a:spLocks noChangeArrowheads="1"/>
          </p:cNvSpPr>
          <p:nvPr/>
        </p:nvSpPr>
        <p:spPr bwMode="auto">
          <a:xfrm>
            <a:off x="6629133" y="2791196"/>
            <a:ext cx="1751212" cy="953769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1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Босохождение</a:t>
            </a:r>
            <a:endParaRPr lang="en-US" sz="11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sz="11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 массажным коврикам</a:t>
            </a:r>
            <a:endParaRPr lang="en-US" sz="11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sz="11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 траве летом</a:t>
            </a:r>
            <a:endParaRPr lang="en-US" sz="11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6732239" y="3934972"/>
            <a:ext cx="1604226" cy="790172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200" b="1" dirty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Элементы самомассажа</a:t>
            </a:r>
            <a:endParaRPr lang="en-US" sz="1200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" name="Oval 39"/>
          <p:cNvSpPr>
            <a:spLocks noChangeArrowheads="1"/>
          </p:cNvSpPr>
          <p:nvPr/>
        </p:nvSpPr>
        <p:spPr bwMode="auto">
          <a:xfrm>
            <a:off x="6732238" y="4861443"/>
            <a:ext cx="1637995" cy="852705"/>
          </a:xfrm>
          <a:prstGeom prst="ellipse">
            <a:avLst/>
          </a:prstGeom>
          <a:solidFill>
            <a:srgbClr val="99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Пальчиковые</a:t>
            </a:r>
          </a:p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гимнастики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6810578" y="5825021"/>
            <a:ext cx="1637995" cy="884731"/>
          </a:xfrm>
          <a:prstGeom prst="ellipse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9966FF"/>
                </a:solidFill>
                <a:latin typeface="Times New Roman" pitchFamily="18" charset="0"/>
                <a:cs typeface="Times New Roman" pitchFamily="18" charset="0"/>
              </a:rPr>
              <a:t>Дыхательная</a:t>
            </a:r>
          </a:p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Дыхательные</a:t>
            </a:r>
          </a:p>
          <a:p>
            <a:pPr algn="ctr"/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гимнастики</a:t>
            </a:r>
            <a:endParaRPr lang="en-US" sz="1200" b="1" dirty="0">
              <a:solidFill>
                <a:srgbClr val="FFFF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9966FF"/>
                </a:solidFill>
                <a:latin typeface="Times New Roman" pitchFamily="18" charset="0"/>
                <a:cs typeface="Times New Roman" pitchFamily="18" charset="0"/>
              </a:rPr>
              <a:t>тика</a:t>
            </a:r>
            <a:endParaRPr lang="ru-RU" sz="1200" b="1" dirty="0">
              <a:solidFill>
                <a:srgbClr val="9966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171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5742838"/>
            <a:ext cx="8098155" cy="778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0960">
              <a:lnSpc>
                <a:spcPts val="2050"/>
              </a:lnSpc>
              <a:spcBef>
                <a:spcPts val="95"/>
              </a:spcBef>
              <a:tabLst>
                <a:tab pos="561340" algn="l"/>
              </a:tabLst>
            </a:pPr>
            <a:r>
              <a:rPr sz="1900" spc="100" dirty="0">
                <a:latin typeface="Arial"/>
                <a:cs typeface="Arial"/>
              </a:rPr>
              <a:t>[1]	</a:t>
            </a:r>
            <a:r>
              <a:rPr sz="1900" spc="45" dirty="0">
                <a:latin typeface="Arial"/>
                <a:cs typeface="Arial"/>
              </a:rPr>
              <a:t>Сивцова </a:t>
            </a:r>
            <a:r>
              <a:rPr sz="1900" spc="55" dirty="0">
                <a:latin typeface="Arial"/>
                <a:cs typeface="Arial"/>
              </a:rPr>
              <a:t>А.М. </a:t>
            </a:r>
            <a:r>
              <a:rPr sz="1900" spc="50" dirty="0">
                <a:latin typeface="Arial"/>
                <a:cs typeface="Arial"/>
              </a:rPr>
              <a:t>Использование</a:t>
            </a:r>
            <a:r>
              <a:rPr sz="1900" spc="145" dirty="0">
                <a:latin typeface="Arial"/>
                <a:cs typeface="Arial"/>
              </a:rPr>
              <a:t> </a:t>
            </a:r>
            <a:r>
              <a:rPr sz="1900" spc="75" dirty="0">
                <a:latin typeface="Arial"/>
                <a:cs typeface="Arial"/>
              </a:rPr>
              <a:t>здоровьесберегающих</a:t>
            </a:r>
            <a:endParaRPr sz="1900">
              <a:latin typeface="Arial"/>
              <a:cs typeface="Arial"/>
            </a:endParaRPr>
          </a:p>
          <a:p>
            <a:pPr marL="12700">
              <a:lnSpc>
                <a:spcPts val="1825"/>
              </a:lnSpc>
            </a:pPr>
            <a:r>
              <a:rPr sz="1900" spc="105" dirty="0">
                <a:latin typeface="Arial"/>
                <a:cs typeface="Arial"/>
              </a:rPr>
              <a:t>педагогических технологий </a:t>
            </a:r>
            <a:r>
              <a:rPr sz="1900" spc="-15" dirty="0">
                <a:latin typeface="Arial"/>
                <a:cs typeface="Arial"/>
              </a:rPr>
              <a:t>в </a:t>
            </a:r>
            <a:r>
              <a:rPr sz="1900" spc="90" dirty="0">
                <a:latin typeface="Arial"/>
                <a:cs typeface="Arial"/>
              </a:rPr>
              <a:t>дошкольных</a:t>
            </a:r>
            <a:r>
              <a:rPr sz="1900" spc="160" dirty="0">
                <a:latin typeface="Arial"/>
                <a:cs typeface="Arial"/>
              </a:rPr>
              <a:t> </a:t>
            </a:r>
            <a:r>
              <a:rPr sz="1900" spc="45" dirty="0">
                <a:latin typeface="Arial"/>
                <a:cs typeface="Arial"/>
              </a:rPr>
              <a:t>образовательных</a:t>
            </a:r>
            <a:endParaRPr sz="1900">
              <a:latin typeface="Arial"/>
              <a:cs typeface="Arial"/>
            </a:endParaRPr>
          </a:p>
          <a:p>
            <a:pPr marL="12700">
              <a:lnSpc>
                <a:spcPts val="2055"/>
              </a:lnSpc>
            </a:pPr>
            <a:r>
              <a:rPr sz="1900" spc="75" dirty="0">
                <a:latin typeface="Arial"/>
                <a:cs typeface="Arial"/>
              </a:rPr>
              <a:t>учреждениях</a:t>
            </a:r>
            <a:r>
              <a:rPr sz="1900" spc="114" dirty="0">
                <a:latin typeface="Arial"/>
                <a:cs typeface="Arial"/>
              </a:rPr>
              <a:t> </a:t>
            </a:r>
            <a:r>
              <a:rPr sz="1900" spc="135" dirty="0">
                <a:latin typeface="Arial"/>
                <a:cs typeface="Arial"/>
              </a:rPr>
              <a:t>/А.М.</a:t>
            </a:r>
            <a:r>
              <a:rPr sz="1900" spc="80" dirty="0">
                <a:latin typeface="Arial"/>
                <a:cs typeface="Arial"/>
              </a:rPr>
              <a:t> </a:t>
            </a:r>
            <a:r>
              <a:rPr sz="1900" spc="45" dirty="0">
                <a:latin typeface="Arial"/>
                <a:cs typeface="Arial"/>
              </a:rPr>
              <a:t>Сивцова</a:t>
            </a:r>
            <a:r>
              <a:rPr sz="1900" spc="85" dirty="0">
                <a:latin typeface="Arial"/>
                <a:cs typeface="Arial"/>
              </a:rPr>
              <a:t> </a:t>
            </a:r>
            <a:r>
              <a:rPr sz="1900" spc="140" dirty="0">
                <a:latin typeface="Arial"/>
                <a:cs typeface="Arial"/>
              </a:rPr>
              <a:t>//Методист.</a:t>
            </a:r>
            <a:r>
              <a:rPr sz="1900" spc="130" dirty="0">
                <a:latin typeface="Arial"/>
                <a:cs typeface="Arial"/>
              </a:rPr>
              <a:t> </a:t>
            </a:r>
            <a:r>
              <a:rPr sz="1900" spc="459" dirty="0">
                <a:latin typeface="Arial"/>
                <a:cs typeface="Arial"/>
              </a:rPr>
              <a:t>-</a:t>
            </a:r>
            <a:r>
              <a:rPr sz="1900" spc="65" dirty="0">
                <a:latin typeface="Arial"/>
                <a:cs typeface="Arial"/>
              </a:rPr>
              <a:t> </a:t>
            </a:r>
            <a:r>
              <a:rPr sz="1900" spc="125" dirty="0">
                <a:latin typeface="Arial"/>
                <a:cs typeface="Arial"/>
              </a:rPr>
              <a:t>2007.</a:t>
            </a:r>
            <a:r>
              <a:rPr sz="1900" spc="75" dirty="0">
                <a:latin typeface="Arial"/>
                <a:cs typeface="Arial"/>
              </a:rPr>
              <a:t> </a:t>
            </a:r>
            <a:r>
              <a:rPr sz="1900" spc="459" dirty="0">
                <a:latin typeface="Arial"/>
                <a:cs typeface="Arial"/>
              </a:rPr>
              <a:t>-</a:t>
            </a:r>
            <a:r>
              <a:rPr sz="1900" spc="75" dirty="0">
                <a:latin typeface="Arial"/>
                <a:cs typeface="Arial"/>
              </a:rPr>
              <a:t> </a:t>
            </a:r>
            <a:r>
              <a:rPr sz="1900" dirty="0">
                <a:latin typeface="Arial"/>
                <a:cs typeface="Arial"/>
              </a:rPr>
              <a:t>№2.</a:t>
            </a:r>
            <a:r>
              <a:rPr sz="1900" spc="75" dirty="0">
                <a:latin typeface="Arial"/>
                <a:cs typeface="Arial"/>
              </a:rPr>
              <a:t> </a:t>
            </a:r>
            <a:r>
              <a:rPr sz="1900" spc="459" dirty="0">
                <a:latin typeface="Arial"/>
                <a:cs typeface="Arial"/>
              </a:rPr>
              <a:t>-</a:t>
            </a:r>
            <a:r>
              <a:rPr sz="1900" spc="80" dirty="0">
                <a:latin typeface="Arial"/>
                <a:cs typeface="Arial"/>
              </a:rPr>
              <a:t> </a:t>
            </a:r>
            <a:r>
              <a:rPr sz="1900" spc="135" dirty="0">
                <a:latin typeface="Arial"/>
                <a:cs typeface="Arial"/>
              </a:rPr>
              <a:t>С.65-68.</a:t>
            </a:r>
            <a:endParaRPr sz="19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08932" y="2517648"/>
            <a:ext cx="3051175" cy="713105"/>
          </a:xfrm>
          <a:custGeom>
            <a:avLst/>
            <a:gdLst/>
            <a:ahLst/>
            <a:cxnLst/>
            <a:rect l="l" t="t" r="r" b="b"/>
            <a:pathLst>
              <a:path w="3051175" h="713105">
                <a:moveTo>
                  <a:pt x="10921" y="0"/>
                </a:moveTo>
                <a:lnTo>
                  <a:pt x="0" y="0"/>
                </a:lnTo>
                <a:lnTo>
                  <a:pt x="0" y="485775"/>
                </a:lnTo>
                <a:lnTo>
                  <a:pt x="2160" y="496490"/>
                </a:lnTo>
                <a:lnTo>
                  <a:pt x="8048" y="505205"/>
                </a:lnTo>
                <a:lnTo>
                  <a:pt x="16769" y="511063"/>
                </a:lnTo>
                <a:lnTo>
                  <a:pt x="27431" y="513206"/>
                </a:lnTo>
                <a:lnTo>
                  <a:pt x="2995929" y="513206"/>
                </a:lnTo>
                <a:lnTo>
                  <a:pt x="2995929" y="712851"/>
                </a:lnTo>
                <a:lnTo>
                  <a:pt x="3006851" y="712851"/>
                </a:lnTo>
                <a:lnTo>
                  <a:pt x="3006851" y="502285"/>
                </a:lnTo>
                <a:lnTo>
                  <a:pt x="18287" y="502285"/>
                </a:lnTo>
                <a:lnTo>
                  <a:pt x="10921" y="494918"/>
                </a:lnTo>
                <a:lnTo>
                  <a:pt x="10921" y="0"/>
                </a:lnTo>
                <a:close/>
              </a:path>
              <a:path w="3051175" h="713105">
                <a:moveTo>
                  <a:pt x="54863" y="0"/>
                </a:moveTo>
                <a:lnTo>
                  <a:pt x="21970" y="0"/>
                </a:lnTo>
                <a:lnTo>
                  <a:pt x="21970" y="488823"/>
                </a:lnTo>
                <a:lnTo>
                  <a:pt x="24383" y="491363"/>
                </a:lnTo>
                <a:lnTo>
                  <a:pt x="3017900" y="491363"/>
                </a:lnTo>
                <a:lnTo>
                  <a:pt x="3017900" y="712851"/>
                </a:lnTo>
                <a:lnTo>
                  <a:pt x="3050793" y="712851"/>
                </a:lnTo>
                <a:lnTo>
                  <a:pt x="3050793" y="485775"/>
                </a:lnTo>
                <a:lnTo>
                  <a:pt x="3048633" y="475112"/>
                </a:lnTo>
                <a:lnTo>
                  <a:pt x="3042745" y="466391"/>
                </a:lnTo>
                <a:lnTo>
                  <a:pt x="3034024" y="460503"/>
                </a:lnTo>
                <a:lnTo>
                  <a:pt x="3023362" y="458342"/>
                </a:lnTo>
                <a:lnTo>
                  <a:pt x="54863" y="458342"/>
                </a:lnTo>
                <a:lnTo>
                  <a:pt x="54863" y="0"/>
                </a:lnTo>
                <a:close/>
              </a:path>
            </a:pathLst>
          </a:custGeom>
          <a:solidFill>
            <a:srgbClr val="2180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47349" y="2517648"/>
            <a:ext cx="0" cy="713105"/>
          </a:xfrm>
          <a:custGeom>
            <a:avLst/>
            <a:gdLst/>
            <a:ahLst/>
            <a:cxnLst/>
            <a:rect l="l" t="t" r="r" b="b"/>
            <a:pathLst>
              <a:path h="713105">
                <a:moveTo>
                  <a:pt x="0" y="0"/>
                </a:moveTo>
                <a:lnTo>
                  <a:pt x="0" y="712851"/>
                </a:lnTo>
              </a:path>
            </a:pathLst>
          </a:custGeom>
          <a:ln w="32893">
            <a:solidFill>
              <a:srgbClr val="2180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14392" y="2517648"/>
            <a:ext cx="0" cy="713105"/>
          </a:xfrm>
          <a:custGeom>
            <a:avLst/>
            <a:gdLst/>
            <a:ahLst/>
            <a:cxnLst/>
            <a:rect l="l" t="t" r="r" b="b"/>
            <a:pathLst>
              <a:path h="713105">
                <a:moveTo>
                  <a:pt x="0" y="0"/>
                </a:moveTo>
                <a:lnTo>
                  <a:pt x="0" y="712851"/>
                </a:lnTo>
              </a:path>
            </a:pathLst>
          </a:custGeom>
          <a:ln w="10921">
            <a:solidFill>
              <a:srgbClr val="2180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12747" y="2517648"/>
            <a:ext cx="3051175" cy="713105"/>
          </a:xfrm>
          <a:custGeom>
            <a:avLst/>
            <a:gdLst/>
            <a:ahLst/>
            <a:cxnLst/>
            <a:rect l="l" t="t" r="r" b="b"/>
            <a:pathLst>
              <a:path w="3051175" h="713105">
                <a:moveTo>
                  <a:pt x="3006852" y="0"/>
                </a:moveTo>
                <a:lnTo>
                  <a:pt x="2995929" y="0"/>
                </a:lnTo>
                <a:lnTo>
                  <a:pt x="2995929" y="458342"/>
                </a:lnTo>
                <a:lnTo>
                  <a:pt x="27432" y="458342"/>
                </a:lnTo>
                <a:lnTo>
                  <a:pt x="16769" y="460503"/>
                </a:lnTo>
                <a:lnTo>
                  <a:pt x="8048" y="466391"/>
                </a:lnTo>
                <a:lnTo>
                  <a:pt x="2160" y="475112"/>
                </a:lnTo>
                <a:lnTo>
                  <a:pt x="0" y="485775"/>
                </a:lnTo>
                <a:lnTo>
                  <a:pt x="0" y="712851"/>
                </a:lnTo>
                <a:lnTo>
                  <a:pt x="10921" y="712851"/>
                </a:lnTo>
                <a:lnTo>
                  <a:pt x="10921" y="476757"/>
                </a:lnTo>
                <a:lnTo>
                  <a:pt x="18288" y="469391"/>
                </a:lnTo>
                <a:lnTo>
                  <a:pt x="3006852" y="469391"/>
                </a:lnTo>
                <a:lnTo>
                  <a:pt x="3006852" y="0"/>
                </a:lnTo>
                <a:close/>
              </a:path>
              <a:path w="3051175" h="713105">
                <a:moveTo>
                  <a:pt x="3050793" y="0"/>
                </a:moveTo>
                <a:lnTo>
                  <a:pt x="3017901" y="0"/>
                </a:lnTo>
                <a:lnTo>
                  <a:pt x="3017901" y="480313"/>
                </a:lnTo>
                <a:lnTo>
                  <a:pt x="24384" y="480313"/>
                </a:lnTo>
                <a:lnTo>
                  <a:pt x="21971" y="482726"/>
                </a:lnTo>
                <a:lnTo>
                  <a:pt x="21971" y="712851"/>
                </a:lnTo>
                <a:lnTo>
                  <a:pt x="54864" y="712851"/>
                </a:lnTo>
                <a:lnTo>
                  <a:pt x="54864" y="513206"/>
                </a:lnTo>
                <a:lnTo>
                  <a:pt x="3023362" y="513206"/>
                </a:lnTo>
                <a:lnTo>
                  <a:pt x="3034024" y="511063"/>
                </a:lnTo>
                <a:lnTo>
                  <a:pt x="3042745" y="505205"/>
                </a:lnTo>
                <a:lnTo>
                  <a:pt x="3048633" y="496490"/>
                </a:lnTo>
                <a:lnTo>
                  <a:pt x="3050793" y="485775"/>
                </a:lnTo>
                <a:lnTo>
                  <a:pt x="3050793" y="0"/>
                </a:lnTo>
                <a:close/>
              </a:path>
            </a:pathLst>
          </a:custGeom>
          <a:solidFill>
            <a:srgbClr val="2180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71344" y="670559"/>
            <a:ext cx="4130040" cy="1847214"/>
          </a:xfrm>
          <a:custGeom>
            <a:avLst/>
            <a:gdLst/>
            <a:ahLst/>
            <a:cxnLst/>
            <a:rect l="l" t="t" r="r" b="b"/>
            <a:pathLst>
              <a:path w="4130040" h="1847214">
                <a:moveTo>
                  <a:pt x="3945381" y="0"/>
                </a:moveTo>
                <a:lnTo>
                  <a:pt x="184657" y="0"/>
                </a:lnTo>
                <a:lnTo>
                  <a:pt x="135569" y="6596"/>
                </a:lnTo>
                <a:lnTo>
                  <a:pt x="91458" y="25211"/>
                </a:lnTo>
                <a:lnTo>
                  <a:pt x="54086" y="54086"/>
                </a:lnTo>
                <a:lnTo>
                  <a:pt x="25211" y="91458"/>
                </a:lnTo>
                <a:lnTo>
                  <a:pt x="6596" y="135569"/>
                </a:lnTo>
                <a:lnTo>
                  <a:pt x="0" y="184657"/>
                </a:lnTo>
                <a:lnTo>
                  <a:pt x="0" y="1662429"/>
                </a:lnTo>
                <a:lnTo>
                  <a:pt x="6596" y="1711518"/>
                </a:lnTo>
                <a:lnTo>
                  <a:pt x="25211" y="1755629"/>
                </a:lnTo>
                <a:lnTo>
                  <a:pt x="54086" y="1793001"/>
                </a:lnTo>
                <a:lnTo>
                  <a:pt x="91458" y="1821876"/>
                </a:lnTo>
                <a:lnTo>
                  <a:pt x="135569" y="1840491"/>
                </a:lnTo>
                <a:lnTo>
                  <a:pt x="184657" y="1847088"/>
                </a:lnTo>
                <a:lnTo>
                  <a:pt x="3945381" y="1847088"/>
                </a:lnTo>
                <a:lnTo>
                  <a:pt x="3994470" y="1840491"/>
                </a:lnTo>
                <a:lnTo>
                  <a:pt x="4038581" y="1821876"/>
                </a:lnTo>
                <a:lnTo>
                  <a:pt x="4075953" y="1793001"/>
                </a:lnTo>
                <a:lnTo>
                  <a:pt x="4104828" y="1755629"/>
                </a:lnTo>
                <a:lnTo>
                  <a:pt x="4123443" y="1711518"/>
                </a:lnTo>
                <a:lnTo>
                  <a:pt x="4130040" y="1662429"/>
                </a:lnTo>
                <a:lnTo>
                  <a:pt x="4130040" y="184657"/>
                </a:lnTo>
                <a:lnTo>
                  <a:pt x="4123443" y="135569"/>
                </a:lnTo>
                <a:lnTo>
                  <a:pt x="4104828" y="91458"/>
                </a:lnTo>
                <a:lnTo>
                  <a:pt x="4075953" y="54086"/>
                </a:lnTo>
                <a:lnTo>
                  <a:pt x="4038581" y="25211"/>
                </a:lnTo>
                <a:lnTo>
                  <a:pt x="3994470" y="6596"/>
                </a:lnTo>
                <a:lnTo>
                  <a:pt x="3945381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43911" y="652780"/>
            <a:ext cx="4185285" cy="1892300"/>
          </a:xfrm>
          <a:custGeom>
            <a:avLst/>
            <a:gdLst/>
            <a:ahLst/>
            <a:cxnLst/>
            <a:rect l="l" t="t" r="r" b="b"/>
            <a:pathLst>
              <a:path w="4185284" h="1892300">
                <a:moveTo>
                  <a:pt x="4034536" y="0"/>
                </a:moveTo>
                <a:lnTo>
                  <a:pt x="168148" y="0"/>
                </a:lnTo>
                <a:lnTo>
                  <a:pt x="147700" y="12700"/>
                </a:lnTo>
                <a:lnTo>
                  <a:pt x="128524" y="12700"/>
                </a:lnTo>
                <a:lnTo>
                  <a:pt x="92582" y="38100"/>
                </a:lnTo>
                <a:lnTo>
                  <a:pt x="61213" y="63500"/>
                </a:lnTo>
                <a:lnTo>
                  <a:pt x="25018" y="114300"/>
                </a:lnTo>
                <a:lnTo>
                  <a:pt x="16256" y="127000"/>
                </a:lnTo>
                <a:lnTo>
                  <a:pt x="9143" y="152400"/>
                </a:lnTo>
                <a:lnTo>
                  <a:pt x="4063" y="165100"/>
                </a:lnTo>
                <a:lnTo>
                  <a:pt x="1015" y="190500"/>
                </a:lnTo>
                <a:lnTo>
                  <a:pt x="0" y="203200"/>
                </a:lnTo>
                <a:lnTo>
                  <a:pt x="0" y="1689100"/>
                </a:lnTo>
                <a:lnTo>
                  <a:pt x="1269" y="1714500"/>
                </a:lnTo>
                <a:lnTo>
                  <a:pt x="4571" y="1727200"/>
                </a:lnTo>
                <a:lnTo>
                  <a:pt x="10032" y="1752600"/>
                </a:lnTo>
                <a:lnTo>
                  <a:pt x="17271" y="1765300"/>
                </a:lnTo>
                <a:lnTo>
                  <a:pt x="26288" y="1790700"/>
                </a:lnTo>
                <a:lnTo>
                  <a:pt x="37083" y="1803400"/>
                </a:lnTo>
                <a:lnTo>
                  <a:pt x="49275" y="1816100"/>
                </a:lnTo>
                <a:lnTo>
                  <a:pt x="63118" y="1841500"/>
                </a:lnTo>
                <a:lnTo>
                  <a:pt x="78231" y="1854200"/>
                </a:lnTo>
                <a:lnTo>
                  <a:pt x="94742" y="1866900"/>
                </a:lnTo>
                <a:lnTo>
                  <a:pt x="112140" y="1879600"/>
                </a:lnTo>
                <a:lnTo>
                  <a:pt x="130937" y="1879600"/>
                </a:lnTo>
                <a:lnTo>
                  <a:pt x="150368" y="1892300"/>
                </a:lnTo>
                <a:lnTo>
                  <a:pt x="4037203" y="1892300"/>
                </a:lnTo>
                <a:lnTo>
                  <a:pt x="4056634" y="1879600"/>
                </a:lnTo>
                <a:lnTo>
                  <a:pt x="4075049" y="1866900"/>
                </a:lnTo>
                <a:lnTo>
                  <a:pt x="175768" y="1866900"/>
                </a:lnTo>
                <a:lnTo>
                  <a:pt x="158623" y="1854200"/>
                </a:lnTo>
                <a:lnTo>
                  <a:pt x="142239" y="1854200"/>
                </a:lnTo>
                <a:lnTo>
                  <a:pt x="126492" y="1841500"/>
                </a:lnTo>
                <a:lnTo>
                  <a:pt x="111760" y="1828800"/>
                </a:lnTo>
                <a:lnTo>
                  <a:pt x="97917" y="1828800"/>
                </a:lnTo>
                <a:lnTo>
                  <a:pt x="85217" y="1816100"/>
                </a:lnTo>
                <a:lnTo>
                  <a:pt x="73660" y="1803400"/>
                </a:lnTo>
                <a:lnTo>
                  <a:pt x="63373" y="1790700"/>
                </a:lnTo>
                <a:lnTo>
                  <a:pt x="54356" y="1765300"/>
                </a:lnTo>
                <a:lnTo>
                  <a:pt x="46989" y="1752600"/>
                </a:lnTo>
                <a:lnTo>
                  <a:pt x="40893" y="1739900"/>
                </a:lnTo>
                <a:lnTo>
                  <a:pt x="36449" y="1727200"/>
                </a:lnTo>
                <a:lnTo>
                  <a:pt x="33781" y="1701800"/>
                </a:lnTo>
                <a:lnTo>
                  <a:pt x="32893" y="1689100"/>
                </a:lnTo>
                <a:lnTo>
                  <a:pt x="32893" y="203200"/>
                </a:lnTo>
                <a:lnTo>
                  <a:pt x="33908" y="190500"/>
                </a:lnTo>
                <a:lnTo>
                  <a:pt x="36575" y="177800"/>
                </a:lnTo>
                <a:lnTo>
                  <a:pt x="41020" y="152400"/>
                </a:lnTo>
                <a:lnTo>
                  <a:pt x="47117" y="139700"/>
                </a:lnTo>
                <a:lnTo>
                  <a:pt x="54610" y="127000"/>
                </a:lnTo>
                <a:lnTo>
                  <a:pt x="63626" y="114300"/>
                </a:lnTo>
                <a:lnTo>
                  <a:pt x="74040" y="88900"/>
                </a:lnTo>
                <a:lnTo>
                  <a:pt x="85598" y="76200"/>
                </a:lnTo>
                <a:lnTo>
                  <a:pt x="98425" y="76200"/>
                </a:lnTo>
                <a:lnTo>
                  <a:pt x="112268" y="63500"/>
                </a:lnTo>
                <a:lnTo>
                  <a:pt x="127000" y="50800"/>
                </a:lnTo>
                <a:lnTo>
                  <a:pt x="142620" y="38100"/>
                </a:lnTo>
                <a:lnTo>
                  <a:pt x="176402" y="38100"/>
                </a:lnTo>
                <a:lnTo>
                  <a:pt x="194182" y="25400"/>
                </a:lnTo>
                <a:lnTo>
                  <a:pt x="4072636" y="25400"/>
                </a:lnTo>
                <a:lnTo>
                  <a:pt x="4054221" y="12700"/>
                </a:lnTo>
                <a:lnTo>
                  <a:pt x="4034536" y="0"/>
                </a:lnTo>
                <a:close/>
              </a:path>
              <a:path w="4185284" h="1892300">
                <a:moveTo>
                  <a:pt x="4106672" y="38100"/>
                </a:moveTo>
                <a:lnTo>
                  <a:pt x="4042791" y="38100"/>
                </a:lnTo>
                <a:lnTo>
                  <a:pt x="4058412" y="50800"/>
                </a:lnTo>
                <a:lnTo>
                  <a:pt x="4073143" y="63500"/>
                </a:lnTo>
                <a:lnTo>
                  <a:pt x="4086987" y="76200"/>
                </a:lnTo>
                <a:lnTo>
                  <a:pt x="4099687" y="76200"/>
                </a:lnTo>
                <a:lnTo>
                  <a:pt x="4111243" y="88900"/>
                </a:lnTo>
                <a:lnTo>
                  <a:pt x="4121530" y="114300"/>
                </a:lnTo>
                <a:lnTo>
                  <a:pt x="4130548" y="127000"/>
                </a:lnTo>
                <a:lnTo>
                  <a:pt x="4138041" y="139700"/>
                </a:lnTo>
                <a:lnTo>
                  <a:pt x="4144010" y="152400"/>
                </a:lnTo>
                <a:lnTo>
                  <a:pt x="4148454" y="177800"/>
                </a:lnTo>
                <a:lnTo>
                  <a:pt x="4151122" y="190500"/>
                </a:lnTo>
                <a:lnTo>
                  <a:pt x="4152011" y="203200"/>
                </a:lnTo>
                <a:lnTo>
                  <a:pt x="4152011" y="1689100"/>
                </a:lnTo>
                <a:lnTo>
                  <a:pt x="4150995" y="1701800"/>
                </a:lnTo>
                <a:lnTo>
                  <a:pt x="4148328" y="1727200"/>
                </a:lnTo>
                <a:lnTo>
                  <a:pt x="4143883" y="1739900"/>
                </a:lnTo>
                <a:lnTo>
                  <a:pt x="4137787" y="1752600"/>
                </a:lnTo>
                <a:lnTo>
                  <a:pt x="4130293" y="1778000"/>
                </a:lnTo>
                <a:lnTo>
                  <a:pt x="4099305" y="1816100"/>
                </a:lnTo>
                <a:lnTo>
                  <a:pt x="4072763" y="1841500"/>
                </a:lnTo>
                <a:lnTo>
                  <a:pt x="4057904" y="1841500"/>
                </a:lnTo>
                <a:lnTo>
                  <a:pt x="4042283" y="1854200"/>
                </a:lnTo>
                <a:lnTo>
                  <a:pt x="4025900" y="1854200"/>
                </a:lnTo>
                <a:lnTo>
                  <a:pt x="4008628" y="1866900"/>
                </a:lnTo>
                <a:lnTo>
                  <a:pt x="4092575" y="1866900"/>
                </a:lnTo>
                <a:lnTo>
                  <a:pt x="4108704" y="1854200"/>
                </a:lnTo>
                <a:lnTo>
                  <a:pt x="4123690" y="1841500"/>
                </a:lnTo>
                <a:lnTo>
                  <a:pt x="4137152" y="1816100"/>
                </a:lnTo>
                <a:lnTo>
                  <a:pt x="4149343" y="1803400"/>
                </a:lnTo>
                <a:lnTo>
                  <a:pt x="4159885" y="1790700"/>
                </a:lnTo>
                <a:lnTo>
                  <a:pt x="4168774" y="1765300"/>
                </a:lnTo>
                <a:lnTo>
                  <a:pt x="4175760" y="1752600"/>
                </a:lnTo>
                <a:lnTo>
                  <a:pt x="4180840" y="1727200"/>
                </a:lnTo>
                <a:lnTo>
                  <a:pt x="4183888" y="1701800"/>
                </a:lnTo>
                <a:lnTo>
                  <a:pt x="4184904" y="1689100"/>
                </a:lnTo>
                <a:lnTo>
                  <a:pt x="4184904" y="203200"/>
                </a:lnTo>
                <a:lnTo>
                  <a:pt x="4183634" y="190500"/>
                </a:lnTo>
                <a:lnTo>
                  <a:pt x="4180332" y="165100"/>
                </a:lnTo>
                <a:lnTo>
                  <a:pt x="4174997" y="139700"/>
                </a:lnTo>
                <a:lnTo>
                  <a:pt x="4167759" y="127000"/>
                </a:lnTo>
                <a:lnTo>
                  <a:pt x="4158615" y="101600"/>
                </a:lnTo>
                <a:lnTo>
                  <a:pt x="4147947" y="88900"/>
                </a:lnTo>
                <a:lnTo>
                  <a:pt x="4135628" y="76200"/>
                </a:lnTo>
                <a:lnTo>
                  <a:pt x="4121785" y="63500"/>
                </a:lnTo>
                <a:lnTo>
                  <a:pt x="4106672" y="38100"/>
                </a:lnTo>
                <a:close/>
              </a:path>
              <a:path w="4185284" h="1892300">
                <a:moveTo>
                  <a:pt x="4022090" y="1841500"/>
                </a:moveTo>
                <a:lnTo>
                  <a:pt x="161417" y="1841500"/>
                </a:lnTo>
                <a:lnTo>
                  <a:pt x="177419" y="1854200"/>
                </a:lnTo>
                <a:lnTo>
                  <a:pt x="4005961" y="1854200"/>
                </a:lnTo>
                <a:lnTo>
                  <a:pt x="4022090" y="1841500"/>
                </a:lnTo>
                <a:close/>
              </a:path>
              <a:path w="4185284" h="1892300">
                <a:moveTo>
                  <a:pt x="149732" y="1828800"/>
                </a:moveTo>
                <a:lnTo>
                  <a:pt x="131318" y="1828800"/>
                </a:lnTo>
                <a:lnTo>
                  <a:pt x="145923" y="1841500"/>
                </a:lnTo>
                <a:lnTo>
                  <a:pt x="164083" y="1841500"/>
                </a:lnTo>
                <a:lnTo>
                  <a:pt x="149732" y="1828800"/>
                </a:lnTo>
                <a:close/>
              </a:path>
              <a:path w="4185284" h="1892300">
                <a:moveTo>
                  <a:pt x="4052316" y="1828800"/>
                </a:moveTo>
                <a:lnTo>
                  <a:pt x="4032758" y="1828800"/>
                </a:lnTo>
                <a:lnTo>
                  <a:pt x="4018279" y="1841500"/>
                </a:lnTo>
                <a:lnTo>
                  <a:pt x="4037457" y="1841500"/>
                </a:lnTo>
                <a:lnTo>
                  <a:pt x="4052316" y="1828800"/>
                </a:lnTo>
                <a:close/>
              </a:path>
              <a:path w="4185284" h="1892300">
                <a:moveTo>
                  <a:pt x="138430" y="63500"/>
                </a:moveTo>
                <a:lnTo>
                  <a:pt x="118871" y="63500"/>
                </a:lnTo>
                <a:lnTo>
                  <a:pt x="105790" y="76200"/>
                </a:lnTo>
                <a:lnTo>
                  <a:pt x="73025" y="114300"/>
                </a:lnTo>
                <a:lnTo>
                  <a:pt x="51688" y="152400"/>
                </a:lnTo>
                <a:lnTo>
                  <a:pt x="47370" y="177800"/>
                </a:lnTo>
                <a:lnTo>
                  <a:pt x="44831" y="190500"/>
                </a:lnTo>
                <a:lnTo>
                  <a:pt x="43942" y="203200"/>
                </a:lnTo>
                <a:lnTo>
                  <a:pt x="43814" y="1689100"/>
                </a:lnTo>
                <a:lnTo>
                  <a:pt x="44704" y="1701800"/>
                </a:lnTo>
                <a:lnTo>
                  <a:pt x="47117" y="1714500"/>
                </a:lnTo>
                <a:lnTo>
                  <a:pt x="51181" y="1739900"/>
                </a:lnTo>
                <a:lnTo>
                  <a:pt x="72136" y="1778000"/>
                </a:lnTo>
                <a:lnTo>
                  <a:pt x="104520" y="1816100"/>
                </a:lnTo>
                <a:lnTo>
                  <a:pt x="117475" y="1828800"/>
                </a:lnTo>
                <a:lnTo>
                  <a:pt x="136017" y="1828800"/>
                </a:lnTo>
                <a:lnTo>
                  <a:pt x="123189" y="1816100"/>
                </a:lnTo>
                <a:lnTo>
                  <a:pt x="111125" y="1803400"/>
                </a:lnTo>
                <a:lnTo>
                  <a:pt x="99949" y="1790700"/>
                </a:lnTo>
                <a:lnTo>
                  <a:pt x="89915" y="1790700"/>
                </a:lnTo>
                <a:lnTo>
                  <a:pt x="80899" y="1778000"/>
                </a:lnTo>
                <a:lnTo>
                  <a:pt x="73151" y="1765300"/>
                </a:lnTo>
                <a:lnTo>
                  <a:pt x="66801" y="1752600"/>
                </a:lnTo>
                <a:lnTo>
                  <a:pt x="61468" y="1727200"/>
                </a:lnTo>
                <a:lnTo>
                  <a:pt x="57657" y="1714500"/>
                </a:lnTo>
                <a:lnTo>
                  <a:pt x="55499" y="1701800"/>
                </a:lnTo>
                <a:lnTo>
                  <a:pt x="54863" y="1689100"/>
                </a:lnTo>
                <a:lnTo>
                  <a:pt x="54863" y="203200"/>
                </a:lnTo>
                <a:lnTo>
                  <a:pt x="55752" y="190500"/>
                </a:lnTo>
                <a:lnTo>
                  <a:pt x="58293" y="177800"/>
                </a:lnTo>
                <a:lnTo>
                  <a:pt x="62230" y="165100"/>
                </a:lnTo>
                <a:lnTo>
                  <a:pt x="67690" y="152400"/>
                </a:lnTo>
                <a:lnTo>
                  <a:pt x="74421" y="127000"/>
                </a:lnTo>
                <a:lnTo>
                  <a:pt x="82423" y="114300"/>
                </a:lnTo>
                <a:lnTo>
                  <a:pt x="91567" y="101600"/>
                </a:lnTo>
                <a:lnTo>
                  <a:pt x="101854" y="101600"/>
                </a:lnTo>
                <a:lnTo>
                  <a:pt x="113156" y="88900"/>
                </a:lnTo>
                <a:lnTo>
                  <a:pt x="125349" y="76200"/>
                </a:lnTo>
                <a:lnTo>
                  <a:pt x="138430" y="63500"/>
                </a:lnTo>
                <a:close/>
              </a:path>
              <a:path w="4185284" h="1892300">
                <a:moveTo>
                  <a:pt x="4067555" y="63500"/>
                </a:moveTo>
                <a:lnTo>
                  <a:pt x="4035171" y="63500"/>
                </a:lnTo>
                <a:lnTo>
                  <a:pt x="4048887" y="76200"/>
                </a:lnTo>
                <a:lnTo>
                  <a:pt x="4061841" y="76200"/>
                </a:lnTo>
                <a:lnTo>
                  <a:pt x="4073779" y="88900"/>
                </a:lnTo>
                <a:lnTo>
                  <a:pt x="4104004" y="127000"/>
                </a:lnTo>
                <a:lnTo>
                  <a:pt x="4123436" y="165100"/>
                </a:lnTo>
                <a:lnTo>
                  <a:pt x="4130040" y="215900"/>
                </a:lnTo>
                <a:lnTo>
                  <a:pt x="4130040" y="1689100"/>
                </a:lnTo>
                <a:lnTo>
                  <a:pt x="4129151" y="1701800"/>
                </a:lnTo>
                <a:lnTo>
                  <a:pt x="4126611" y="1714500"/>
                </a:lnTo>
                <a:lnTo>
                  <a:pt x="4122674" y="1739900"/>
                </a:lnTo>
                <a:lnTo>
                  <a:pt x="4102480" y="1778000"/>
                </a:lnTo>
                <a:lnTo>
                  <a:pt x="4083050" y="1803400"/>
                </a:lnTo>
                <a:lnTo>
                  <a:pt x="4071747" y="1803400"/>
                </a:lnTo>
                <a:lnTo>
                  <a:pt x="4059554" y="1816100"/>
                </a:lnTo>
                <a:lnTo>
                  <a:pt x="4046601" y="1828800"/>
                </a:lnTo>
                <a:lnTo>
                  <a:pt x="4066159" y="1828800"/>
                </a:lnTo>
                <a:lnTo>
                  <a:pt x="4102100" y="1790700"/>
                </a:lnTo>
                <a:lnTo>
                  <a:pt x="4127500" y="1752600"/>
                </a:lnTo>
                <a:lnTo>
                  <a:pt x="4140073" y="1701800"/>
                </a:lnTo>
                <a:lnTo>
                  <a:pt x="4141089" y="215900"/>
                </a:lnTo>
                <a:lnTo>
                  <a:pt x="4140200" y="190500"/>
                </a:lnTo>
                <a:lnTo>
                  <a:pt x="4137787" y="177800"/>
                </a:lnTo>
                <a:lnTo>
                  <a:pt x="4133723" y="165100"/>
                </a:lnTo>
                <a:lnTo>
                  <a:pt x="4128135" y="139700"/>
                </a:lnTo>
                <a:lnTo>
                  <a:pt x="4103116" y="101600"/>
                </a:lnTo>
                <a:lnTo>
                  <a:pt x="4080383" y="76200"/>
                </a:lnTo>
                <a:lnTo>
                  <a:pt x="4067555" y="63500"/>
                </a:lnTo>
                <a:close/>
              </a:path>
              <a:path w="4185284" h="1892300">
                <a:moveTo>
                  <a:pt x="181863" y="50800"/>
                </a:moveTo>
                <a:lnTo>
                  <a:pt x="147319" y="50800"/>
                </a:lnTo>
                <a:lnTo>
                  <a:pt x="132714" y="63500"/>
                </a:lnTo>
                <a:lnTo>
                  <a:pt x="166750" y="63500"/>
                </a:lnTo>
                <a:lnTo>
                  <a:pt x="181863" y="50800"/>
                </a:lnTo>
                <a:close/>
              </a:path>
              <a:path w="4185284" h="1892300">
                <a:moveTo>
                  <a:pt x="4038980" y="50800"/>
                </a:moveTo>
                <a:lnTo>
                  <a:pt x="4005961" y="50800"/>
                </a:lnTo>
                <a:lnTo>
                  <a:pt x="4020947" y="63500"/>
                </a:lnTo>
                <a:lnTo>
                  <a:pt x="4053713" y="63500"/>
                </a:lnTo>
                <a:lnTo>
                  <a:pt x="4038980" y="50800"/>
                </a:lnTo>
                <a:close/>
              </a:path>
              <a:path w="4185284" h="1892300">
                <a:moveTo>
                  <a:pt x="4007612" y="38100"/>
                </a:moveTo>
                <a:lnTo>
                  <a:pt x="179069" y="38100"/>
                </a:lnTo>
                <a:lnTo>
                  <a:pt x="162940" y="50800"/>
                </a:lnTo>
                <a:lnTo>
                  <a:pt x="4023614" y="50800"/>
                </a:lnTo>
                <a:lnTo>
                  <a:pt x="4007612" y="38100"/>
                </a:lnTo>
                <a:close/>
              </a:path>
              <a:path w="4185284" h="1892300">
                <a:moveTo>
                  <a:pt x="4072636" y="25400"/>
                </a:moveTo>
                <a:lnTo>
                  <a:pt x="3991355" y="25400"/>
                </a:lnTo>
                <a:lnTo>
                  <a:pt x="4009263" y="38100"/>
                </a:lnTo>
                <a:lnTo>
                  <a:pt x="4090289" y="38100"/>
                </a:lnTo>
                <a:lnTo>
                  <a:pt x="4072636" y="25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42616" y="928116"/>
            <a:ext cx="4130040" cy="1847214"/>
          </a:xfrm>
          <a:custGeom>
            <a:avLst/>
            <a:gdLst/>
            <a:ahLst/>
            <a:cxnLst/>
            <a:rect l="l" t="t" r="r" b="b"/>
            <a:pathLst>
              <a:path w="4130040" h="1847214">
                <a:moveTo>
                  <a:pt x="3945381" y="0"/>
                </a:moveTo>
                <a:lnTo>
                  <a:pt x="184657" y="0"/>
                </a:lnTo>
                <a:lnTo>
                  <a:pt x="135569" y="6596"/>
                </a:lnTo>
                <a:lnTo>
                  <a:pt x="91458" y="25211"/>
                </a:lnTo>
                <a:lnTo>
                  <a:pt x="54086" y="54086"/>
                </a:lnTo>
                <a:lnTo>
                  <a:pt x="25211" y="91458"/>
                </a:lnTo>
                <a:lnTo>
                  <a:pt x="6596" y="135569"/>
                </a:lnTo>
                <a:lnTo>
                  <a:pt x="0" y="184658"/>
                </a:lnTo>
                <a:lnTo>
                  <a:pt x="0" y="1662430"/>
                </a:lnTo>
                <a:lnTo>
                  <a:pt x="6596" y="1711518"/>
                </a:lnTo>
                <a:lnTo>
                  <a:pt x="25211" y="1755629"/>
                </a:lnTo>
                <a:lnTo>
                  <a:pt x="54086" y="1793001"/>
                </a:lnTo>
                <a:lnTo>
                  <a:pt x="91458" y="1821876"/>
                </a:lnTo>
                <a:lnTo>
                  <a:pt x="135569" y="1840491"/>
                </a:lnTo>
                <a:lnTo>
                  <a:pt x="184657" y="1847088"/>
                </a:lnTo>
                <a:lnTo>
                  <a:pt x="3945381" y="1847088"/>
                </a:lnTo>
                <a:lnTo>
                  <a:pt x="3994470" y="1840491"/>
                </a:lnTo>
                <a:lnTo>
                  <a:pt x="4038581" y="1821876"/>
                </a:lnTo>
                <a:lnTo>
                  <a:pt x="4075953" y="1793001"/>
                </a:lnTo>
                <a:lnTo>
                  <a:pt x="4104828" y="1755629"/>
                </a:lnTo>
                <a:lnTo>
                  <a:pt x="4123443" y="1711518"/>
                </a:lnTo>
                <a:lnTo>
                  <a:pt x="4130039" y="1662430"/>
                </a:lnTo>
                <a:lnTo>
                  <a:pt x="4130039" y="184658"/>
                </a:lnTo>
                <a:lnTo>
                  <a:pt x="4123443" y="135569"/>
                </a:lnTo>
                <a:lnTo>
                  <a:pt x="4104828" y="91458"/>
                </a:lnTo>
                <a:lnTo>
                  <a:pt x="4075953" y="54086"/>
                </a:lnTo>
                <a:lnTo>
                  <a:pt x="4038581" y="25211"/>
                </a:lnTo>
                <a:lnTo>
                  <a:pt x="3994470" y="6596"/>
                </a:lnTo>
                <a:lnTo>
                  <a:pt x="3945381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615183" y="910336"/>
            <a:ext cx="4185285" cy="1892300"/>
          </a:xfrm>
          <a:custGeom>
            <a:avLst/>
            <a:gdLst/>
            <a:ahLst/>
            <a:cxnLst/>
            <a:rect l="l" t="t" r="r" b="b"/>
            <a:pathLst>
              <a:path w="4185284" h="1892300">
                <a:moveTo>
                  <a:pt x="4034536" y="0"/>
                </a:moveTo>
                <a:lnTo>
                  <a:pt x="168148" y="0"/>
                </a:lnTo>
                <a:lnTo>
                  <a:pt x="147701" y="12700"/>
                </a:lnTo>
                <a:lnTo>
                  <a:pt x="128524" y="12700"/>
                </a:lnTo>
                <a:lnTo>
                  <a:pt x="92583" y="38100"/>
                </a:lnTo>
                <a:lnTo>
                  <a:pt x="61214" y="63500"/>
                </a:lnTo>
                <a:lnTo>
                  <a:pt x="25018" y="114300"/>
                </a:lnTo>
                <a:lnTo>
                  <a:pt x="16256" y="127000"/>
                </a:lnTo>
                <a:lnTo>
                  <a:pt x="9143" y="152400"/>
                </a:lnTo>
                <a:lnTo>
                  <a:pt x="4064" y="165100"/>
                </a:lnTo>
                <a:lnTo>
                  <a:pt x="1016" y="190500"/>
                </a:lnTo>
                <a:lnTo>
                  <a:pt x="0" y="203200"/>
                </a:lnTo>
                <a:lnTo>
                  <a:pt x="0" y="1689100"/>
                </a:lnTo>
                <a:lnTo>
                  <a:pt x="1270" y="1714500"/>
                </a:lnTo>
                <a:lnTo>
                  <a:pt x="4572" y="1727200"/>
                </a:lnTo>
                <a:lnTo>
                  <a:pt x="10033" y="1752600"/>
                </a:lnTo>
                <a:lnTo>
                  <a:pt x="17272" y="1765300"/>
                </a:lnTo>
                <a:lnTo>
                  <a:pt x="26289" y="1790700"/>
                </a:lnTo>
                <a:lnTo>
                  <a:pt x="37084" y="1803400"/>
                </a:lnTo>
                <a:lnTo>
                  <a:pt x="49276" y="1816100"/>
                </a:lnTo>
                <a:lnTo>
                  <a:pt x="63118" y="1841500"/>
                </a:lnTo>
                <a:lnTo>
                  <a:pt x="78232" y="1854200"/>
                </a:lnTo>
                <a:lnTo>
                  <a:pt x="94742" y="1866900"/>
                </a:lnTo>
                <a:lnTo>
                  <a:pt x="112141" y="1879600"/>
                </a:lnTo>
                <a:lnTo>
                  <a:pt x="130937" y="1879600"/>
                </a:lnTo>
                <a:lnTo>
                  <a:pt x="150368" y="1892300"/>
                </a:lnTo>
                <a:lnTo>
                  <a:pt x="4037203" y="1892300"/>
                </a:lnTo>
                <a:lnTo>
                  <a:pt x="4056634" y="1879600"/>
                </a:lnTo>
                <a:lnTo>
                  <a:pt x="4075049" y="1866900"/>
                </a:lnTo>
                <a:lnTo>
                  <a:pt x="175768" y="1866900"/>
                </a:lnTo>
                <a:lnTo>
                  <a:pt x="158623" y="1854200"/>
                </a:lnTo>
                <a:lnTo>
                  <a:pt x="142240" y="1854200"/>
                </a:lnTo>
                <a:lnTo>
                  <a:pt x="126492" y="1841500"/>
                </a:lnTo>
                <a:lnTo>
                  <a:pt x="111760" y="1828800"/>
                </a:lnTo>
                <a:lnTo>
                  <a:pt x="97917" y="1828800"/>
                </a:lnTo>
                <a:lnTo>
                  <a:pt x="85217" y="1816100"/>
                </a:lnTo>
                <a:lnTo>
                  <a:pt x="73660" y="1803400"/>
                </a:lnTo>
                <a:lnTo>
                  <a:pt x="63373" y="1790700"/>
                </a:lnTo>
                <a:lnTo>
                  <a:pt x="54356" y="1765300"/>
                </a:lnTo>
                <a:lnTo>
                  <a:pt x="46990" y="1752600"/>
                </a:lnTo>
                <a:lnTo>
                  <a:pt x="40893" y="1739900"/>
                </a:lnTo>
                <a:lnTo>
                  <a:pt x="36449" y="1727200"/>
                </a:lnTo>
                <a:lnTo>
                  <a:pt x="33782" y="1701800"/>
                </a:lnTo>
                <a:lnTo>
                  <a:pt x="32893" y="1689100"/>
                </a:lnTo>
                <a:lnTo>
                  <a:pt x="32893" y="203200"/>
                </a:lnTo>
                <a:lnTo>
                  <a:pt x="33909" y="190500"/>
                </a:lnTo>
                <a:lnTo>
                  <a:pt x="36576" y="177800"/>
                </a:lnTo>
                <a:lnTo>
                  <a:pt x="41021" y="152400"/>
                </a:lnTo>
                <a:lnTo>
                  <a:pt x="47117" y="139700"/>
                </a:lnTo>
                <a:lnTo>
                  <a:pt x="54610" y="127000"/>
                </a:lnTo>
                <a:lnTo>
                  <a:pt x="63627" y="114300"/>
                </a:lnTo>
                <a:lnTo>
                  <a:pt x="74041" y="88900"/>
                </a:lnTo>
                <a:lnTo>
                  <a:pt x="85598" y="76200"/>
                </a:lnTo>
                <a:lnTo>
                  <a:pt x="98298" y="76200"/>
                </a:lnTo>
                <a:lnTo>
                  <a:pt x="112268" y="63500"/>
                </a:lnTo>
                <a:lnTo>
                  <a:pt x="127000" y="50800"/>
                </a:lnTo>
                <a:lnTo>
                  <a:pt x="142621" y="38100"/>
                </a:lnTo>
                <a:lnTo>
                  <a:pt x="176403" y="38100"/>
                </a:lnTo>
                <a:lnTo>
                  <a:pt x="194183" y="25400"/>
                </a:lnTo>
                <a:lnTo>
                  <a:pt x="4072636" y="25400"/>
                </a:lnTo>
                <a:lnTo>
                  <a:pt x="4054221" y="12700"/>
                </a:lnTo>
                <a:lnTo>
                  <a:pt x="4034536" y="0"/>
                </a:lnTo>
                <a:close/>
              </a:path>
              <a:path w="4185284" h="1892300">
                <a:moveTo>
                  <a:pt x="4106672" y="38100"/>
                </a:moveTo>
                <a:lnTo>
                  <a:pt x="4042791" y="38100"/>
                </a:lnTo>
                <a:lnTo>
                  <a:pt x="4058412" y="50800"/>
                </a:lnTo>
                <a:lnTo>
                  <a:pt x="4073144" y="63500"/>
                </a:lnTo>
                <a:lnTo>
                  <a:pt x="4086987" y="76200"/>
                </a:lnTo>
                <a:lnTo>
                  <a:pt x="4099687" y="76200"/>
                </a:lnTo>
                <a:lnTo>
                  <a:pt x="4111244" y="88900"/>
                </a:lnTo>
                <a:lnTo>
                  <a:pt x="4121531" y="114300"/>
                </a:lnTo>
                <a:lnTo>
                  <a:pt x="4130548" y="127000"/>
                </a:lnTo>
                <a:lnTo>
                  <a:pt x="4138041" y="139700"/>
                </a:lnTo>
                <a:lnTo>
                  <a:pt x="4144010" y="152400"/>
                </a:lnTo>
                <a:lnTo>
                  <a:pt x="4148455" y="177800"/>
                </a:lnTo>
                <a:lnTo>
                  <a:pt x="4151122" y="190500"/>
                </a:lnTo>
                <a:lnTo>
                  <a:pt x="4152011" y="203200"/>
                </a:lnTo>
                <a:lnTo>
                  <a:pt x="4152011" y="1689100"/>
                </a:lnTo>
                <a:lnTo>
                  <a:pt x="4150995" y="1701800"/>
                </a:lnTo>
                <a:lnTo>
                  <a:pt x="4148328" y="1727200"/>
                </a:lnTo>
                <a:lnTo>
                  <a:pt x="4143883" y="1739900"/>
                </a:lnTo>
                <a:lnTo>
                  <a:pt x="4137787" y="1752600"/>
                </a:lnTo>
                <a:lnTo>
                  <a:pt x="4130294" y="1778000"/>
                </a:lnTo>
                <a:lnTo>
                  <a:pt x="4099306" y="1816100"/>
                </a:lnTo>
                <a:lnTo>
                  <a:pt x="4072763" y="1841500"/>
                </a:lnTo>
                <a:lnTo>
                  <a:pt x="4057904" y="1841500"/>
                </a:lnTo>
                <a:lnTo>
                  <a:pt x="4042283" y="1854200"/>
                </a:lnTo>
                <a:lnTo>
                  <a:pt x="4025900" y="1854200"/>
                </a:lnTo>
                <a:lnTo>
                  <a:pt x="4008628" y="1866900"/>
                </a:lnTo>
                <a:lnTo>
                  <a:pt x="4092575" y="1866900"/>
                </a:lnTo>
                <a:lnTo>
                  <a:pt x="4108704" y="1854200"/>
                </a:lnTo>
                <a:lnTo>
                  <a:pt x="4123690" y="1841500"/>
                </a:lnTo>
                <a:lnTo>
                  <a:pt x="4137152" y="1816100"/>
                </a:lnTo>
                <a:lnTo>
                  <a:pt x="4149344" y="1803400"/>
                </a:lnTo>
                <a:lnTo>
                  <a:pt x="4159885" y="1790700"/>
                </a:lnTo>
                <a:lnTo>
                  <a:pt x="4168775" y="1765300"/>
                </a:lnTo>
                <a:lnTo>
                  <a:pt x="4175760" y="1752600"/>
                </a:lnTo>
                <a:lnTo>
                  <a:pt x="4180840" y="1727200"/>
                </a:lnTo>
                <a:lnTo>
                  <a:pt x="4183888" y="1701800"/>
                </a:lnTo>
                <a:lnTo>
                  <a:pt x="4184904" y="1689100"/>
                </a:lnTo>
                <a:lnTo>
                  <a:pt x="4184904" y="203200"/>
                </a:lnTo>
                <a:lnTo>
                  <a:pt x="4183634" y="190500"/>
                </a:lnTo>
                <a:lnTo>
                  <a:pt x="4180332" y="165100"/>
                </a:lnTo>
                <a:lnTo>
                  <a:pt x="4174998" y="139700"/>
                </a:lnTo>
                <a:lnTo>
                  <a:pt x="4167759" y="127000"/>
                </a:lnTo>
                <a:lnTo>
                  <a:pt x="4158615" y="101600"/>
                </a:lnTo>
                <a:lnTo>
                  <a:pt x="4147947" y="88900"/>
                </a:lnTo>
                <a:lnTo>
                  <a:pt x="4135628" y="76200"/>
                </a:lnTo>
                <a:lnTo>
                  <a:pt x="4121785" y="63500"/>
                </a:lnTo>
                <a:lnTo>
                  <a:pt x="4106672" y="38100"/>
                </a:lnTo>
                <a:close/>
              </a:path>
              <a:path w="4185284" h="1892300">
                <a:moveTo>
                  <a:pt x="4022090" y="1841500"/>
                </a:moveTo>
                <a:lnTo>
                  <a:pt x="161417" y="1841500"/>
                </a:lnTo>
                <a:lnTo>
                  <a:pt x="177419" y="1854200"/>
                </a:lnTo>
                <a:lnTo>
                  <a:pt x="4005961" y="1854200"/>
                </a:lnTo>
                <a:lnTo>
                  <a:pt x="4022090" y="1841500"/>
                </a:lnTo>
                <a:close/>
              </a:path>
              <a:path w="4185284" h="1892300">
                <a:moveTo>
                  <a:pt x="149733" y="1828800"/>
                </a:moveTo>
                <a:lnTo>
                  <a:pt x="131318" y="1828800"/>
                </a:lnTo>
                <a:lnTo>
                  <a:pt x="145923" y="1841500"/>
                </a:lnTo>
                <a:lnTo>
                  <a:pt x="164084" y="1841500"/>
                </a:lnTo>
                <a:lnTo>
                  <a:pt x="149733" y="1828800"/>
                </a:lnTo>
                <a:close/>
              </a:path>
              <a:path w="4185284" h="1892300">
                <a:moveTo>
                  <a:pt x="4052316" y="1828800"/>
                </a:moveTo>
                <a:lnTo>
                  <a:pt x="4032758" y="1828800"/>
                </a:lnTo>
                <a:lnTo>
                  <a:pt x="4018280" y="1841500"/>
                </a:lnTo>
                <a:lnTo>
                  <a:pt x="4037457" y="1841500"/>
                </a:lnTo>
                <a:lnTo>
                  <a:pt x="4052316" y="1828800"/>
                </a:lnTo>
                <a:close/>
              </a:path>
              <a:path w="4185284" h="1892300">
                <a:moveTo>
                  <a:pt x="138430" y="63500"/>
                </a:moveTo>
                <a:lnTo>
                  <a:pt x="118872" y="63500"/>
                </a:lnTo>
                <a:lnTo>
                  <a:pt x="105791" y="76200"/>
                </a:lnTo>
                <a:lnTo>
                  <a:pt x="73025" y="114300"/>
                </a:lnTo>
                <a:lnTo>
                  <a:pt x="51689" y="152400"/>
                </a:lnTo>
                <a:lnTo>
                  <a:pt x="47371" y="177800"/>
                </a:lnTo>
                <a:lnTo>
                  <a:pt x="44831" y="190500"/>
                </a:lnTo>
                <a:lnTo>
                  <a:pt x="43942" y="203200"/>
                </a:lnTo>
                <a:lnTo>
                  <a:pt x="43815" y="1689100"/>
                </a:lnTo>
                <a:lnTo>
                  <a:pt x="44704" y="1701800"/>
                </a:lnTo>
                <a:lnTo>
                  <a:pt x="47117" y="1714500"/>
                </a:lnTo>
                <a:lnTo>
                  <a:pt x="51181" y="1739900"/>
                </a:lnTo>
                <a:lnTo>
                  <a:pt x="72136" y="1778000"/>
                </a:lnTo>
                <a:lnTo>
                  <a:pt x="104521" y="1816100"/>
                </a:lnTo>
                <a:lnTo>
                  <a:pt x="117475" y="1828800"/>
                </a:lnTo>
                <a:lnTo>
                  <a:pt x="136017" y="1828800"/>
                </a:lnTo>
                <a:lnTo>
                  <a:pt x="123190" y="1816100"/>
                </a:lnTo>
                <a:lnTo>
                  <a:pt x="111125" y="1803400"/>
                </a:lnTo>
                <a:lnTo>
                  <a:pt x="99949" y="1790700"/>
                </a:lnTo>
                <a:lnTo>
                  <a:pt x="89916" y="1790700"/>
                </a:lnTo>
                <a:lnTo>
                  <a:pt x="80899" y="1778000"/>
                </a:lnTo>
                <a:lnTo>
                  <a:pt x="73152" y="1765300"/>
                </a:lnTo>
                <a:lnTo>
                  <a:pt x="66802" y="1752600"/>
                </a:lnTo>
                <a:lnTo>
                  <a:pt x="61468" y="1727200"/>
                </a:lnTo>
                <a:lnTo>
                  <a:pt x="57658" y="1714500"/>
                </a:lnTo>
                <a:lnTo>
                  <a:pt x="55499" y="1701800"/>
                </a:lnTo>
                <a:lnTo>
                  <a:pt x="54864" y="1689100"/>
                </a:lnTo>
                <a:lnTo>
                  <a:pt x="54864" y="203200"/>
                </a:lnTo>
                <a:lnTo>
                  <a:pt x="55753" y="190500"/>
                </a:lnTo>
                <a:lnTo>
                  <a:pt x="58293" y="177800"/>
                </a:lnTo>
                <a:lnTo>
                  <a:pt x="62230" y="165100"/>
                </a:lnTo>
                <a:lnTo>
                  <a:pt x="67691" y="152400"/>
                </a:lnTo>
                <a:lnTo>
                  <a:pt x="74422" y="127000"/>
                </a:lnTo>
                <a:lnTo>
                  <a:pt x="82423" y="114300"/>
                </a:lnTo>
                <a:lnTo>
                  <a:pt x="91567" y="101600"/>
                </a:lnTo>
                <a:lnTo>
                  <a:pt x="101854" y="101600"/>
                </a:lnTo>
                <a:lnTo>
                  <a:pt x="113157" y="88900"/>
                </a:lnTo>
                <a:lnTo>
                  <a:pt x="125349" y="76200"/>
                </a:lnTo>
                <a:lnTo>
                  <a:pt x="138430" y="63500"/>
                </a:lnTo>
                <a:close/>
              </a:path>
              <a:path w="4185284" h="1892300">
                <a:moveTo>
                  <a:pt x="4067556" y="63500"/>
                </a:moveTo>
                <a:lnTo>
                  <a:pt x="4035171" y="63500"/>
                </a:lnTo>
                <a:lnTo>
                  <a:pt x="4048887" y="76200"/>
                </a:lnTo>
                <a:lnTo>
                  <a:pt x="4061841" y="76200"/>
                </a:lnTo>
                <a:lnTo>
                  <a:pt x="4073779" y="88900"/>
                </a:lnTo>
                <a:lnTo>
                  <a:pt x="4104005" y="127000"/>
                </a:lnTo>
                <a:lnTo>
                  <a:pt x="4123436" y="165100"/>
                </a:lnTo>
                <a:lnTo>
                  <a:pt x="4130040" y="215900"/>
                </a:lnTo>
                <a:lnTo>
                  <a:pt x="4130040" y="1689100"/>
                </a:lnTo>
                <a:lnTo>
                  <a:pt x="4129151" y="1701800"/>
                </a:lnTo>
                <a:lnTo>
                  <a:pt x="4126611" y="1714500"/>
                </a:lnTo>
                <a:lnTo>
                  <a:pt x="4122674" y="1739900"/>
                </a:lnTo>
                <a:lnTo>
                  <a:pt x="4102481" y="1778000"/>
                </a:lnTo>
                <a:lnTo>
                  <a:pt x="4083050" y="1803400"/>
                </a:lnTo>
                <a:lnTo>
                  <a:pt x="4071747" y="1803400"/>
                </a:lnTo>
                <a:lnTo>
                  <a:pt x="4059555" y="1816100"/>
                </a:lnTo>
                <a:lnTo>
                  <a:pt x="4046601" y="1828800"/>
                </a:lnTo>
                <a:lnTo>
                  <a:pt x="4066159" y="1828800"/>
                </a:lnTo>
                <a:lnTo>
                  <a:pt x="4102100" y="1790700"/>
                </a:lnTo>
                <a:lnTo>
                  <a:pt x="4127500" y="1752600"/>
                </a:lnTo>
                <a:lnTo>
                  <a:pt x="4140073" y="1701800"/>
                </a:lnTo>
                <a:lnTo>
                  <a:pt x="4141089" y="215900"/>
                </a:lnTo>
                <a:lnTo>
                  <a:pt x="4140200" y="190500"/>
                </a:lnTo>
                <a:lnTo>
                  <a:pt x="4137787" y="177800"/>
                </a:lnTo>
                <a:lnTo>
                  <a:pt x="4133723" y="165100"/>
                </a:lnTo>
                <a:lnTo>
                  <a:pt x="4128135" y="139700"/>
                </a:lnTo>
                <a:lnTo>
                  <a:pt x="4103116" y="101600"/>
                </a:lnTo>
                <a:lnTo>
                  <a:pt x="4080383" y="76200"/>
                </a:lnTo>
                <a:lnTo>
                  <a:pt x="4067556" y="63500"/>
                </a:lnTo>
                <a:close/>
              </a:path>
              <a:path w="4185284" h="1892300">
                <a:moveTo>
                  <a:pt x="181864" y="50800"/>
                </a:moveTo>
                <a:lnTo>
                  <a:pt x="147320" y="50800"/>
                </a:lnTo>
                <a:lnTo>
                  <a:pt x="132715" y="63500"/>
                </a:lnTo>
                <a:lnTo>
                  <a:pt x="166751" y="63500"/>
                </a:lnTo>
                <a:lnTo>
                  <a:pt x="181864" y="50800"/>
                </a:lnTo>
                <a:close/>
              </a:path>
              <a:path w="4185284" h="1892300">
                <a:moveTo>
                  <a:pt x="4038981" y="50800"/>
                </a:moveTo>
                <a:lnTo>
                  <a:pt x="4005961" y="50800"/>
                </a:lnTo>
                <a:lnTo>
                  <a:pt x="4020947" y="63500"/>
                </a:lnTo>
                <a:lnTo>
                  <a:pt x="4053713" y="63500"/>
                </a:lnTo>
                <a:lnTo>
                  <a:pt x="4038981" y="50800"/>
                </a:lnTo>
                <a:close/>
              </a:path>
              <a:path w="4185284" h="1892300">
                <a:moveTo>
                  <a:pt x="4007612" y="38100"/>
                </a:moveTo>
                <a:lnTo>
                  <a:pt x="179070" y="38100"/>
                </a:lnTo>
                <a:lnTo>
                  <a:pt x="162941" y="50800"/>
                </a:lnTo>
                <a:lnTo>
                  <a:pt x="4023614" y="50800"/>
                </a:lnTo>
                <a:lnTo>
                  <a:pt x="4007612" y="38100"/>
                </a:lnTo>
                <a:close/>
              </a:path>
              <a:path w="4185284" h="1892300">
                <a:moveTo>
                  <a:pt x="4072636" y="25400"/>
                </a:moveTo>
                <a:lnTo>
                  <a:pt x="3991356" y="25400"/>
                </a:lnTo>
                <a:lnTo>
                  <a:pt x="4009263" y="38100"/>
                </a:lnTo>
                <a:lnTo>
                  <a:pt x="4090289" y="38100"/>
                </a:lnTo>
                <a:lnTo>
                  <a:pt x="4072636" y="2540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957829" y="1144524"/>
            <a:ext cx="3499485" cy="129159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705485">
              <a:lnSpc>
                <a:spcPct val="100000"/>
              </a:lnSpc>
              <a:spcBef>
                <a:spcPts val="545"/>
              </a:spcBef>
            </a:pPr>
            <a:r>
              <a:rPr sz="2400" spc="-45" dirty="0">
                <a:solidFill>
                  <a:srgbClr val="000000"/>
                </a:solidFill>
              </a:rPr>
              <a:t>Современные</a:t>
            </a:r>
            <a:endParaRPr sz="2400"/>
          </a:p>
          <a:p>
            <a:pPr marL="12065" marR="5080" algn="ctr">
              <a:lnSpc>
                <a:spcPct val="114999"/>
              </a:lnSpc>
              <a:spcBef>
                <a:spcPts val="15"/>
              </a:spcBef>
            </a:pPr>
            <a:r>
              <a:rPr sz="2400" spc="-35" dirty="0">
                <a:solidFill>
                  <a:srgbClr val="000000"/>
                </a:solidFill>
              </a:rPr>
              <a:t>з</a:t>
            </a:r>
            <a:r>
              <a:rPr sz="2400" spc="45" dirty="0">
                <a:solidFill>
                  <a:srgbClr val="000000"/>
                </a:solidFill>
              </a:rPr>
              <a:t>д</a:t>
            </a:r>
            <a:r>
              <a:rPr sz="2400" spc="60" dirty="0">
                <a:solidFill>
                  <a:srgbClr val="000000"/>
                </a:solidFill>
              </a:rPr>
              <a:t>о</a:t>
            </a:r>
            <a:r>
              <a:rPr sz="2400" spc="50" dirty="0">
                <a:solidFill>
                  <a:srgbClr val="000000"/>
                </a:solidFill>
              </a:rPr>
              <a:t>р</a:t>
            </a:r>
            <a:r>
              <a:rPr sz="2400" spc="-125" dirty="0">
                <a:solidFill>
                  <a:srgbClr val="000000"/>
                </a:solidFill>
              </a:rPr>
              <a:t>овь</a:t>
            </a:r>
            <a:r>
              <a:rPr sz="2400" spc="-110" dirty="0">
                <a:solidFill>
                  <a:srgbClr val="000000"/>
                </a:solidFill>
              </a:rPr>
              <a:t>е</a:t>
            </a:r>
            <a:r>
              <a:rPr sz="2400" spc="-80" dirty="0">
                <a:solidFill>
                  <a:srgbClr val="000000"/>
                </a:solidFill>
              </a:rPr>
              <a:t>с</a:t>
            </a:r>
            <a:r>
              <a:rPr sz="2400" spc="-95" dirty="0">
                <a:solidFill>
                  <a:srgbClr val="000000"/>
                </a:solidFill>
              </a:rPr>
              <a:t>б</a:t>
            </a:r>
            <a:r>
              <a:rPr sz="2400" dirty="0">
                <a:solidFill>
                  <a:srgbClr val="000000"/>
                </a:solidFill>
              </a:rPr>
              <a:t>е</a:t>
            </a:r>
            <a:r>
              <a:rPr sz="2400" spc="50" dirty="0">
                <a:solidFill>
                  <a:srgbClr val="000000"/>
                </a:solidFill>
              </a:rPr>
              <a:t>рег</a:t>
            </a:r>
            <a:r>
              <a:rPr sz="2400" spc="55" dirty="0">
                <a:solidFill>
                  <a:srgbClr val="000000"/>
                </a:solidFill>
              </a:rPr>
              <a:t>а</a:t>
            </a:r>
            <a:r>
              <a:rPr sz="2400" spc="5" dirty="0">
                <a:solidFill>
                  <a:srgbClr val="000000"/>
                </a:solidFill>
              </a:rPr>
              <a:t>ющие  </a:t>
            </a:r>
            <a:r>
              <a:rPr sz="2400" spc="40" dirty="0">
                <a:solidFill>
                  <a:srgbClr val="000000"/>
                </a:solidFill>
              </a:rPr>
              <a:t>технологии</a:t>
            </a:r>
            <a:r>
              <a:rPr sz="2400" spc="60" baseline="24305" dirty="0">
                <a:solidFill>
                  <a:srgbClr val="000000"/>
                </a:solidFill>
              </a:rPr>
              <a:t>1</a:t>
            </a:r>
            <a:endParaRPr sz="2400" baseline="24305"/>
          </a:p>
        </p:txBody>
      </p:sp>
      <p:sp>
        <p:nvSpPr>
          <p:cNvPr id="12" name="object 12"/>
          <p:cNvSpPr/>
          <p:nvPr/>
        </p:nvSpPr>
        <p:spPr>
          <a:xfrm>
            <a:off x="214884" y="3229355"/>
            <a:ext cx="2451100" cy="1557655"/>
          </a:xfrm>
          <a:custGeom>
            <a:avLst/>
            <a:gdLst/>
            <a:ahLst/>
            <a:cxnLst/>
            <a:rect l="l" t="t" r="r" b="b"/>
            <a:pathLst>
              <a:path w="2451100" h="1557654">
                <a:moveTo>
                  <a:pt x="2294890" y="0"/>
                </a:moveTo>
                <a:lnTo>
                  <a:pt x="155752" y="0"/>
                </a:lnTo>
                <a:lnTo>
                  <a:pt x="106523" y="7939"/>
                </a:lnTo>
                <a:lnTo>
                  <a:pt x="63768" y="30045"/>
                </a:lnTo>
                <a:lnTo>
                  <a:pt x="30052" y="63751"/>
                </a:lnTo>
                <a:lnTo>
                  <a:pt x="7940" y="106493"/>
                </a:lnTo>
                <a:lnTo>
                  <a:pt x="0" y="155702"/>
                </a:lnTo>
                <a:lnTo>
                  <a:pt x="0" y="1401826"/>
                </a:lnTo>
                <a:lnTo>
                  <a:pt x="7940" y="1451034"/>
                </a:lnTo>
                <a:lnTo>
                  <a:pt x="30052" y="1493776"/>
                </a:lnTo>
                <a:lnTo>
                  <a:pt x="63768" y="1527482"/>
                </a:lnTo>
                <a:lnTo>
                  <a:pt x="106523" y="1549588"/>
                </a:lnTo>
                <a:lnTo>
                  <a:pt x="155752" y="1557528"/>
                </a:lnTo>
                <a:lnTo>
                  <a:pt x="2294890" y="1557528"/>
                </a:lnTo>
                <a:lnTo>
                  <a:pt x="2344098" y="1549588"/>
                </a:lnTo>
                <a:lnTo>
                  <a:pt x="2386840" y="1527482"/>
                </a:lnTo>
                <a:lnTo>
                  <a:pt x="2420546" y="1493776"/>
                </a:lnTo>
                <a:lnTo>
                  <a:pt x="2442652" y="1451034"/>
                </a:lnTo>
                <a:lnTo>
                  <a:pt x="2450591" y="1401826"/>
                </a:lnTo>
                <a:lnTo>
                  <a:pt x="2450591" y="155702"/>
                </a:lnTo>
                <a:lnTo>
                  <a:pt x="2442652" y="106493"/>
                </a:lnTo>
                <a:lnTo>
                  <a:pt x="2420546" y="63751"/>
                </a:lnTo>
                <a:lnTo>
                  <a:pt x="2386840" y="30045"/>
                </a:lnTo>
                <a:lnTo>
                  <a:pt x="2344098" y="7939"/>
                </a:lnTo>
                <a:lnTo>
                  <a:pt x="2294890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7452" y="3214116"/>
            <a:ext cx="2505710" cy="1600200"/>
          </a:xfrm>
          <a:custGeom>
            <a:avLst/>
            <a:gdLst/>
            <a:ahLst/>
            <a:cxnLst/>
            <a:rect l="l" t="t" r="r" b="b"/>
            <a:pathLst>
              <a:path w="2505710" h="1600200">
                <a:moveTo>
                  <a:pt x="2394839" y="1587499"/>
                </a:moveTo>
                <a:lnTo>
                  <a:pt x="113347" y="1587499"/>
                </a:lnTo>
                <a:lnTo>
                  <a:pt x="129997" y="1600199"/>
                </a:lnTo>
                <a:lnTo>
                  <a:pt x="2377821" y="1600199"/>
                </a:lnTo>
                <a:lnTo>
                  <a:pt x="2394839" y="1587499"/>
                </a:lnTo>
                <a:close/>
              </a:path>
              <a:path w="2505710" h="1600200">
                <a:moveTo>
                  <a:pt x="2408428" y="12700"/>
                </a:moveTo>
                <a:lnTo>
                  <a:pt x="94653" y="12700"/>
                </a:lnTo>
                <a:lnTo>
                  <a:pt x="79794" y="25400"/>
                </a:lnTo>
                <a:lnTo>
                  <a:pt x="41071" y="63500"/>
                </a:lnTo>
                <a:lnTo>
                  <a:pt x="13944" y="101600"/>
                </a:lnTo>
                <a:lnTo>
                  <a:pt x="7950" y="127000"/>
                </a:lnTo>
                <a:lnTo>
                  <a:pt x="3454" y="139700"/>
                </a:lnTo>
                <a:lnTo>
                  <a:pt x="787" y="165100"/>
                </a:lnTo>
                <a:lnTo>
                  <a:pt x="0" y="177800"/>
                </a:lnTo>
                <a:lnTo>
                  <a:pt x="25" y="1422399"/>
                </a:lnTo>
                <a:lnTo>
                  <a:pt x="1079" y="1447799"/>
                </a:lnTo>
                <a:lnTo>
                  <a:pt x="4038" y="1460499"/>
                </a:lnTo>
                <a:lnTo>
                  <a:pt x="8724" y="1473199"/>
                </a:lnTo>
                <a:lnTo>
                  <a:pt x="15011" y="1498599"/>
                </a:lnTo>
                <a:lnTo>
                  <a:pt x="42722" y="1536699"/>
                </a:lnTo>
                <a:lnTo>
                  <a:pt x="81889" y="1574799"/>
                </a:lnTo>
                <a:lnTo>
                  <a:pt x="97040" y="1587499"/>
                </a:lnTo>
                <a:lnTo>
                  <a:pt x="2410714" y="1587499"/>
                </a:lnTo>
                <a:lnTo>
                  <a:pt x="2425700" y="1574799"/>
                </a:lnTo>
                <a:lnTo>
                  <a:pt x="152654" y="1574799"/>
                </a:lnTo>
                <a:lnTo>
                  <a:pt x="138366" y="1562099"/>
                </a:lnTo>
                <a:lnTo>
                  <a:pt x="124434" y="1562099"/>
                </a:lnTo>
                <a:lnTo>
                  <a:pt x="111353" y="1549399"/>
                </a:lnTo>
                <a:lnTo>
                  <a:pt x="99059" y="1549399"/>
                </a:lnTo>
                <a:lnTo>
                  <a:pt x="87477" y="1536699"/>
                </a:lnTo>
                <a:lnTo>
                  <a:pt x="76746" y="1523999"/>
                </a:lnTo>
                <a:lnTo>
                  <a:pt x="67119" y="1523999"/>
                </a:lnTo>
                <a:lnTo>
                  <a:pt x="44665" y="1485899"/>
                </a:lnTo>
                <a:lnTo>
                  <a:pt x="35877" y="1447799"/>
                </a:lnTo>
                <a:lnTo>
                  <a:pt x="33616" y="1435099"/>
                </a:lnTo>
                <a:lnTo>
                  <a:pt x="32918" y="1422399"/>
                </a:lnTo>
                <a:lnTo>
                  <a:pt x="32918" y="177800"/>
                </a:lnTo>
                <a:lnTo>
                  <a:pt x="33680" y="165100"/>
                </a:lnTo>
                <a:lnTo>
                  <a:pt x="36004" y="152400"/>
                </a:lnTo>
                <a:lnTo>
                  <a:pt x="39789" y="127000"/>
                </a:lnTo>
                <a:lnTo>
                  <a:pt x="44869" y="114300"/>
                </a:lnTo>
                <a:lnTo>
                  <a:pt x="51231" y="101600"/>
                </a:lnTo>
                <a:lnTo>
                  <a:pt x="58775" y="88900"/>
                </a:lnTo>
                <a:lnTo>
                  <a:pt x="67449" y="76200"/>
                </a:lnTo>
                <a:lnTo>
                  <a:pt x="77139" y="76200"/>
                </a:lnTo>
                <a:lnTo>
                  <a:pt x="87871" y="63500"/>
                </a:lnTo>
                <a:lnTo>
                  <a:pt x="99479" y="50800"/>
                </a:lnTo>
                <a:lnTo>
                  <a:pt x="111823" y="50800"/>
                </a:lnTo>
                <a:lnTo>
                  <a:pt x="124968" y="38100"/>
                </a:lnTo>
                <a:lnTo>
                  <a:pt x="138849" y="38100"/>
                </a:lnTo>
                <a:lnTo>
                  <a:pt x="153225" y="25400"/>
                </a:lnTo>
                <a:lnTo>
                  <a:pt x="2423541" y="25400"/>
                </a:lnTo>
                <a:lnTo>
                  <a:pt x="2408428" y="12700"/>
                </a:lnTo>
                <a:close/>
              </a:path>
              <a:path w="2505710" h="1600200">
                <a:moveTo>
                  <a:pt x="2423541" y="25400"/>
                </a:moveTo>
                <a:lnTo>
                  <a:pt x="2352929" y="25400"/>
                </a:lnTo>
                <a:lnTo>
                  <a:pt x="2367153" y="38100"/>
                </a:lnTo>
                <a:lnTo>
                  <a:pt x="2380996" y="38100"/>
                </a:lnTo>
                <a:lnTo>
                  <a:pt x="2394077" y="50800"/>
                </a:lnTo>
                <a:lnTo>
                  <a:pt x="2406523" y="50800"/>
                </a:lnTo>
                <a:lnTo>
                  <a:pt x="2418080" y="63500"/>
                </a:lnTo>
                <a:lnTo>
                  <a:pt x="2428748" y="76200"/>
                </a:lnTo>
                <a:lnTo>
                  <a:pt x="2438400" y="76200"/>
                </a:lnTo>
                <a:lnTo>
                  <a:pt x="2460879" y="114300"/>
                </a:lnTo>
                <a:lnTo>
                  <a:pt x="2469515" y="152400"/>
                </a:lnTo>
                <a:lnTo>
                  <a:pt x="2471801" y="165100"/>
                </a:lnTo>
                <a:lnTo>
                  <a:pt x="2472563" y="177800"/>
                </a:lnTo>
                <a:lnTo>
                  <a:pt x="2472563" y="1422399"/>
                </a:lnTo>
                <a:lnTo>
                  <a:pt x="2471801" y="1435099"/>
                </a:lnTo>
                <a:lnTo>
                  <a:pt x="2469515" y="1447799"/>
                </a:lnTo>
                <a:lnTo>
                  <a:pt x="2465705" y="1473199"/>
                </a:lnTo>
                <a:lnTo>
                  <a:pt x="2460625" y="1485899"/>
                </a:lnTo>
                <a:lnTo>
                  <a:pt x="2454275" y="1498599"/>
                </a:lnTo>
                <a:lnTo>
                  <a:pt x="2446782" y="1511299"/>
                </a:lnTo>
                <a:lnTo>
                  <a:pt x="2438146" y="1523999"/>
                </a:lnTo>
                <a:lnTo>
                  <a:pt x="2428367" y="1523999"/>
                </a:lnTo>
                <a:lnTo>
                  <a:pt x="2417699" y="1536699"/>
                </a:lnTo>
                <a:lnTo>
                  <a:pt x="2406015" y="1549399"/>
                </a:lnTo>
                <a:lnTo>
                  <a:pt x="2393696" y="1549399"/>
                </a:lnTo>
                <a:lnTo>
                  <a:pt x="2380488" y="1562099"/>
                </a:lnTo>
                <a:lnTo>
                  <a:pt x="2366772" y="1562099"/>
                </a:lnTo>
                <a:lnTo>
                  <a:pt x="2352294" y="1574799"/>
                </a:lnTo>
                <a:lnTo>
                  <a:pt x="2425700" y="1574799"/>
                </a:lnTo>
                <a:lnTo>
                  <a:pt x="2464435" y="1536699"/>
                </a:lnTo>
                <a:lnTo>
                  <a:pt x="2491613" y="1498599"/>
                </a:lnTo>
                <a:lnTo>
                  <a:pt x="2497455" y="1473199"/>
                </a:lnTo>
                <a:lnTo>
                  <a:pt x="2502027" y="1460499"/>
                </a:lnTo>
                <a:lnTo>
                  <a:pt x="2504694" y="1435099"/>
                </a:lnTo>
                <a:lnTo>
                  <a:pt x="2505456" y="1422399"/>
                </a:lnTo>
                <a:lnTo>
                  <a:pt x="2505456" y="177800"/>
                </a:lnTo>
                <a:lnTo>
                  <a:pt x="2504313" y="152400"/>
                </a:lnTo>
                <a:lnTo>
                  <a:pt x="2501392" y="139700"/>
                </a:lnTo>
                <a:lnTo>
                  <a:pt x="2496820" y="127000"/>
                </a:lnTo>
                <a:lnTo>
                  <a:pt x="2490597" y="101600"/>
                </a:lnTo>
                <a:lnTo>
                  <a:pt x="2462784" y="63500"/>
                </a:lnTo>
                <a:lnTo>
                  <a:pt x="2437765" y="38100"/>
                </a:lnTo>
                <a:lnTo>
                  <a:pt x="2423541" y="25400"/>
                </a:lnTo>
                <a:close/>
              </a:path>
              <a:path w="2505710" h="1600200">
                <a:moveTo>
                  <a:pt x="2375662" y="1549399"/>
                </a:moveTo>
                <a:lnTo>
                  <a:pt x="128130" y="1549399"/>
                </a:lnTo>
                <a:lnTo>
                  <a:pt x="141147" y="1562099"/>
                </a:lnTo>
                <a:lnTo>
                  <a:pt x="2362962" y="1562099"/>
                </a:lnTo>
                <a:lnTo>
                  <a:pt x="2375662" y="1549399"/>
                </a:lnTo>
                <a:close/>
              </a:path>
              <a:path w="2505710" h="1600200">
                <a:moveTo>
                  <a:pt x="110515" y="1523999"/>
                </a:moveTo>
                <a:lnTo>
                  <a:pt x="94043" y="1523999"/>
                </a:lnTo>
                <a:lnTo>
                  <a:pt x="104787" y="1536699"/>
                </a:lnTo>
                <a:lnTo>
                  <a:pt x="116116" y="1549399"/>
                </a:lnTo>
                <a:lnTo>
                  <a:pt x="143941" y="1549399"/>
                </a:lnTo>
                <a:lnTo>
                  <a:pt x="131826" y="1536699"/>
                </a:lnTo>
                <a:lnTo>
                  <a:pt x="120891" y="1536699"/>
                </a:lnTo>
                <a:lnTo>
                  <a:pt x="110515" y="1523999"/>
                </a:lnTo>
                <a:close/>
              </a:path>
              <a:path w="2505710" h="1600200">
                <a:moveTo>
                  <a:pt x="2399538" y="1536699"/>
                </a:moveTo>
                <a:lnTo>
                  <a:pt x="2370963" y="1536699"/>
                </a:lnTo>
                <a:lnTo>
                  <a:pt x="2359279" y="1549399"/>
                </a:lnTo>
                <a:lnTo>
                  <a:pt x="2387981" y="1549399"/>
                </a:lnTo>
                <a:lnTo>
                  <a:pt x="2399538" y="1536699"/>
                </a:lnTo>
                <a:close/>
              </a:path>
              <a:path w="2505710" h="1600200">
                <a:moveTo>
                  <a:pt x="2421382" y="76200"/>
                </a:moveTo>
                <a:lnTo>
                  <a:pt x="2404999" y="76200"/>
                </a:lnTo>
                <a:lnTo>
                  <a:pt x="2414016" y="88900"/>
                </a:lnTo>
                <a:lnTo>
                  <a:pt x="2422144" y="101600"/>
                </a:lnTo>
                <a:lnTo>
                  <a:pt x="2429510" y="101600"/>
                </a:lnTo>
                <a:lnTo>
                  <a:pt x="2435860" y="114300"/>
                </a:lnTo>
                <a:lnTo>
                  <a:pt x="2448306" y="152400"/>
                </a:lnTo>
                <a:lnTo>
                  <a:pt x="2450592" y="177800"/>
                </a:lnTo>
                <a:lnTo>
                  <a:pt x="2450592" y="1422399"/>
                </a:lnTo>
                <a:lnTo>
                  <a:pt x="2444496" y="1460499"/>
                </a:lnTo>
                <a:lnTo>
                  <a:pt x="2427986" y="1498599"/>
                </a:lnTo>
                <a:lnTo>
                  <a:pt x="2420493" y="1511299"/>
                </a:lnTo>
                <a:lnTo>
                  <a:pt x="2412111" y="1511299"/>
                </a:lnTo>
                <a:lnTo>
                  <a:pt x="2402840" y="1523999"/>
                </a:lnTo>
                <a:lnTo>
                  <a:pt x="2392934" y="1536699"/>
                </a:lnTo>
                <a:lnTo>
                  <a:pt x="2410206" y="1536699"/>
                </a:lnTo>
                <a:lnTo>
                  <a:pt x="2437384" y="1498599"/>
                </a:lnTo>
                <a:lnTo>
                  <a:pt x="2455037" y="1460499"/>
                </a:lnTo>
                <a:lnTo>
                  <a:pt x="2461514" y="1422399"/>
                </a:lnTo>
                <a:lnTo>
                  <a:pt x="2461641" y="177800"/>
                </a:lnTo>
                <a:lnTo>
                  <a:pt x="2461006" y="165100"/>
                </a:lnTo>
                <a:lnTo>
                  <a:pt x="2450973" y="127000"/>
                </a:lnTo>
                <a:lnTo>
                  <a:pt x="2430272" y="88900"/>
                </a:lnTo>
                <a:lnTo>
                  <a:pt x="2421382" y="76200"/>
                </a:lnTo>
                <a:close/>
              </a:path>
              <a:path w="2505710" h="1600200">
                <a:moveTo>
                  <a:pt x="123278" y="63500"/>
                </a:moveTo>
                <a:lnTo>
                  <a:pt x="95199" y="63500"/>
                </a:lnTo>
                <a:lnTo>
                  <a:pt x="85305" y="76200"/>
                </a:lnTo>
                <a:lnTo>
                  <a:pt x="61112" y="114300"/>
                </a:lnTo>
                <a:lnTo>
                  <a:pt x="46850" y="152400"/>
                </a:lnTo>
                <a:lnTo>
                  <a:pt x="43878" y="1422399"/>
                </a:lnTo>
                <a:lnTo>
                  <a:pt x="44462" y="1435099"/>
                </a:lnTo>
                <a:lnTo>
                  <a:pt x="54546" y="1473199"/>
                </a:lnTo>
                <a:lnTo>
                  <a:pt x="75260" y="1511299"/>
                </a:lnTo>
                <a:lnTo>
                  <a:pt x="84112" y="1523999"/>
                </a:lnTo>
                <a:lnTo>
                  <a:pt x="100609" y="1523999"/>
                </a:lnTo>
                <a:lnTo>
                  <a:pt x="91478" y="1511299"/>
                </a:lnTo>
                <a:lnTo>
                  <a:pt x="83388" y="1498599"/>
                </a:lnTo>
                <a:lnTo>
                  <a:pt x="76085" y="1498599"/>
                </a:lnTo>
                <a:lnTo>
                  <a:pt x="69735" y="1485899"/>
                </a:lnTo>
                <a:lnTo>
                  <a:pt x="57111" y="1447799"/>
                </a:lnTo>
                <a:lnTo>
                  <a:pt x="54838" y="1422399"/>
                </a:lnTo>
                <a:lnTo>
                  <a:pt x="54863" y="177800"/>
                </a:lnTo>
                <a:lnTo>
                  <a:pt x="61010" y="139700"/>
                </a:lnTo>
                <a:lnTo>
                  <a:pt x="77495" y="101600"/>
                </a:lnTo>
                <a:lnTo>
                  <a:pt x="85039" y="88900"/>
                </a:lnTo>
                <a:lnTo>
                  <a:pt x="93472" y="88900"/>
                </a:lnTo>
                <a:lnTo>
                  <a:pt x="102527" y="76200"/>
                </a:lnTo>
                <a:lnTo>
                  <a:pt x="112610" y="76200"/>
                </a:lnTo>
                <a:lnTo>
                  <a:pt x="123278" y="63500"/>
                </a:lnTo>
                <a:close/>
              </a:path>
              <a:path w="2505710" h="1600200">
                <a:moveTo>
                  <a:pt x="2389378" y="50800"/>
                </a:moveTo>
                <a:lnTo>
                  <a:pt x="2361565" y="50800"/>
                </a:lnTo>
                <a:lnTo>
                  <a:pt x="2373376" y="63500"/>
                </a:lnTo>
                <a:lnTo>
                  <a:pt x="2384552" y="63500"/>
                </a:lnTo>
                <a:lnTo>
                  <a:pt x="2395093" y="76200"/>
                </a:lnTo>
                <a:lnTo>
                  <a:pt x="2411476" y="76200"/>
                </a:lnTo>
                <a:lnTo>
                  <a:pt x="2400808" y="63500"/>
                </a:lnTo>
                <a:lnTo>
                  <a:pt x="2389378" y="50800"/>
                </a:lnTo>
                <a:close/>
              </a:path>
              <a:path w="2505710" h="1600200">
                <a:moveTo>
                  <a:pt x="146354" y="50800"/>
                </a:moveTo>
                <a:lnTo>
                  <a:pt x="117551" y="50800"/>
                </a:lnTo>
                <a:lnTo>
                  <a:pt x="106045" y="63500"/>
                </a:lnTo>
                <a:lnTo>
                  <a:pt x="134505" y="63500"/>
                </a:lnTo>
                <a:lnTo>
                  <a:pt x="146354" y="50800"/>
                </a:lnTo>
                <a:close/>
              </a:path>
              <a:path w="2505710" h="1600200">
                <a:moveTo>
                  <a:pt x="2351278" y="38100"/>
                </a:moveTo>
                <a:lnTo>
                  <a:pt x="142608" y="38100"/>
                </a:lnTo>
                <a:lnTo>
                  <a:pt x="129743" y="50800"/>
                </a:lnTo>
                <a:lnTo>
                  <a:pt x="2364359" y="50800"/>
                </a:lnTo>
                <a:lnTo>
                  <a:pt x="2351278" y="38100"/>
                </a:lnTo>
                <a:close/>
              </a:path>
              <a:path w="2505710" h="1600200">
                <a:moveTo>
                  <a:pt x="2375535" y="0"/>
                </a:moveTo>
                <a:lnTo>
                  <a:pt x="127584" y="0"/>
                </a:lnTo>
                <a:lnTo>
                  <a:pt x="110667" y="12700"/>
                </a:lnTo>
                <a:lnTo>
                  <a:pt x="2392299" y="12700"/>
                </a:lnTo>
                <a:lnTo>
                  <a:pt x="23755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6155" y="3488435"/>
            <a:ext cx="2452370" cy="1556385"/>
          </a:xfrm>
          <a:custGeom>
            <a:avLst/>
            <a:gdLst/>
            <a:ahLst/>
            <a:cxnLst/>
            <a:rect l="l" t="t" r="r" b="b"/>
            <a:pathLst>
              <a:path w="2452370" h="1556385">
                <a:moveTo>
                  <a:pt x="2296541" y="0"/>
                </a:moveTo>
                <a:lnTo>
                  <a:pt x="155600" y="0"/>
                </a:lnTo>
                <a:lnTo>
                  <a:pt x="106416" y="7938"/>
                </a:lnTo>
                <a:lnTo>
                  <a:pt x="63702" y="30037"/>
                </a:lnTo>
                <a:lnTo>
                  <a:pt x="30020" y="63724"/>
                </a:lnTo>
                <a:lnTo>
                  <a:pt x="7932" y="106428"/>
                </a:lnTo>
                <a:lnTo>
                  <a:pt x="0" y="155575"/>
                </a:lnTo>
                <a:lnTo>
                  <a:pt x="0" y="1400428"/>
                </a:lnTo>
                <a:lnTo>
                  <a:pt x="7932" y="1449575"/>
                </a:lnTo>
                <a:lnTo>
                  <a:pt x="30020" y="1492279"/>
                </a:lnTo>
                <a:lnTo>
                  <a:pt x="63702" y="1525966"/>
                </a:lnTo>
                <a:lnTo>
                  <a:pt x="106416" y="1548065"/>
                </a:lnTo>
                <a:lnTo>
                  <a:pt x="155600" y="1556003"/>
                </a:lnTo>
                <a:lnTo>
                  <a:pt x="2296541" y="1556003"/>
                </a:lnTo>
                <a:lnTo>
                  <a:pt x="2345687" y="1548065"/>
                </a:lnTo>
                <a:lnTo>
                  <a:pt x="2388391" y="1525966"/>
                </a:lnTo>
                <a:lnTo>
                  <a:pt x="2422078" y="1492279"/>
                </a:lnTo>
                <a:lnTo>
                  <a:pt x="2444177" y="1449575"/>
                </a:lnTo>
                <a:lnTo>
                  <a:pt x="2452116" y="1400428"/>
                </a:lnTo>
                <a:lnTo>
                  <a:pt x="2452116" y="155575"/>
                </a:lnTo>
                <a:lnTo>
                  <a:pt x="2444177" y="106428"/>
                </a:lnTo>
                <a:lnTo>
                  <a:pt x="2422078" y="63724"/>
                </a:lnTo>
                <a:lnTo>
                  <a:pt x="2388391" y="30037"/>
                </a:lnTo>
                <a:lnTo>
                  <a:pt x="2345687" y="7938"/>
                </a:lnTo>
                <a:lnTo>
                  <a:pt x="2296541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8723" y="3471671"/>
            <a:ext cx="2506980" cy="1600200"/>
          </a:xfrm>
          <a:custGeom>
            <a:avLst/>
            <a:gdLst/>
            <a:ahLst/>
            <a:cxnLst/>
            <a:rect l="l" t="t" r="r" b="b"/>
            <a:pathLst>
              <a:path w="2506980" h="1600200">
                <a:moveTo>
                  <a:pt x="2396617" y="1587500"/>
                </a:moveTo>
                <a:lnTo>
                  <a:pt x="113042" y="1587500"/>
                </a:lnTo>
                <a:lnTo>
                  <a:pt x="130009" y="1600200"/>
                </a:lnTo>
                <a:lnTo>
                  <a:pt x="2379726" y="1600200"/>
                </a:lnTo>
                <a:lnTo>
                  <a:pt x="2396617" y="1587500"/>
                </a:lnTo>
                <a:close/>
              </a:path>
              <a:path w="2506980" h="1600200">
                <a:moveTo>
                  <a:pt x="2410079" y="12700"/>
                </a:moveTo>
                <a:lnTo>
                  <a:pt x="94551" y="12700"/>
                </a:lnTo>
                <a:lnTo>
                  <a:pt x="79705" y="25400"/>
                </a:lnTo>
                <a:lnTo>
                  <a:pt x="40970" y="63500"/>
                </a:lnTo>
                <a:lnTo>
                  <a:pt x="13868" y="114300"/>
                </a:lnTo>
                <a:lnTo>
                  <a:pt x="7797" y="127000"/>
                </a:lnTo>
                <a:lnTo>
                  <a:pt x="3467" y="139700"/>
                </a:lnTo>
                <a:lnTo>
                  <a:pt x="787" y="165100"/>
                </a:lnTo>
                <a:lnTo>
                  <a:pt x="0" y="177800"/>
                </a:lnTo>
                <a:lnTo>
                  <a:pt x="25" y="1422400"/>
                </a:lnTo>
                <a:lnTo>
                  <a:pt x="1079" y="1447800"/>
                </a:lnTo>
                <a:lnTo>
                  <a:pt x="3987" y="1460500"/>
                </a:lnTo>
                <a:lnTo>
                  <a:pt x="8635" y="1473200"/>
                </a:lnTo>
                <a:lnTo>
                  <a:pt x="14947" y="1498600"/>
                </a:lnTo>
                <a:lnTo>
                  <a:pt x="42710" y="1536700"/>
                </a:lnTo>
                <a:lnTo>
                  <a:pt x="81788" y="1574800"/>
                </a:lnTo>
                <a:lnTo>
                  <a:pt x="96951" y="1587500"/>
                </a:lnTo>
                <a:lnTo>
                  <a:pt x="2412365" y="1587500"/>
                </a:lnTo>
                <a:lnTo>
                  <a:pt x="2427351" y="1574800"/>
                </a:lnTo>
                <a:lnTo>
                  <a:pt x="152565" y="1574800"/>
                </a:lnTo>
                <a:lnTo>
                  <a:pt x="138137" y="1562100"/>
                </a:lnTo>
                <a:lnTo>
                  <a:pt x="124383" y="1562100"/>
                </a:lnTo>
                <a:lnTo>
                  <a:pt x="111252" y="1549400"/>
                </a:lnTo>
                <a:lnTo>
                  <a:pt x="98971" y="1549400"/>
                </a:lnTo>
                <a:lnTo>
                  <a:pt x="87388" y="1536700"/>
                </a:lnTo>
                <a:lnTo>
                  <a:pt x="76733" y="1524000"/>
                </a:lnTo>
                <a:lnTo>
                  <a:pt x="67005" y="1524000"/>
                </a:lnTo>
                <a:lnTo>
                  <a:pt x="44564" y="1485900"/>
                </a:lnTo>
                <a:lnTo>
                  <a:pt x="35890" y="1447800"/>
                </a:lnTo>
                <a:lnTo>
                  <a:pt x="33616" y="1435100"/>
                </a:lnTo>
                <a:lnTo>
                  <a:pt x="32918" y="1422400"/>
                </a:lnTo>
                <a:lnTo>
                  <a:pt x="32918" y="177800"/>
                </a:lnTo>
                <a:lnTo>
                  <a:pt x="33667" y="165100"/>
                </a:lnTo>
                <a:lnTo>
                  <a:pt x="35991" y="152400"/>
                </a:lnTo>
                <a:lnTo>
                  <a:pt x="39700" y="139700"/>
                </a:lnTo>
                <a:lnTo>
                  <a:pt x="44780" y="114300"/>
                </a:lnTo>
                <a:lnTo>
                  <a:pt x="51142" y="101600"/>
                </a:lnTo>
                <a:lnTo>
                  <a:pt x="58686" y="88900"/>
                </a:lnTo>
                <a:lnTo>
                  <a:pt x="67360" y="88900"/>
                </a:lnTo>
                <a:lnTo>
                  <a:pt x="77101" y="76200"/>
                </a:lnTo>
                <a:lnTo>
                  <a:pt x="87807" y="63500"/>
                </a:lnTo>
                <a:lnTo>
                  <a:pt x="99390" y="50800"/>
                </a:lnTo>
                <a:lnTo>
                  <a:pt x="111734" y="50800"/>
                </a:lnTo>
                <a:lnTo>
                  <a:pt x="124879" y="38100"/>
                </a:lnTo>
                <a:lnTo>
                  <a:pt x="138671" y="38100"/>
                </a:lnTo>
                <a:lnTo>
                  <a:pt x="153085" y="25400"/>
                </a:lnTo>
                <a:lnTo>
                  <a:pt x="2425192" y="25400"/>
                </a:lnTo>
                <a:lnTo>
                  <a:pt x="2410079" y="12700"/>
                </a:lnTo>
                <a:close/>
              </a:path>
              <a:path w="2506980" h="1600200">
                <a:moveTo>
                  <a:pt x="2425192" y="25400"/>
                </a:moveTo>
                <a:lnTo>
                  <a:pt x="2354453" y="25400"/>
                </a:lnTo>
                <a:lnTo>
                  <a:pt x="2368931" y="38100"/>
                </a:lnTo>
                <a:lnTo>
                  <a:pt x="2382647" y="38100"/>
                </a:lnTo>
                <a:lnTo>
                  <a:pt x="2395728" y="50800"/>
                </a:lnTo>
                <a:lnTo>
                  <a:pt x="2408174" y="50800"/>
                </a:lnTo>
                <a:lnTo>
                  <a:pt x="2419731" y="63500"/>
                </a:lnTo>
                <a:lnTo>
                  <a:pt x="2430272" y="76200"/>
                </a:lnTo>
                <a:lnTo>
                  <a:pt x="2439924" y="88900"/>
                </a:lnTo>
                <a:lnTo>
                  <a:pt x="2448560" y="88900"/>
                </a:lnTo>
                <a:lnTo>
                  <a:pt x="2456053" y="101600"/>
                </a:lnTo>
                <a:lnTo>
                  <a:pt x="2462403" y="114300"/>
                </a:lnTo>
                <a:lnTo>
                  <a:pt x="2467483" y="139700"/>
                </a:lnTo>
                <a:lnTo>
                  <a:pt x="2471039" y="152400"/>
                </a:lnTo>
                <a:lnTo>
                  <a:pt x="2473325" y="165100"/>
                </a:lnTo>
                <a:lnTo>
                  <a:pt x="2474087" y="177800"/>
                </a:lnTo>
                <a:lnTo>
                  <a:pt x="2474087" y="1422400"/>
                </a:lnTo>
                <a:lnTo>
                  <a:pt x="2473325" y="1435100"/>
                </a:lnTo>
                <a:lnTo>
                  <a:pt x="2471039" y="1447800"/>
                </a:lnTo>
                <a:lnTo>
                  <a:pt x="2467229" y="1473200"/>
                </a:lnTo>
                <a:lnTo>
                  <a:pt x="2462149" y="1485900"/>
                </a:lnTo>
                <a:lnTo>
                  <a:pt x="2455799" y="1498600"/>
                </a:lnTo>
                <a:lnTo>
                  <a:pt x="2448306" y="1511300"/>
                </a:lnTo>
                <a:lnTo>
                  <a:pt x="2439670" y="1524000"/>
                </a:lnTo>
                <a:lnTo>
                  <a:pt x="2429891" y="1524000"/>
                </a:lnTo>
                <a:lnTo>
                  <a:pt x="2419350" y="1536700"/>
                </a:lnTo>
                <a:lnTo>
                  <a:pt x="2407666" y="1549400"/>
                </a:lnTo>
                <a:lnTo>
                  <a:pt x="2395220" y="1549400"/>
                </a:lnTo>
                <a:lnTo>
                  <a:pt x="2382139" y="1562100"/>
                </a:lnTo>
                <a:lnTo>
                  <a:pt x="2368423" y="1562100"/>
                </a:lnTo>
                <a:lnTo>
                  <a:pt x="2353945" y="1574800"/>
                </a:lnTo>
                <a:lnTo>
                  <a:pt x="2427351" y="1574800"/>
                </a:lnTo>
                <a:lnTo>
                  <a:pt x="2465959" y="1536700"/>
                </a:lnTo>
                <a:lnTo>
                  <a:pt x="2493137" y="1498600"/>
                </a:lnTo>
                <a:lnTo>
                  <a:pt x="2499233" y="1473200"/>
                </a:lnTo>
                <a:lnTo>
                  <a:pt x="2503551" y="1460500"/>
                </a:lnTo>
                <a:lnTo>
                  <a:pt x="2506218" y="1435100"/>
                </a:lnTo>
                <a:lnTo>
                  <a:pt x="2506980" y="1422400"/>
                </a:lnTo>
                <a:lnTo>
                  <a:pt x="2506980" y="177800"/>
                </a:lnTo>
                <a:lnTo>
                  <a:pt x="2505837" y="152400"/>
                </a:lnTo>
                <a:lnTo>
                  <a:pt x="2503043" y="139700"/>
                </a:lnTo>
                <a:lnTo>
                  <a:pt x="2498344" y="127000"/>
                </a:lnTo>
                <a:lnTo>
                  <a:pt x="2492121" y="101600"/>
                </a:lnTo>
                <a:lnTo>
                  <a:pt x="2464308" y="63500"/>
                </a:lnTo>
                <a:lnTo>
                  <a:pt x="2439416" y="38100"/>
                </a:lnTo>
                <a:lnTo>
                  <a:pt x="2425192" y="25400"/>
                </a:lnTo>
                <a:close/>
              </a:path>
              <a:path w="2506980" h="1600200">
                <a:moveTo>
                  <a:pt x="2377440" y="1549400"/>
                </a:moveTo>
                <a:lnTo>
                  <a:pt x="128155" y="1549400"/>
                </a:lnTo>
                <a:lnTo>
                  <a:pt x="140843" y="1562100"/>
                </a:lnTo>
                <a:lnTo>
                  <a:pt x="2364613" y="1562100"/>
                </a:lnTo>
                <a:lnTo>
                  <a:pt x="2377440" y="1549400"/>
                </a:lnTo>
                <a:close/>
              </a:path>
              <a:path w="2506980" h="1600200">
                <a:moveTo>
                  <a:pt x="110426" y="1524000"/>
                </a:moveTo>
                <a:lnTo>
                  <a:pt x="93941" y="1524000"/>
                </a:lnTo>
                <a:lnTo>
                  <a:pt x="104698" y="1536700"/>
                </a:lnTo>
                <a:lnTo>
                  <a:pt x="116027" y="1549400"/>
                </a:lnTo>
                <a:lnTo>
                  <a:pt x="143548" y="1549400"/>
                </a:lnTo>
                <a:lnTo>
                  <a:pt x="131940" y="1536700"/>
                </a:lnTo>
                <a:lnTo>
                  <a:pt x="120789" y="1536700"/>
                </a:lnTo>
                <a:lnTo>
                  <a:pt x="110426" y="1524000"/>
                </a:lnTo>
                <a:close/>
              </a:path>
              <a:path w="2506980" h="1600200">
                <a:moveTo>
                  <a:pt x="2401189" y="1536700"/>
                </a:moveTo>
                <a:lnTo>
                  <a:pt x="2372614" y="1536700"/>
                </a:lnTo>
                <a:lnTo>
                  <a:pt x="2360803" y="1549400"/>
                </a:lnTo>
                <a:lnTo>
                  <a:pt x="2389505" y="1549400"/>
                </a:lnTo>
                <a:lnTo>
                  <a:pt x="2401189" y="1536700"/>
                </a:lnTo>
                <a:close/>
              </a:path>
              <a:path w="2506980" h="1600200">
                <a:moveTo>
                  <a:pt x="2422906" y="76200"/>
                </a:moveTo>
                <a:lnTo>
                  <a:pt x="2406523" y="76200"/>
                </a:lnTo>
                <a:lnTo>
                  <a:pt x="2415540" y="88900"/>
                </a:lnTo>
                <a:lnTo>
                  <a:pt x="2423668" y="101600"/>
                </a:lnTo>
                <a:lnTo>
                  <a:pt x="2431034" y="114300"/>
                </a:lnTo>
                <a:lnTo>
                  <a:pt x="2437384" y="114300"/>
                </a:lnTo>
                <a:lnTo>
                  <a:pt x="2442591" y="127000"/>
                </a:lnTo>
                <a:lnTo>
                  <a:pt x="2446782" y="139700"/>
                </a:lnTo>
                <a:lnTo>
                  <a:pt x="2449830" y="152400"/>
                </a:lnTo>
                <a:lnTo>
                  <a:pt x="2451735" y="165100"/>
                </a:lnTo>
                <a:lnTo>
                  <a:pt x="2452116" y="177800"/>
                </a:lnTo>
                <a:lnTo>
                  <a:pt x="2452116" y="1422400"/>
                </a:lnTo>
                <a:lnTo>
                  <a:pt x="2446020" y="1460500"/>
                </a:lnTo>
                <a:lnTo>
                  <a:pt x="2429510" y="1498600"/>
                </a:lnTo>
                <a:lnTo>
                  <a:pt x="2422017" y="1511300"/>
                </a:lnTo>
                <a:lnTo>
                  <a:pt x="2413635" y="1511300"/>
                </a:lnTo>
                <a:lnTo>
                  <a:pt x="2404618" y="1524000"/>
                </a:lnTo>
                <a:lnTo>
                  <a:pt x="2394585" y="1536700"/>
                </a:lnTo>
                <a:lnTo>
                  <a:pt x="2411984" y="1536700"/>
                </a:lnTo>
                <a:lnTo>
                  <a:pt x="2438908" y="1498600"/>
                </a:lnTo>
                <a:lnTo>
                  <a:pt x="2456688" y="1460500"/>
                </a:lnTo>
                <a:lnTo>
                  <a:pt x="2463038" y="1422400"/>
                </a:lnTo>
                <a:lnTo>
                  <a:pt x="2463165" y="177800"/>
                </a:lnTo>
                <a:lnTo>
                  <a:pt x="2462530" y="165100"/>
                </a:lnTo>
                <a:lnTo>
                  <a:pt x="2452497" y="127000"/>
                </a:lnTo>
                <a:lnTo>
                  <a:pt x="2431796" y="88900"/>
                </a:lnTo>
                <a:lnTo>
                  <a:pt x="2422906" y="76200"/>
                </a:lnTo>
                <a:close/>
              </a:path>
              <a:path w="2506980" h="1600200">
                <a:moveTo>
                  <a:pt x="102616" y="76200"/>
                </a:moveTo>
                <a:lnTo>
                  <a:pt x="85204" y="76200"/>
                </a:lnTo>
                <a:lnTo>
                  <a:pt x="76149" y="88900"/>
                </a:lnTo>
                <a:lnTo>
                  <a:pt x="55079" y="127000"/>
                </a:lnTo>
                <a:lnTo>
                  <a:pt x="44640" y="165100"/>
                </a:lnTo>
                <a:lnTo>
                  <a:pt x="43878" y="1422400"/>
                </a:lnTo>
                <a:lnTo>
                  <a:pt x="44462" y="1435100"/>
                </a:lnTo>
                <a:lnTo>
                  <a:pt x="54432" y="1473200"/>
                </a:lnTo>
                <a:lnTo>
                  <a:pt x="75107" y="1511300"/>
                </a:lnTo>
                <a:lnTo>
                  <a:pt x="84099" y="1524000"/>
                </a:lnTo>
                <a:lnTo>
                  <a:pt x="100507" y="1524000"/>
                </a:lnTo>
                <a:lnTo>
                  <a:pt x="91465" y="1511300"/>
                </a:lnTo>
                <a:lnTo>
                  <a:pt x="83210" y="1498600"/>
                </a:lnTo>
                <a:lnTo>
                  <a:pt x="75996" y="1498600"/>
                </a:lnTo>
                <a:lnTo>
                  <a:pt x="69646" y="1485900"/>
                </a:lnTo>
                <a:lnTo>
                  <a:pt x="57162" y="1447800"/>
                </a:lnTo>
                <a:lnTo>
                  <a:pt x="54838" y="1422400"/>
                </a:lnTo>
                <a:lnTo>
                  <a:pt x="54864" y="177800"/>
                </a:lnTo>
                <a:lnTo>
                  <a:pt x="60972" y="139700"/>
                </a:lnTo>
                <a:lnTo>
                  <a:pt x="77406" y="101600"/>
                </a:lnTo>
                <a:lnTo>
                  <a:pt x="84950" y="101600"/>
                </a:lnTo>
                <a:lnTo>
                  <a:pt x="93306" y="88900"/>
                </a:lnTo>
                <a:lnTo>
                  <a:pt x="102616" y="76200"/>
                </a:lnTo>
                <a:close/>
              </a:path>
              <a:path w="2506980" h="1600200">
                <a:moveTo>
                  <a:pt x="146227" y="50800"/>
                </a:moveTo>
                <a:lnTo>
                  <a:pt x="117462" y="50800"/>
                </a:lnTo>
                <a:lnTo>
                  <a:pt x="105943" y="63500"/>
                </a:lnTo>
                <a:lnTo>
                  <a:pt x="95211" y="76200"/>
                </a:lnTo>
                <a:lnTo>
                  <a:pt x="112509" y="76200"/>
                </a:lnTo>
                <a:lnTo>
                  <a:pt x="123190" y="63500"/>
                </a:lnTo>
                <a:lnTo>
                  <a:pt x="134416" y="63500"/>
                </a:lnTo>
                <a:lnTo>
                  <a:pt x="146227" y="50800"/>
                </a:lnTo>
                <a:close/>
              </a:path>
              <a:path w="2506980" h="1600200">
                <a:moveTo>
                  <a:pt x="2390902" y="50800"/>
                </a:moveTo>
                <a:lnTo>
                  <a:pt x="2363470" y="50800"/>
                </a:lnTo>
                <a:lnTo>
                  <a:pt x="2375154" y="63500"/>
                </a:lnTo>
                <a:lnTo>
                  <a:pt x="2386076" y="63500"/>
                </a:lnTo>
                <a:lnTo>
                  <a:pt x="2396744" y="76200"/>
                </a:lnTo>
                <a:lnTo>
                  <a:pt x="2413127" y="76200"/>
                </a:lnTo>
                <a:lnTo>
                  <a:pt x="2402459" y="63500"/>
                </a:lnTo>
                <a:lnTo>
                  <a:pt x="2390902" y="50800"/>
                </a:lnTo>
                <a:close/>
              </a:path>
              <a:path w="2506980" h="1600200">
                <a:moveTo>
                  <a:pt x="2352802" y="38100"/>
                </a:moveTo>
                <a:lnTo>
                  <a:pt x="155790" y="38100"/>
                </a:lnTo>
                <a:lnTo>
                  <a:pt x="142443" y="50800"/>
                </a:lnTo>
                <a:lnTo>
                  <a:pt x="2366264" y="50800"/>
                </a:lnTo>
                <a:lnTo>
                  <a:pt x="2352802" y="38100"/>
                </a:lnTo>
                <a:close/>
              </a:path>
              <a:path w="2506980" h="1600200">
                <a:moveTo>
                  <a:pt x="2377059" y="0"/>
                </a:moveTo>
                <a:lnTo>
                  <a:pt x="127330" y="0"/>
                </a:lnTo>
                <a:lnTo>
                  <a:pt x="110566" y="12700"/>
                </a:lnTo>
                <a:lnTo>
                  <a:pt x="2394077" y="12700"/>
                </a:lnTo>
                <a:lnTo>
                  <a:pt x="2377059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62101" y="3575430"/>
            <a:ext cx="1901189" cy="1292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905" algn="ctr">
              <a:lnSpc>
                <a:spcPct val="115399"/>
              </a:lnSpc>
              <a:spcBef>
                <a:spcPts val="100"/>
              </a:spcBef>
            </a:pPr>
            <a:r>
              <a:rPr sz="1800" b="1" spc="25" dirty="0">
                <a:latin typeface="Arial"/>
                <a:cs typeface="Arial"/>
              </a:rPr>
              <a:t>Технологии  </a:t>
            </a:r>
            <a:r>
              <a:rPr sz="1800" b="1" dirty="0">
                <a:latin typeface="Arial"/>
                <a:cs typeface="Arial"/>
              </a:rPr>
              <a:t>сохранения </a:t>
            </a:r>
            <a:r>
              <a:rPr sz="1800" b="1" spc="20" dirty="0">
                <a:latin typeface="Arial"/>
                <a:cs typeface="Arial"/>
              </a:rPr>
              <a:t>и  </a:t>
            </a:r>
            <a:r>
              <a:rPr sz="1800" b="1" spc="-70" dirty="0">
                <a:latin typeface="Arial"/>
                <a:cs typeface="Arial"/>
              </a:rPr>
              <a:t>с</a:t>
            </a:r>
            <a:r>
              <a:rPr sz="1800" b="1" spc="10" dirty="0">
                <a:latin typeface="Arial"/>
                <a:cs typeface="Arial"/>
              </a:rPr>
              <a:t>т</a:t>
            </a:r>
            <a:r>
              <a:rPr sz="1800" b="1" spc="30" dirty="0">
                <a:latin typeface="Arial"/>
                <a:cs typeface="Arial"/>
              </a:rPr>
              <a:t>и</a:t>
            </a:r>
            <a:r>
              <a:rPr sz="1800" b="1" spc="-30" dirty="0">
                <a:latin typeface="Arial"/>
                <a:cs typeface="Arial"/>
              </a:rPr>
              <a:t>мули</a:t>
            </a:r>
            <a:r>
              <a:rPr sz="1800" b="1" spc="-20" dirty="0">
                <a:latin typeface="Arial"/>
                <a:cs typeface="Arial"/>
              </a:rPr>
              <a:t>р</a:t>
            </a:r>
            <a:r>
              <a:rPr sz="1800" b="1" spc="-40" dirty="0">
                <a:latin typeface="Arial"/>
                <a:cs typeface="Arial"/>
              </a:rPr>
              <a:t>ова</a:t>
            </a:r>
            <a:r>
              <a:rPr sz="1800" b="1" spc="-35" dirty="0">
                <a:latin typeface="Arial"/>
                <a:cs typeface="Arial"/>
              </a:rPr>
              <a:t>н</a:t>
            </a:r>
            <a:r>
              <a:rPr sz="1800" b="1" spc="-50" dirty="0">
                <a:latin typeface="Arial"/>
                <a:cs typeface="Arial"/>
              </a:rPr>
              <a:t>ия  </a:t>
            </a:r>
            <a:r>
              <a:rPr sz="1800" b="1" spc="-55" dirty="0">
                <a:latin typeface="Arial"/>
                <a:cs typeface="Arial"/>
              </a:rPr>
              <a:t>здоровья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09544" y="3229355"/>
            <a:ext cx="2452370" cy="1557655"/>
          </a:xfrm>
          <a:custGeom>
            <a:avLst/>
            <a:gdLst/>
            <a:ahLst/>
            <a:cxnLst/>
            <a:rect l="l" t="t" r="r" b="b"/>
            <a:pathLst>
              <a:path w="2452370" h="1557654">
                <a:moveTo>
                  <a:pt x="2296414" y="0"/>
                </a:moveTo>
                <a:lnTo>
                  <a:pt x="155702" y="0"/>
                </a:lnTo>
                <a:lnTo>
                  <a:pt x="106493" y="7939"/>
                </a:lnTo>
                <a:lnTo>
                  <a:pt x="63751" y="30045"/>
                </a:lnTo>
                <a:lnTo>
                  <a:pt x="30045" y="63751"/>
                </a:lnTo>
                <a:lnTo>
                  <a:pt x="7939" y="106493"/>
                </a:lnTo>
                <a:lnTo>
                  <a:pt x="0" y="155702"/>
                </a:lnTo>
                <a:lnTo>
                  <a:pt x="0" y="1401826"/>
                </a:lnTo>
                <a:lnTo>
                  <a:pt x="7939" y="1451034"/>
                </a:lnTo>
                <a:lnTo>
                  <a:pt x="30045" y="1493776"/>
                </a:lnTo>
                <a:lnTo>
                  <a:pt x="63751" y="1527482"/>
                </a:lnTo>
                <a:lnTo>
                  <a:pt x="106493" y="1549588"/>
                </a:lnTo>
                <a:lnTo>
                  <a:pt x="155702" y="1557528"/>
                </a:lnTo>
                <a:lnTo>
                  <a:pt x="2296414" y="1557528"/>
                </a:lnTo>
                <a:lnTo>
                  <a:pt x="2345622" y="1549588"/>
                </a:lnTo>
                <a:lnTo>
                  <a:pt x="2388364" y="1527482"/>
                </a:lnTo>
                <a:lnTo>
                  <a:pt x="2422070" y="1493776"/>
                </a:lnTo>
                <a:lnTo>
                  <a:pt x="2444176" y="1451034"/>
                </a:lnTo>
                <a:lnTo>
                  <a:pt x="2452116" y="1401826"/>
                </a:lnTo>
                <a:lnTo>
                  <a:pt x="2452116" y="155702"/>
                </a:lnTo>
                <a:lnTo>
                  <a:pt x="2444176" y="106493"/>
                </a:lnTo>
                <a:lnTo>
                  <a:pt x="2422070" y="63751"/>
                </a:lnTo>
                <a:lnTo>
                  <a:pt x="2388364" y="30045"/>
                </a:lnTo>
                <a:lnTo>
                  <a:pt x="2345622" y="7939"/>
                </a:lnTo>
                <a:lnTo>
                  <a:pt x="229641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82111" y="3214116"/>
            <a:ext cx="2506980" cy="1600200"/>
          </a:xfrm>
          <a:custGeom>
            <a:avLst/>
            <a:gdLst/>
            <a:ahLst/>
            <a:cxnLst/>
            <a:rect l="l" t="t" r="r" b="b"/>
            <a:pathLst>
              <a:path w="2506979" h="1600200">
                <a:moveTo>
                  <a:pt x="2396363" y="1587499"/>
                </a:moveTo>
                <a:lnTo>
                  <a:pt x="113411" y="1587499"/>
                </a:lnTo>
                <a:lnTo>
                  <a:pt x="130048" y="1600199"/>
                </a:lnTo>
                <a:lnTo>
                  <a:pt x="2379345" y="1600199"/>
                </a:lnTo>
                <a:lnTo>
                  <a:pt x="2396363" y="1587499"/>
                </a:lnTo>
                <a:close/>
              </a:path>
              <a:path w="2506979" h="1600200">
                <a:moveTo>
                  <a:pt x="2409952" y="12700"/>
                </a:moveTo>
                <a:lnTo>
                  <a:pt x="94614" y="12700"/>
                </a:lnTo>
                <a:lnTo>
                  <a:pt x="79755" y="25400"/>
                </a:lnTo>
                <a:lnTo>
                  <a:pt x="41020" y="63500"/>
                </a:lnTo>
                <a:lnTo>
                  <a:pt x="13969" y="101600"/>
                </a:lnTo>
                <a:lnTo>
                  <a:pt x="8000" y="127000"/>
                </a:lnTo>
                <a:lnTo>
                  <a:pt x="3429" y="139700"/>
                </a:lnTo>
                <a:lnTo>
                  <a:pt x="762" y="165100"/>
                </a:lnTo>
                <a:lnTo>
                  <a:pt x="0" y="177800"/>
                </a:lnTo>
                <a:lnTo>
                  <a:pt x="0" y="1422399"/>
                </a:lnTo>
                <a:lnTo>
                  <a:pt x="1015" y="1447799"/>
                </a:lnTo>
                <a:lnTo>
                  <a:pt x="4063" y="1460499"/>
                </a:lnTo>
                <a:lnTo>
                  <a:pt x="8762" y="1473199"/>
                </a:lnTo>
                <a:lnTo>
                  <a:pt x="14986" y="1498599"/>
                </a:lnTo>
                <a:lnTo>
                  <a:pt x="42671" y="1536699"/>
                </a:lnTo>
                <a:lnTo>
                  <a:pt x="81914" y="1574799"/>
                </a:lnTo>
                <a:lnTo>
                  <a:pt x="97027" y="1587499"/>
                </a:lnTo>
                <a:lnTo>
                  <a:pt x="2412238" y="1587499"/>
                </a:lnTo>
                <a:lnTo>
                  <a:pt x="2427224" y="1574799"/>
                </a:lnTo>
                <a:lnTo>
                  <a:pt x="152653" y="1574799"/>
                </a:lnTo>
                <a:lnTo>
                  <a:pt x="138302" y="1562099"/>
                </a:lnTo>
                <a:lnTo>
                  <a:pt x="124460" y="1562099"/>
                </a:lnTo>
                <a:lnTo>
                  <a:pt x="111378" y="1549399"/>
                </a:lnTo>
                <a:lnTo>
                  <a:pt x="99060" y="1549399"/>
                </a:lnTo>
                <a:lnTo>
                  <a:pt x="87502" y="1536699"/>
                </a:lnTo>
                <a:lnTo>
                  <a:pt x="76708" y="1523999"/>
                </a:lnTo>
                <a:lnTo>
                  <a:pt x="67182" y="1523999"/>
                </a:lnTo>
                <a:lnTo>
                  <a:pt x="44704" y="1485899"/>
                </a:lnTo>
                <a:lnTo>
                  <a:pt x="35940" y="1447799"/>
                </a:lnTo>
                <a:lnTo>
                  <a:pt x="33655" y="1435099"/>
                </a:lnTo>
                <a:lnTo>
                  <a:pt x="32893" y="1422399"/>
                </a:lnTo>
                <a:lnTo>
                  <a:pt x="32893" y="177800"/>
                </a:lnTo>
                <a:lnTo>
                  <a:pt x="33655" y="165100"/>
                </a:lnTo>
                <a:lnTo>
                  <a:pt x="35940" y="152400"/>
                </a:lnTo>
                <a:lnTo>
                  <a:pt x="39750" y="127000"/>
                </a:lnTo>
                <a:lnTo>
                  <a:pt x="44831" y="114300"/>
                </a:lnTo>
                <a:lnTo>
                  <a:pt x="51181" y="101600"/>
                </a:lnTo>
                <a:lnTo>
                  <a:pt x="58800" y="88900"/>
                </a:lnTo>
                <a:lnTo>
                  <a:pt x="67437" y="76200"/>
                </a:lnTo>
                <a:lnTo>
                  <a:pt x="77088" y="76200"/>
                </a:lnTo>
                <a:lnTo>
                  <a:pt x="87884" y="63500"/>
                </a:lnTo>
                <a:lnTo>
                  <a:pt x="99440" y="50800"/>
                </a:lnTo>
                <a:lnTo>
                  <a:pt x="111887" y="50800"/>
                </a:lnTo>
                <a:lnTo>
                  <a:pt x="124967" y="38100"/>
                </a:lnTo>
                <a:lnTo>
                  <a:pt x="138811" y="38100"/>
                </a:lnTo>
                <a:lnTo>
                  <a:pt x="153162" y="25400"/>
                </a:lnTo>
                <a:lnTo>
                  <a:pt x="2425065" y="25400"/>
                </a:lnTo>
                <a:lnTo>
                  <a:pt x="2409952" y="12700"/>
                </a:lnTo>
                <a:close/>
              </a:path>
              <a:path w="2506979" h="1600200">
                <a:moveTo>
                  <a:pt x="2425065" y="25400"/>
                </a:moveTo>
                <a:lnTo>
                  <a:pt x="2354453" y="25400"/>
                </a:lnTo>
                <a:lnTo>
                  <a:pt x="2368677" y="38100"/>
                </a:lnTo>
                <a:lnTo>
                  <a:pt x="2382520" y="38100"/>
                </a:lnTo>
                <a:lnTo>
                  <a:pt x="2395601" y="50800"/>
                </a:lnTo>
                <a:lnTo>
                  <a:pt x="2408047" y="50800"/>
                </a:lnTo>
                <a:lnTo>
                  <a:pt x="2419604" y="63500"/>
                </a:lnTo>
                <a:lnTo>
                  <a:pt x="2430272" y="76200"/>
                </a:lnTo>
                <a:lnTo>
                  <a:pt x="2439924" y="76200"/>
                </a:lnTo>
                <a:lnTo>
                  <a:pt x="2462403" y="114300"/>
                </a:lnTo>
                <a:lnTo>
                  <a:pt x="2471039" y="152400"/>
                </a:lnTo>
                <a:lnTo>
                  <a:pt x="2473325" y="165100"/>
                </a:lnTo>
                <a:lnTo>
                  <a:pt x="2474087" y="177800"/>
                </a:lnTo>
                <a:lnTo>
                  <a:pt x="2474087" y="1422399"/>
                </a:lnTo>
                <a:lnTo>
                  <a:pt x="2473325" y="1435099"/>
                </a:lnTo>
                <a:lnTo>
                  <a:pt x="2471039" y="1447799"/>
                </a:lnTo>
                <a:lnTo>
                  <a:pt x="2467229" y="1473199"/>
                </a:lnTo>
                <a:lnTo>
                  <a:pt x="2462149" y="1485899"/>
                </a:lnTo>
                <a:lnTo>
                  <a:pt x="2455799" y="1498599"/>
                </a:lnTo>
                <a:lnTo>
                  <a:pt x="2448305" y="1511299"/>
                </a:lnTo>
                <a:lnTo>
                  <a:pt x="2439670" y="1523999"/>
                </a:lnTo>
                <a:lnTo>
                  <a:pt x="2429891" y="1523999"/>
                </a:lnTo>
                <a:lnTo>
                  <a:pt x="2419223" y="1536699"/>
                </a:lnTo>
                <a:lnTo>
                  <a:pt x="2407539" y="1549399"/>
                </a:lnTo>
                <a:lnTo>
                  <a:pt x="2395220" y="1549399"/>
                </a:lnTo>
                <a:lnTo>
                  <a:pt x="2382012" y="1562099"/>
                </a:lnTo>
                <a:lnTo>
                  <a:pt x="2368296" y="1562099"/>
                </a:lnTo>
                <a:lnTo>
                  <a:pt x="2353817" y="1574799"/>
                </a:lnTo>
                <a:lnTo>
                  <a:pt x="2427224" y="1574799"/>
                </a:lnTo>
                <a:lnTo>
                  <a:pt x="2465959" y="1536699"/>
                </a:lnTo>
                <a:lnTo>
                  <a:pt x="2493137" y="1498599"/>
                </a:lnTo>
                <a:lnTo>
                  <a:pt x="2498979" y="1473199"/>
                </a:lnTo>
                <a:lnTo>
                  <a:pt x="2503551" y="1460499"/>
                </a:lnTo>
                <a:lnTo>
                  <a:pt x="2506217" y="1435099"/>
                </a:lnTo>
                <a:lnTo>
                  <a:pt x="2506979" y="1422399"/>
                </a:lnTo>
                <a:lnTo>
                  <a:pt x="2506979" y="177800"/>
                </a:lnTo>
                <a:lnTo>
                  <a:pt x="2505837" y="152400"/>
                </a:lnTo>
                <a:lnTo>
                  <a:pt x="2502916" y="139700"/>
                </a:lnTo>
                <a:lnTo>
                  <a:pt x="2498343" y="127000"/>
                </a:lnTo>
                <a:lnTo>
                  <a:pt x="2492121" y="101600"/>
                </a:lnTo>
                <a:lnTo>
                  <a:pt x="2464308" y="63500"/>
                </a:lnTo>
                <a:lnTo>
                  <a:pt x="2439289" y="38100"/>
                </a:lnTo>
                <a:lnTo>
                  <a:pt x="2425065" y="25400"/>
                </a:lnTo>
                <a:close/>
              </a:path>
              <a:path w="2506979" h="1600200">
                <a:moveTo>
                  <a:pt x="2377186" y="1549399"/>
                </a:moveTo>
                <a:lnTo>
                  <a:pt x="128142" y="1549399"/>
                </a:lnTo>
                <a:lnTo>
                  <a:pt x="141097" y="1562099"/>
                </a:lnTo>
                <a:lnTo>
                  <a:pt x="2364486" y="1562099"/>
                </a:lnTo>
                <a:lnTo>
                  <a:pt x="2377186" y="1549399"/>
                </a:lnTo>
                <a:close/>
              </a:path>
              <a:path w="2506979" h="1600200">
                <a:moveTo>
                  <a:pt x="110489" y="1523999"/>
                </a:moveTo>
                <a:lnTo>
                  <a:pt x="93979" y="1523999"/>
                </a:lnTo>
                <a:lnTo>
                  <a:pt x="104775" y="1536699"/>
                </a:lnTo>
                <a:lnTo>
                  <a:pt x="116077" y="1549399"/>
                </a:lnTo>
                <a:lnTo>
                  <a:pt x="143890" y="1549399"/>
                </a:lnTo>
                <a:lnTo>
                  <a:pt x="131825" y="1536699"/>
                </a:lnTo>
                <a:lnTo>
                  <a:pt x="120903" y="1536699"/>
                </a:lnTo>
                <a:lnTo>
                  <a:pt x="110489" y="1523999"/>
                </a:lnTo>
                <a:close/>
              </a:path>
              <a:path w="2506979" h="1600200">
                <a:moveTo>
                  <a:pt x="2401062" y="1536699"/>
                </a:moveTo>
                <a:lnTo>
                  <a:pt x="2372487" y="1536699"/>
                </a:lnTo>
                <a:lnTo>
                  <a:pt x="2360803" y="1549399"/>
                </a:lnTo>
                <a:lnTo>
                  <a:pt x="2389504" y="1549399"/>
                </a:lnTo>
                <a:lnTo>
                  <a:pt x="2401062" y="1536699"/>
                </a:lnTo>
                <a:close/>
              </a:path>
              <a:path w="2506979" h="1600200">
                <a:moveTo>
                  <a:pt x="2422905" y="76200"/>
                </a:moveTo>
                <a:lnTo>
                  <a:pt x="2406523" y="76200"/>
                </a:lnTo>
                <a:lnTo>
                  <a:pt x="2415540" y="88900"/>
                </a:lnTo>
                <a:lnTo>
                  <a:pt x="2423667" y="101600"/>
                </a:lnTo>
                <a:lnTo>
                  <a:pt x="2431034" y="101600"/>
                </a:lnTo>
                <a:lnTo>
                  <a:pt x="2437384" y="114300"/>
                </a:lnTo>
                <a:lnTo>
                  <a:pt x="2449829" y="152400"/>
                </a:lnTo>
                <a:lnTo>
                  <a:pt x="2452116" y="177800"/>
                </a:lnTo>
                <a:lnTo>
                  <a:pt x="2452116" y="1422399"/>
                </a:lnTo>
                <a:lnTo>
                  <a:pt x="2446020" y="1460499"/>
                </a:lnTo>
                <a:lnTo>
                  <a:pt x="2429510" y="1498599"/>
                </a:lnTo>
                <a:lnTo>
                  <a:pt x="2422016" y="1511299"/>
                </a:lnTo>
                <a:lnTo>
                  <a:pt x="2413635" y="1511299"/>
                </a:lnTo>
                <a:lnTo>
                  <a:pt x="2404364" y="1523999"/>
                </a:lnTo>
                <a:lnTo>
                  <a:pt x="2394458" y="1536699"/>
                </a:lnTo>
                <a:lnTo>
                  <a:pt x="2411729" y="1536699"/>
                </a:lnTo>
                <a:lnTo>
                  <a:pt x="2438908" y="1498599"/>
                </a:lnTo>
                <a:lnTo>
                  <a:pt x="2456561" y="1460499"/>
                </a:lnTo>
                <a:lnTo>
                  <a:pt x="2463038" y="1422399"/>
                </a:lnTo>
                <a:lnTo>
                  <a:pt x="2463165" y="177800"/>
                </a:lnTo>
                <a:lnTo>
                  <a:pt x="2462529" y="165100"/>
                </a:lnTo>
                <a:lnTo>
                  <a:pt x="2452497" y="127000"/>
                </a:lnTo>
                <a:lnTo>
                  <a:pt x="2431796" y="88900"/>
                </a:lnTo>
                <a:lnTo>
                  <a:pt x="2422905" y="76200"/>
                </a:lnTo>
                <a:close/>
              </a:path>
              <a:path w="2506979" h="1600200">
                <a:moveTo>
                  <a:pt x="123316" y="63500"/>
                </a:moveTo>
                <a:lnTo>
                  <a:pt x="95250" y="63500"/>
                </a:lnTo>
                <a:lnTo>
                  <a:pt x="85343" y="76200"/>
                </a:lnTo>
                <a:lnTo>
                  <a:pt x="61087" y="114300"/>
                </a:lnTo>
                <a:lnTo>
                  <a:pt x="46862" y="152400"/>
                </a:lnTo>
                <a:lnTo>
                  <a:pt x="43814" y="1422399"/>
                </a:lnTo>
                <a:lnTo>
                  <a:pt x="44450" y="1435099"/>
                </a:lnTo>
                <a:lnTo>
                  <a:pt x="54482" y="1473199"/>
                </a:lnTo>
                <a:lnTo>
                  <a:pt x="75311" y="1511299"/>
                </a:lnTo>
                <a:lnTo>
                  <a:pt x="84074" y="1523999"/>
                </a:lnTo>
                <a:lnTo>
                  <a:pt x="100584" y="1523999"/>
                </a:lnTo>
                <a:lnTo>
                  <a:pt x="91439" y="1511299"/>
                </a:lnTo>
                <a:lnTo>
                  <a:pt x="83438" y="1498599"/>
                </a:lnTo>
                <a:lnTo>
                  <a:pt x="76073" y="1498599"/>
                </a:lnTo>
                <a:lnTo>
                  <a:pt x="69723" y="1485899"/>
                </a:lnTo>
                <a:lnTo>
                  <a:pt x="57150" y="1447799"/>
                </a:lnTo>
                <a:lnTo>
                  <a:pt x="54863" y="1422399"/>
                </a:lnTo>
                <a:lnTo>
                  <a:pt x="54863" y="177800"/>
                </a:lnTo>
                <a:lnTo>
                  <a:pt x="60960" y="139700"/>
                </a:lnTo>
                <a:lnTo>
                  <a:pt x="77470" y="101600"/>
                </a:lnTo>
                <a:lnTo>
                  <a:pt x="85089" y="88900"/>
                </a:lnTo>
                <a:lnTo>
                  <a:pt x="93472" y="88900"/>
                </a:lnTo>
                <a:lnTo>
                  <a:pt x="102488" y="76200"/>
                </a:lnTo>
                <a:lnTo>
                  <a:pt x="112649" y="76200"/>
                </a:lnTo>
                <a:lnTo>
                  <a:pt x="123316" y="63500"/>
                </a:lnTo>
                <a:close/>
              </a:path>
              <a:path w="2506979" h="1600200">
                <a:moveTo>
                  <a:pt x="2390902" y="50800"/>
                </a:moveTo>
                <a:lnTo>
                  <a:pt x="2363089" y="50800"/>
                </a:lnTo>
                <a:lnTo>
                  <a:pt x="2374900" y="63500"/>
                </a:lnTo>
                <a:lnTo>
                  <a:pt x="2386076" y="63500"/>
                </a:lnTo>
                <a:lnTo>
                  <a:pt x="2396616" y="76200"/>
                </a:lnTo>
                <a:lnTo>
                  <a:pt x="2413000" y="76200"/>
                </a:lnTo>
                <a:lnTo>
                  <a:pt x="2402332" y="63500"/>
                </a:lnTo>
                <a:lnTo>
                  <a:pt x="2390902" y="50800"/>
                </a:lnTo>
                <a:close/>
              </a:path>
              <a:path w="2506979" h="1600200">
                <a:moveTo>
                  <a:pt x="146303" y="50800"/>
                </a:moveTo>
                <a:lnTo>
                  <a:pt x="117601" y="50800"/>
                </a:lnTo>
                <a:lnTo>
                  <a:pt x="106045" y="63500"/>
                </a:lnTo>
                <a:lnTo>
                  <a:pt x="134492" y="63500"/>
                </a:lnTo>
                <a:lnTo>
                  <a:pt x="146303" y="50800"/>
                </a:lnTo>
                <a:close/>
              </a:path>
              <a:path w="2506979" h="1600200">
                <a:moveTo>
                  <a:pt x="2352802" y="38100"/>
                </a:moveTo>
                <a:lnTo>
                  <a:pt x="142621" y="38100"/>
                </a:lnTo>
                <a:lnTo>
                  <a:pt x="129793" y="50800"/>
                </a:lnTo>
                <a:lnTo>
                  <a:pt x="2365883" y="50800"/>
                </a:lnTo>
                <a:lnTo>
                  <a:pt x="2352802" y="38100"/>
                </a:lnTo>
                <a:close/>
              </a:path>
              <a:path w="2506979" h="1600200">
                <a:moveTo>
                  <a:pt x="2377059" y="0"/>
                </a:moveTo>
                <a:lnTo>
                  <a:pt x="127635" y="0"/>
                </a:lnTo>
                <a:lnTo>
                  <a:pt x="110616" y="12700"/>
                </a:lnTo>
                <a:lnTo>
                  <a:pt x="2393823" y="12700"/>
                </a:lnTo>
                <a:lnTo>
                  <a:pt x="23770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82340" y="3488435"/>
            <a:ext cx="2452370" cy="1556385"/>
          </a:xfrm>
          <a:custGeom>
            <a:avLst/>
            <a:gdLst/>
            <a:ahLst/>
            <a:cxnLst/>
            <a:rect l="l" t="t" r="r" b="b"/>
            <a:pathLst>
              <a:path w="2452370" h="1556385">
                <a:moveTo>
                  <a:pt x="2296541" y="0"/>
                </a:moveTo>
                <a:lnTo>
                  <a:pt x="155575" y="0"/>
                </a:lnTo>
                <a:lnTo>
                  <a:pt x="106428" y="7938"/>
                </a:lnTo>
                <a:lnTo>
                  <a:pt x="63724" y="30037"/>
                </a:lnTo>
                <a:lnTo>
                  <a:pt x="30037" y="63724"/>
                </a:lnTo>
                <a:lnTo>
                  <a:pt x="7938" y="106428"/>
                </a:lnTo>
                <a:lnTo>
                  <a:pt x="0" y="155575"/>
                </a:lnTo>
                <a:lnTo>
                  <a:pt x="0" y="1400428"/>
                </a:lnTo>
                <a:lnTo>
                  <a:pt x="7938" y="1449575"/>
                </a:lnTo>
                <a:lnTo>
                  <a:pt x="30037" y="1492279"/>
                </a:lnTo>
                <a:lnTo>
                  <a:pt x="63724" y="1525966"/>
                </a:lnTo>
                <a:lnTo>
                  <a:pt x="106428" y="1548065"/>
                </a:lnTo>
                <a:lnTo>
                  <a:pt x="155575" y="1556003"/>
                </a:lnTo>
                <a:lnTo>
                  <a:pt x="2296541" y="1556003"/>
                </a:lnTo>
                <a:lnTo>
                  <a:pt x="2345687" y="1548065"/>
                </a:lnTo>
                <a:lnTo>
                  <a:pt x="2388391" y="1525966"/>
                </a:lnTo>
                <a:lnTo>
                  <a:pt x="2422078" y="1492279"/>
                </a:lnTo>
                <a:lnTo>
                  <a:pt x="2444177" y="1449575"/>
                </a:lnTo>
                <a:lnTo>
                  <a:pt x="2452116" y="1400428"/>
                </a:lnTo>
                <a:lnTo>
                  <a:pt x="2452116" y="155575"/>
                </a:lnTo>
                <a:lnTo>
                  <a:pt x="2444177" y="106428"/>
                </a:lnTo>
                <a:lnTo>
                  <a:pt x="2422078" y="63724"/>
                </a:lnTo>
                <a:lnTo>
                  <a:pt x="2388391" y="30037"/>
                </a:lnTo>
                <a:lnTo>
                  <a:pt x="2345687" y="7938"/>
                </a:lnTo>
                <a:lnTo>
                  <a:pt x="2296541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54908" y="3471671"/>
            <a:ext cx="2506980" cy="1600200"/>
          </a:xfrm>
          <a:custGeom>
            <a:avLst/>
            <a:gdLst/>
            <a:ahLst/>
            <a:cxnLst/>
            <a:rect l="l" t="t" r="r" b="b"/>
            <a:pathLst>
              <a:path w="2506979" h="1600200">
                <a:moveTo>
                  <a:pt x="2396616" y="1587500"/>
                </a:moveTo>
                <a:lnTo>
                  <a:pt x="113029" y="1587500"/>
                </a:lnTo>
                <a:lnTo>
                  <a:pt x="130047" y="1600200"/>
                </a:lnTo>
                <a:lnTo>
                  <a:pt x="2379726" y="1600200"/>
                </a:lnTo>
                <a:lnTo>
                  <a:pt x="2396616" y="1587500"/>
                </a:lnTo>
                <a:close/>
              </a:path>
              <a:path w="2506979" h="1600200">
                <a:moveTo>
                  <a:pt x="2410079" y="12700"/>
                </a:moveTo>
                <a:lnTo>
                  <a:pt x="94614" y="12700"/>
                </a:lnTo>
                <a:lnTo>
                  <a:pt x="79755" y="25400"/>
                </a:lnTo>
                <a:lnTo>
                  <a:pt x="41020" y="63500"/>
                </a:lnTo>
                <a:lnTo>
                  <a:pt x="13842" y="114300"/>
                </a:lnTo>
                <a:lnTo>
                  <a:pt x="7746" y="127000"/>
                </a:lnTo>
                <a:lnTo>
                  <a:pt x="3428" y="139700"/>
                </a:lnTo>
                <a:lnTo>
                  <a:pt x="762" y="165100"/>
                </a:lnTo>
                <a:lnTo>
                  <a:pt x="0" y="177800"/>
                </a:lnTo>
                <a:lnTo>
                  <a:pt x="0" y="1422400"/>
                </a:lnTo>
                <a:lnTo>
                  <a:pt x="1142" y="1447800"/>
                </a:lnTo>
                <a:lnTo>
                  <a:pt x="3937" y="1460500"/>
                </a:lnTo>
                <a:lnTo>
                  <a:pt x="8636" y="1473200"/>
                </a:lnTo>
                <a:lnTo>
                  <a:pt x="14986" y="1498600"/>
                </a:lnTo>
                <a:lnTo>
                  <a:pt x="42671" y="1536700"/>
                </a:lnTo>
                <a:lnTo>
                  <a:pt x="81787" y="1574800"/>
                </a:lnTo>
                <a:lnTo>
                  <a:pt x="96900" y="1587500"/>
                </a:lnTo>
                <a:lnTo>
                  <a:pt x="2412365" y="1587500"/>
                </a:lnTo>
                <a:lnTo>
                  <a:pt x="2427351" y="1574800"/>
                </a:lnTo>
                <a:lnTo>
                  <a:pt x="152526" y="1574800"/>
                </a:lnTo>
                <a:lnTo>
                  <a:pt x="138175" y="1562100"/>
                </a:lnTo>
                <a:lnTo>
                  <a:pt x="124332" y="1562100"/>
                </a:lnTo>
                <a:lnTo>
                  <a:pt x="111251" y="1549400"/>
                </a:lnTo>
                <a:lnTo>
                  <a:pt x="98932" y="1549400"/>
                </a:lnTo>
                <a:lnTo>
                  <a:pt x="87375" y="1536700"/>
                </a:lnTo>
                <a:lnTo>
                  <a:pt x="76707" y="1524000"/>
                </a:lnTo>
                <a:lnTo>
                  <a:pt x="67055" y="1524000"/>
                </a:lnTo>
                <a:lnTo>
                  <a:pt x="44576" y="1485900"/>
                </a:lnTo>
                <a:lnTo>
                  <a:pt x="35940" y="1447800"/>
                </a:lnTo>
                <a:lnTo>
                  <a:pt x="33654" y="1435100"/>
                </a:lnTo>
                <a:lnTo>
                  <a:pt x="32892" y="1422400"/>
                </a:lnTo>
                <a:lnTo>
                  <a:pt x="32892" y="177800"/>
                </a:lnTo>
                <a:lnTo>
                  <a:pt x="33654" y="165100"/>
                </a:lnTo>
                <a:lnTo>
                  <a:pt x="35940" y="152400"/>
                </a:lnTo>
                <a:lnTo>
                  <a:pt x="39750" y="139700"/>
                </a:lnTo>
                <a:lnTo>
                  <a:pt x="44830" y="114300"/>
                </a:lnTo>
                <a:lnTo>
                  <a:pt x="51180" y="101600"/>
                </a:lnTo>
                <a:lnTo>
                  <a:pt x="58674" y="88900"/>
                </a:lnTo>
                <a:lnTo>
                  <a:pt x="67309" y="88900"/>
                </a:lnTo>
                <a:lnTo>
                  <a:pt x="77088" y="76200"/>
                </a:lnTo>
                <a:lnTo>
                  <a:pt x="87756" y="63500"/>
                </a:lnTo>
                <a:lnTo>
                  <a:pt x="99440" y="50800"/>
                </a:lnTo>
                <a:lnTo>
                  <a:pt x="111759" y="50800"/>
                </a:lnTo>
                <a:lnTo>
                  <a:pt x="124840" y="38100"/>
                </a:lnTo>
                <a:lnTo>
                  <a:pt x="138683" y="38100"/>
                </a:lnTo>
                <a:lnTo>
                  <a:pt x="153034" y="25400"/>
                </a:lnTo>
                <a:lnTo>
                  <a:pt x="2425191" y="25400"/>
                </a:lnTo>
                <a:lnTo>
                  <a:pt x="2410079" y="12700"/>
                </a:lnTo>
                <a:close/>
              </a:path>
              <a:path w="2506979" h="1600200">
                <a:moveTo>
                  <a:pt x="2425191" y="25400"/>
                </a:moveTo>
                <a:lnTo>
                  <a:pt x="2354453" y="25400"/>
                </a:lnTo>
                <a:lnTo>
                  <a:pt x="2368930" y="38100"/>
                </a:lnTo>
                <a:lnTo>
                  <a:pt x="2382646" y="38100"/>
                </a:lnTo>
                <a:lnTo>
                  <a:pt x="2395728" y="50800"/>
                </a:lnTo>
                <a:lnTo>
                  <a:pt x="2408174" y="50800"/>
                </a:lnTo>
                <a:lnTo>
                  <a:pt x="2419730" y="63500"/>
                </a:lnTo>
                <a:lnTo>
                  <a:pt x="2430271" y="76200"/>
                </a:lnTo>
                <a:lnTo>
                  <a:pt x="2439924" y="88900"/>
                </a:lnTo>
                <a:lnTo>
                  <a:pt x="2448559" y="88900"/>
                </a:lnTo>
                <a:lnTo>
                  <a:pt x="2456053" y="101600"/>
                </a:lnTo>
                <a:lnTo>
                  <a:pt x="2462403" y="114300"/>
                </a:lnTo>
                <a:lnTo>
                  <a:pt x="2467482" y="139700"/>
                </a:lnTo>
                <a:lnTo>
                  <a:pt x="2471039" y="152400"/>
                </a:lnTo>
                <a:lnTo>
                  <a:pt x="2473325" y="165100"/>
                </a:lnTo>
                <a:lnTo>
                  <a:pt x="2474087" y="177800"/>
                </a:lnTo>
                <a:lnTo>
                  <a:pt x="2474087" y="1422400"/>
                </a:lnTo>
                <a:lnTo>
                  <a:pt x="2473325" y="1435100"/>
                </a:lnTo>
                <a:lnTo>
                  <a:pt x="2471039" y="1447800"/>
                </a:lnTo>
                <a:lnTo>
                  <a:pt x="2467229" y="1473200"/>
                </a:lnTo>
                <a:lnTo>
                  <a:pt x="2462149" y="1485900"/>
                </a:lnTo>
                <a:lnTo>
                  <a:pt x="2455799" y="1498600"/>
                </a:lnTo>
                <a:lnTo>
                  <a:pt x="2448305" y="1511300"/>
                </a:lnTo>
                <a:lnTo>
                  <a:pt x="2439669" y="1524000"/>
                </a:lnTo>
                <a:lnTo>
                  <a:pt x="2429891" y="1524000"/>
                </a:lnTo>
                <a:lnTo>
                  <a:pt x="2419350" y="1536700"/>
                </a:lnTo>
                <a:lnTo>
                  <a:pt x="2407666" y="1549400"/>
                </a:lnTo>
                <a:lnTo>
                  <a:pt x="2395219" y="1549400"/>
                </a:lnTo>
                <a:lnTo>
                  <a:pt x="2382139" y="1562100"/>
                </a:lnTo>
                <a:lnTo>
                  <a:pt x="2368422" y="1562100"/>
                </a:lnTo>
                <a:lnTo>
                  <a:pt x="2353944" y="1574800"/>
                </a:lnTo>
                <a:lnTo>
                  <a:pt x="2427351" y="1574800"/>
                </a:lnTo>
                <a:lnTo>
                  <a:pt x="2465958" y="1536700"/>
                </a:lnTo>
                <a:lnTo>
                  <a:pt x="2493137" y="1498600"/>
                </a:lnTo>
                <a:lnTo>
                  <a:pt x="2499232" y="1473200"/>
                </a:lnTo>
                <a:lnTo>
                  <a:pt x="2503551" y="1460500"/>
                </a:lnTo>
                <a:lnTo>
                  <a:pt x="2506217" y="1435100"/>
                </a:lnTo>
                <a:lnTo>
                  <a:pt x="2506979" y="1422400"/>
                </a:lnTo>
                <a:lnTo>
                  <a:pt x="2506979" y="177800"/>
                </a:lnTo>
                <a:lnTo>
                  <a:pt x="2505837" y="152400"/>
                </a:lnTo>
                <a:lnTo>
                  <a:pt x="2503042" y="139700"/>
                </a:lnTo>
                <a:lnTo>
                  <a:pt x="2498343" y="127000"/>
                </a:lnTo>
                <a:lnTo>
                  <a:pt x="2492120" y="101600"/>
                </a:lnTo>
                <a:lnTo>
                  <a:pt x="2464307" y="63500"/>
                </a:lnTo>
                <a:lnTo>
                  <a:pt x="2439416" y="38100"/>
                </a:lnTo>
                <a:lnTo>
                  <a:pt x="2425191" y="25400"/>
                </a:lnTo>
                <a:close/>
              </a:path>
              <a:path w="2506979" h="1600200">
                <a:moveTo>
                  <a:pt x="2377440" y="1549400"/>
                </a:moveTo>
                <a:lnTo>
                  <a:pt x="128142" y="1549400"/>
                </a:lnTo>
                <a:lnTo>
                  <a:pt x="140842" y="1562100"/>
                </a:lnTo>
                <a:lnTo>
                  <a:pt x="2364613" y="1562100"/>
                </a:lnTo>
                <a:lnTo>
                  <a:pt x="2377440" y="1549400"/>
                </a:lnTo>
                <a:close/>
              </a:path>
              <a:path w="2506979" h="1600200">
                <a:moveTo>
                  <a:pt x="110362" y="1524000"/>
                </a:moveTo>
                <a:lnTo>
                  <a:pt x="93979" y="1524000"/>
                </a:lnTo>
                <a:lnTo>
                  <a:pt x="104647" y="1536700"/>
                </a:lnTo>
                <a:lnTo>
                  <a:pt x="116077" y="1549400"/>
                </a:lnTo>
                <a:lnTo>
                  <a:pt x="143509" y="1549400"/>
                </a:lnTo>
                <a:lnTo>
                  <a:pt x="131952" y="1536700"/>
                </a:lnTo>
                <a:lnTo>
                  <a:pt x="120776" y="1536700"/>
                </a:lnTo>
                <a:lnTo>
                  <a:pt x="110362" y="1524000"/>
                </a:lnTo>
                <a:close/>
              </a:path>
              <a:path w="2506979" h="1600200">
                <a:moveTo>
                  <a:pt x="2401062" y="1536700"/>
                </a:moveTo>
                <a:lnTo>
                  <a:pt x="2372614" y="1536700"/>
                </a:lnTo>
                <a:lnTo>
                  <a:pt x="2360803" y="1549400"/>
                </a:lnTo>
                <a:lnTo>
                  <a:pt x="2389504" y="1549400"/>
                </a:lnTo>
                <a:lnTo>
                  <a:pt x="2401062" y="1536700"/>
                </a:lnTo>
                <a:close/>
              </a:path>
              <a:path w="2506979" h="1600200">
                <a:moveTo>
                  <a:pt x="2422905" y="76200"/>
                </a:moveTo>
                <a:lnTo>
                  <a:pt x="2406522" y="76200"/>
                </a:lnTo>
                <a:lnTo>
                  <a:pt x="2415540" y="88900"/>
                </a:lnTo>
                <a:lnTo>
                  <a:pt x="2423667" y="101600"/>
                </a:lnTo>
                <a:lnTo>
                  <a:pt x="2431033" y="114300"/>
                </a:lnTo>
                <a:lnTo>
                  <a:pt x="2437383" y="114300"/>
                </a:lnTo>
                <a:lnTo>
                  <a:pt x="2442591" y="127000"/>
                </a:lnTo>
                <a:lnTo>
                  <a:pt x="2446781" y="139700"/>
                </a:lnTo>
                <a:lnTo>
                  <a:pt x="2449829" y="152400"/>
                </a:lnTo>
                <a:lnTo>
                  <a:pt x="2451734" y="165100"/>
                </a:lnTo>
                <a:lnTo>
                  <a:pt x="2452116" y="177800"/>
                </a:lnTo>
                <a:lnTo>
                  <a:pt x="2452116" y="1422400"/>
                </a:lnTo>
                <a:lnTo>
                  <a:pt x="2446019" y="1460500"/>
                </a:lnTo>
                <a:lnTo>
                  <a:pt x="2429509" y="1498600"/>
                </a:lnTo>
                <a:lnTo>
                  <a:pt x="2422016" y="1511300"/>
                </a:lnTo>
                <a:lnTo>
                  <a:pt x="2413634" y="1511300"/>
                </a:lnTo>
                <a:lnTo>
                  <a:pt x="2404617" y="1524000"/>
                </a:lnTo>
                <a:lnTo>
                  <a:pt x="2394584" y="1536700"/>
                </a:lnTo>
                <a:lnTo>
                  <a:pt x="2411983" y="1536700"/>
                </a:lnTo>
                <a:lnTo>
                  <a:pt x="2438907" y="1498600"/>
                </a:lnTo>
                <a:lnTo>
                  <a:pt x="2456688" y="1460500"/>
                </a:lnTo>
                <a:lnTo>
                  <a:pt x="2463038" y="1422400"/>
                </a:lnTo>
                <a:lnTo>
                  <a:pt x="2463165" y="177800"/>
                </a:lnTo>
                <a:lnTo>
                  <a:pt x="2462529" y="165100"/>
                </a:lnTo>
                <a:lnTo>
                  <a:pt x="2452496" y="127000"/>
                </a:lnTo>
                <a:lnTo>
                  <a:pt x="2431795" y="88900"/>
                </a:lnTo>
                <a:lnTo>
                  <a:pt x="2422905" y="76200"/>
                </a:lnTo>
                <a:close/>
              </a:path>
              <a:path w="2506979" h="1600200">
                <a:moveTo>
                  <a:pt x="102615" y="76200"/>
                </a:moveTo>
                <a:lnTo>
                  <a:pt x="85216" y="76200"/>
                </a:lnTo>
                <a:lnTo>
                  <a:pt x="76200" y="88900"/>
                </a:lnTo>
                <a:lnTo>
                  <a:pt x="55117" y="127000"/>
                </a:lnTo>
                <a:lnTo>
                  <a:pt x="44576" y="165100"/>
                </a:lnTo>
                <a:lnTo>
                  <a:pt x="43814" y="1422400"/>
                </a:lnTo>
                <a:lnTo>
                  <a:pt x="44450" y="1435100"/>
                </a:lnTo>
                <a:lnTo>
                  <a:pt x="54482" y="1473200"/>
                </a:lnTo>
                <a:lnTo>
                  <a:pt x="75056" y="1511300"/>
                </a:lnTo>
                <a:lnTo>
                  <a:pt x="84074" y="1524000"/>
                </a:lnTo>
                <a:lnTo>
                  <a:pt x="100456" y="1524000"/>
                </a:lnTo>
                <a:lnTo>
                  <a:pt x="91439" y="1511300"/>
                </a:lnTo>
                <a:lnTo>
                  <a:pt x="83184" y="1498600"/>
                </a:lnTo>
                <a:lnTo>
                  <a:pt x="75945" y="1498600"/>
                </a:lnTo>
                <a:lnTo>
                  <a:pt x="69595" y="1485900"/>
                </a:lnTo>
                <a:lnTo>
                  <a:pt x="57150" y="1447800"/>
                </a:lnTo>
                <a:lnTo>
                  <a:pt x="54863" y="1422400"/>
                </a:lnTo>
                <a:lnTo>
                  <a:pt x="54863" y="177800"/>
                </a:lnTo>
                <a:lnTo>
                  <a:pt x="60959" y="139700"/>
                </a:lnTo>
                <a:lnTo>
                  <a:pt x="77342" y="101600"/>
                </a:lnTo>
                <a:lnTo>
                  <a:pt x="84962" y="101600"/>
                </a:lnTo>
                <a:lnTo>
                  <a:pt x="93344" y="88900"/>
                </a:lnTo>
                <a:lnTo>
                  <a:pt x="102615" y="76200"/>
                </a:lnTo>
                <a:close/>
              </a:path>
              <a:path w="2506979" h="1600200">
                <a:moveTo>
                  <a:pt x="146176" y="50800"/>
                </a:moveTo>
                <a:lnTo>
                  <a:pt x="117475" y="50800"/>
                </a:lnTo>
                <a:lnTo>
                  <a:pt x="105917" y="63500"/>
                </a:lnTo>
                <a:lnTo>
                  <a:pt x="95250" y="76200"/>
                </a:lnTo>
                <a:lnTo>
                  <a:pt x="112521" y="76200"/>
                </a:lnTo>
                <a:lnTo>
                  <a:pt x="123189" y="63500"/>
                </a:lnTo>
                <a:lnTo>
                  <a:pt x="134365" y="63500"/>
                </a:lnTo>
                <a:lnTo>
                  <a:pt x="146176" y="50800"/>
                </a:lnTo>
                <a:close/>
              </a:path>
              <a:path w="2506979" h="1600200">
                <a:moveTo>
                  <a:pt x="2390902" y="50800"/>
                </a:moveTo>
                <a:lnTo>
                  <a:pt x="2363469" y="50800"/>
                </a:lnTo>
                <a:lnTo>
                  <a:pt x="2375154" y="63500"/>
                </a:lnTo>
                <a:lnTo>
                  <a:pt x="2386076" y="63500"/>
                </a:lnTo>
                <a:lnTo>
                  <a:pt x="2396743" y="76200"/>
                </a:lnTo>
                <a:lnTo>
                  <a:pt x="2413127" y="76200"/>
                </a:lnTo>
                <a:lnTo>
                  <a:pt x="2402458" y="63500"/>
                </a:lnTo>
                <a:lnTo>
                  <a:pt x="2390902" y="50800"/>
                </a:lnTo>
                <a:close/>
              </a:path>
              <a:path w="2506979" h="1600200">
                <a:moveTo>
                  <a:pt x="2352802" y="38100"/>
                </a:moveTo>
                <a:lnTo>
                  <a:pt x="155828" y="38100"/>
                </a:lnTo>
                <a:lnTo>
                  <a:pt x="142493" y="50800"/>
                </a:lnTo>
                <a:lnTo>
                  <a:pt x="2366264" y="50800"/>
                </a:lnTo>
                <a:lnTo>
                  <a:pt x="2352802" y="38100"/>
                </a:lnTo>
                <a:close/>
              </a:path>
              <a:path w="2506979" h="1600200">
                <a:moveTo>
                  <a:pt x="2377058" y="0"/>
                </a:moveTo>
                <a:lnTo>
                  <a:pt x="127380" y="0"/>
                </a:lnTo>
                <a:lnTo>
                  <a:pt x="110616" y="12700"/>
                </a:lnTo>
                <a:lnTo>
                  <a:pt x="2394077" y="12700"/>
                </a:lnTo>
                <a:lnTo>
                  <a:pt x="2377058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650107" y="3575430"/>
            <a:ext cx="2113915" cy="1292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0205" marR="360680" algn="ctr">
              <a:lnSpc>
                <a:spcPct val="115599"/>
              </a:lnSpc>
              <a:spcBef>
                <a:spcPts val="100"/>
              </a:spcBef>
            </a:pPr>
            <a:r>
              <a:rPr sz="1800" b="1" spc="45" dirty="0">
                <a:latin typeface="Arial"/>
                <a:cs typeface="Arial"/>
              </a:rPr>
              <a:t>Т</a:t>
            </a:r>
            <a:r>
              <a:rPr sz="1800" b="1" spc="15" dirty="0">
                <a:latin typeface="Arial"/>
                <a:cs typeface="Arial"/>
              </a:rPr>
              <a:t>е</a:t>
            </a:r>
            <a:r>
              <a:rPr sz="1800" b="1" spc="110" dirty="0">
                <a:latin typeface="Arial"/>
                <a:cs typeface="Arial"/>
              </a:rPr>
              <a:t>х</a:t>
            </a:r>
            <a:r>
              <a:rPr sz="1800" b="1" spc="10" dirty="0">
                <a:latin typeface="Arial"/>
                <a:cs typeface="Arial"/>
              </a:rPr>
              <a:t>нологии  </a:t>
            </a:r>
            <a:r>
              <a:rPr sz="1800" b="1" spc="-30" dirty="0">
                <a:latin typeface="Arial"/>
                <a:cs typeface="Arial"/>
              </a:rPr>
              <a:t>обучения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ts val="2500"/>
              </a:lnSpc>
              <a:spcBef>
                <a:spcPts val="120"/>
              </a:spcBef>
            </a:pPr>
            <a:r>
              <a:rPr sz="1800" b="1" spc="-20" dirty="0">
                <a:latin typeface="Arial"/>
                <a:cs typeface="Arial"/>
              </a:rPr>
              <a:t>здоровому </a:t>
            </a:r>
            <a:r>
              <a:rPr sz="1800" b="1" spc="-15" dirty="0">
                <a:latin typeface="Arial"/>
                <a:cs typeface="Arial"/>
              </a:rPr>
              <a:t>образу  </a:t>
            </a:r>
            <a:r>
              <a:rPr sz="1800" b="1" spc="20" dirty="0">
                <a:latin typeface="Arial"/>
                <a:cs typeface="Arial"/>
              </a:rPr>
              <a:t>жизни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205728" y="3229355"/>
            <a:ext cx="2452370" cy="1557655"/>
          </a:xfrm>
          <a:custGeom>
            <a:avLst/>
            <a:gdLst/>
            <a:ahLst/>
            <a:cxnLst/>
            <a:rect l="l" t="t" r="r" b="b"/>
            <a:pathLst>
              <a:path w="2452370" h="1557654">
                <a:moveTo>
                  <a:pt x="2296414" y="0"/>
                </a:moveTo>
                <a:lnTo>
                  <a:pt x="155701" y="0"/>
                </a:lnTo>
                <a:lnTo>
                  <a:pt x="106493" y="7939"/>
                </a:lnTo>
                <a:lnTo>
                  <a:pt x="63751" y="30045"/>
                </a:lnTo>
                <a:lnTo>
                  <a:pt x="30045" y="63751"/>
                </a:lnTo>
                <a:lnTo>
                  <a:pt x="7939" y="106493"/>
                </a:lnTo>
                <a:lnTo>
                  <a:pt x="0" y="155702"/>
                </a:lnTo>
                <a:lnTo>
                  <a:pt x="0" y="1401826"/>
                </a:lnTo>
                <a:lnTo>
                  <a:pt x="7939" y="1451034"/>
                </a:lnTo>
                <a:lnTo>
                  <a:pt x="30045" y="1493776"/>
                </a:lnTo>
                <a:lnTo>
                  <a:pt x="63751" y="1527482"/>
                </a:lnTo>
                <a:lnTo>
                  <a:pt x="106493" y="1549588"/>
                </a:lnTo>
                <a:lnTo>
                  <a:pt x="155701" y="1557528"/>
                </a:lnTo>
                <a:lnTo>
                  <a:pt x="2296414" y="1557528"/>
                </a:lnTo>
                <a:lnTo>
                  <a:pt x="2345622" y="1549588"/>
                </a:lnTo>
                <a:lnTo>
                  <a:pt x="2388364" y="1527482"/>
                </a:lnTo>
                <a:lnTo>
                  <a:pt x="2422070" y="1493776"/>
                </a:lnTo>
                <a:lnTo>
                  <a:pt x="2444176" y="1451034"/>
                </a:lnTo>
                <a:lnTo>
                  <a:pt x="2452116" y="1401826"/>
                </a:lnTo>
                <a:lnTo>
                  <a:pt x="2452116" y="155702"/>
                </a:lnTo>
                <a:lnTo>
                  <a:pt x="2444176" y="106493"/>
                </a:lnTo>
                <a:lnTo>
                  <a:pt x="2422070" y="63751"/>
                </a:lnTo>
                <a:lnTo>
                  <a:pt x="2388364" y="30045"/>
                </a:lnTo>
                <a:lnTo>
                  <a:pt x="2345622" y="7939"/>
                </a:lnTo>
                <a:lnTo>
                  <a:pt x="229641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78296" y="3214116"/>
            <a:ext cx="2506980" cy="1600200"/>
          </a:xfrm>
          <a:custGeom>
            <a:avLst/>
            <a:gdLst/>
            <a:ahLst/>
            <a:cxnLst/>
            <a:rect l="l" t="t" r="r" b="b"/>
            <a:pathLst>
              <a:path w="2506979" h="1600200">
                <a:moveTo>
                  <a:pt x="2396362" y="1587499"/>
                </a:moveTo>
                <a:lnTo>
                  <a:pt x="113411" y="1587499"/>
                </a:lnTo>
                <a:lnTo>
                  <a:pt x="130048" y="1600199"/>
                </a:lnTo>
                <a:lnTo>
                  <a:pt x="2379345" y="1600199"/>
                </a:lnTo>
                <a:lnTo>
                  <a:pt x="2396362" y="1587499"/>
                </a:lnTo>
                <a:close/>
              </a:path>
              <a:path w="2506979" h="1600200">
                <a:moveTo>
                  <a:pt x="2409952" y="12700"/>
                </a:moveTo>
                <a:lnTo>
                  <a:pt x="94614" y="12700"/>
                </a:lnTo>
                <a:lnTo>
                  <a:pt x="79755" y="25400"/>
                </a:lnTo>
                <a:lnTo>
                  <a:pt x="41020" y="63500"/>
                </a:lnTo>
                <a:lnTo>
                  <a:pt x="13969" y="101600"/>
                </a:lnTo>
                <a:lnTo>
                  <a:pt x="8000" y="127000"/>
                </a:lnTo>
                <a:lnTo>
                  <a:pt x="3428" y="139700"/>
                </a:lnTo>
                <a:lnTo>
                  <a:pt x="762" y="165100"/>
                </a:lnTo>
                <a:lnTo>
                  <a:pt x="0" y="177800"/>
                </a:lnTo>
                <a:lnTo>
                  <a:pt x="0" y="1422399"/>
                </a:lnTo>
                <a:lnTo>
                  <a:pt x="1015" y="1447799"/>
                </a:lnTo>
                <a:lnTo>
                  <a:pt x="4063" y="1460499"/>
                </a:lnTo>
                <a:lnTo>
                  <a:pt x="8762" y="1473199"/>
                </a:lnTo>
                <a:lnTo>
                  <a:pt x="14986" y="1498599"/>
                </a:lnTo>
                <a:lnTo>
                  <a:pt x="42671" y="1536699"/>
                </a:lnTo>
                <a:lnTo>
                  <a:pt x="81914" y="1574799"/>
                </a:lnTo>
                <a:lnTo>
                  <a:pt x="97027" y="1587499"/>
                </a:lnTo>
                <a:lnTo>
                  <a:pt x="2412237" y="1587499"/>
                </a:lnTo>
                <a:lnTo>
                  <a:pt x="2427224" y="1574799"/>
                </a:lnTo>
                <a:lnTo>
                  <a:pt x="152653" y="1574799"/>
                </a:lnTo>
                <a:lnTo>
                  <a:pt x="138302" y="1562099"/>
                </a:lnTo>
                <a:lnTo>
                  <a:pt x="124459" y="1562099"/>
                </a:lnTo>
                <a:lnTo>
                  <a:pt x="111378" y="1549399"/>
                </a:lnTo>
                <a:lnTo>
                  <a:pt x="99059" y="1549399"/>
                </a:lnTo>
                <a:lnTo>
                  <a:pt x="87502" y="1536699"/>
                </a:lnTo>
                <a:lnTo>
                  <a:pt x="76707" y="1523999"/>
                </a:lnTo>
                <a:lnTo>
                  <a:pt x="67182" y="1523999"/>
                </a:lnTo>
                <a:lnTo>
                  <a:pt x="44703" y="1485899"/>
                </a:lnTo>
                <a:lnTo>
                  <a:pt x="35940" y="1447799"/>
                </a:lnTo>
                <a:lnTo>
                  <a:pt x="33654" y="1435099"/>
                </a:lnTo>
                <a:lnTo>
                  <a:pt x="32892" y="1422399"/>
                </a:lnTo>
                <a:lnTo>
                  <a:pt x="32892" y="177800"/>
                </a:lnTo>
                <a:lnTo>
                  <a:pt x="33654" y="165100"/>
                </a:lnTo>
                <a:lnTo>
                  <a:pt x="35940" y="152400"/>
                </a:lnTo>
                <a:lnTo>
                  <a:pt x="39750" y="127000"/>
                </a:lnTo>
                <a:lnTo>
                  <a:pt x="44830" y="114300"/>
                </a:lnTo>
                <a:lnTo>
                  <a:pt x="51180" y="101600"/>
                </a:lnTo>
                <a:lnTo>
                  <a:pt x="58800" y="88900"/>
                </a:lnTo>
                <a:lnTo>
                  <a:pt x="67437" y="76200"/>
                </a:lnTo>
                <a:lnTo>
                  <a:pt x="77088" y="76200"/>
                </a:lnTo>
                <a:lnTo>
                  <a:pt x="87883" y="63500"/>
                </a:lnTo>
                <a:lnTo>
                  <a:pt x="99440" y="50800"/>
                </a:lnTo>
                <a:lnTo>
                  <a:pt x="111887" y="50800"/>
                </a:lnTo>
                <a:lnTo>
                  <a:pt x="124967" y="38100"/>
                </a:lnTo>
                <a:lnTo>
                  <a:pt x="138811" y="38100"/>
                </a:lnTo>
                <a:lnTo>
                  <a:pt x="153162" y="25400"/>
                </a:lnTo>
                <a:lnTo>
                  <a:pt x="2425064" y="25400"/>
                </a:lnTo>
                <a:lnTo>
                  <a:pt x="2409952" y="12700"/>
                </a:lnTo>
                <a:close/>
              </a:path>
              <a:path w="2506979" h="1600200">
                <a:moveTo>
                  <a:pt x="2425064" y="25400"/>
                </a:moveTo>
                <a:lnTo>
                  <a:pt x="2354453" y="25400"/>
                </a:lnTo>
                <a:lnTo>
                  <a:pt x="2368677" y="38100"/>
                </a:lnTo>
                <a:lnTo>
                  <a:pt x="2382520" y="38100"/>
                </a:lnTo>
                <a:lnTo>
                  <a:pt x="2395601" y="50800"/>
                </a:lnTo>
                <a:lnTo>
                  <a:pt x="2408047" y="50800"/>
                </a:lnTo>
                <a:lnTo>
                  <a:pt x="2419604" y="63500"/>
                </a:lnTo>
                <a:lnTo>
                  <a:pt x="2430272" y="76200"/>
                </a:lnTo>
                <a:lnTo>
                  <a:pt x="2439924" y="76200"/>
                </a:lnTo>
                <a:lnTo>
                  <a:pt x="2462403" y="114300"/>
                </a:lnTo>
                <a:lnTo>
                  <a:pt x="2471038" y="152400"/>
                </a:lnTo>
                <a:lnTo>
                  <a:pt x="2473325" y="165100"/>
                </a:lnTo>
                <a:lnTo>
                  <a:pt x="2474086" y="177800"/>
                </a:lnTo>
                <a:lnTo>
                  <a:pt x="2474086" y="1422399"/>
                </a:lnTo>
                <a:lnTo>
                  <a:pt x="2473325" y="1435099"/>
                </a:lnTo>
                <a:lnTo>
                  <a:pt x="2471038" y="1447799"/>
                </a:lnTo>
                <a:lnTo>
                  <a:pt x="2467229" y="1473199"/>
                </a:lnTo>
                <a:lnTo>
                  <a:pt x="2462149" y="1485899"/>
                </a:lnTo>
                <a:lnTo>
                  <a:pt x="2455799" y="1498599"/>
                </a:lnTo>
                <a:lnTo>
                  <a:pt x="2448305" y="1511299"/>
                </a:lnTo>
                <a:lnTo>
                  <a:pt x="2439670" y="1523999"/>
                </a:lnTo>
                <a:lnTo>
                  <a:pt x="2429890" y="1523999"/>
                </a:lnTo>
                <a:lnTo>
                  <a:pt x="2419223" y="1536699"/>
                </a:lnTo>
                <a:lnTo>
                  <a:pt x="2407538" y="1549399"/>
                </a:lnTo>
                <a:lnTo>
                  <a:pt x="2395220" y="1549399"/>
                </a:lnTo>
                <a:lnTo>
                  <a:pt x="2382011" y="1562099"/>
                </a:lnTo>
                <a:lnTo>
                  <a:pt x="2368296" y="1562099"/>
                </a:lnTo>
                <a:lnTo>
                  <a:pt x="2353818" y="1574799"/>
                </a:lnTo>
                <a:lnTo>
                  <a:pt x="2427224" y="1574799"/>
                </a:lnTo>
                <a:lnTo>
                  <a:pt x="2465958" y="1536699"/>
                </a:lnTo>
                <a:lnTo>
                  <a:pt x="2493136" y="1498599"/>
                </a:lnTo>
                <a:lnTo>
                  <a:pt x="2498979" y="1473199"/>
                </a:lnTo>
                <a:lnTo>
                  <a:pt x="2503551" y="1460499"/>
                </a:lnTo>
                <a:lnTo>
                  <a:pt x="2506218" y="1435099"/>
                </a:lnTo>
                <a:lnTo>
                  <a:pt x="2506979" y="1422399"/>
                </a:lnTo>
                <a:lnTo>
                  <a:pt x="2506979" y="177800"/>
                </a:lnTo>
                <a:lnTo>
                  <a:pt x="2505836" y="152400"/>
                </a:lnTo>
                <a:lnTo>
                  <a:pt x="2502915" y="139700"/>
                </a:lnTo>
                <a:lnTo>
                  <a:pt x="2498344" y="127000"/>
                </a:lnTo>
                <a:lnTo>
                  <a:pt x="2492121" y="101600"/>
                </a:lnTo>
                <a:lnTo>
                  <a:pt x="2464307" y="63500"/>
                </a:lnTo>
                <a:lnTo>
                  <a:pt x="2439288" y="38100"/>
                </a:lnTo>
                <a:lnTo>
                  <a:pt x="2425064" y="25400"/>
                </a:lnTo>
                <a:close/>
              </a:path>
              <a:path w="2506979" h="1600200">
                <a:moveTo>
                  <a:pt x="2377185" y="1549399"/>
                </a:moveTo>
                <a:lnTo>
                  <a:pt x="128142" y="1549399"/>
                </a:lnTo>
                <a:lnTo>
                  <a:pt x="141096" y="1562099"/>
                </a:lnTo>
                <a:lnTo>
                  <a:pt x="2364485" y="1562099"/>
                </a:lnTo>
                <a:lnTo>
                  <a:pt x="2377185" y="1549399"/>
                </a:lnTo>
                <a:close/>
              </a:path>
              <a:path w="2506979" h="1600200">
                <a:moveTo>
                  <a:pt x="110489" y="1523999"/>
                </a:moveTo>
                <a:lnTo>
                  <a:pt x="93979" y="1523999"/>
                </a:lnTo>
                <a:lnTo>
                  <a:pt x="104775" y="1536699"/>
                </a:lnTo>
                <a:lnTo>
                  <a:pt x="116077" y="1549399"/>
                </a:lnTo>
                <a:lnTo>
                  <a:pt x="143890" y="1549399"/>
                </a:lnTo>
                <a:lnTo>
                  <a:pt x="131825" y="1536699"/>
                </a:lnTo>
                <a:lnTo>
                  <a:pt x="120903" y="1536699"/>
                </a:lnTo>
                <a:lnTo>
                  <a:pt x="110489" y="1523999"/>
                </a:lnTo>
                <a:close/>
              </a:path>
              <a:path w="2506979" h="1600200">
                <a:moveTo>
                  <a:pt x="2401061" y="1536699"/>
                </a:moveTo>
                <a:lnTo>
                  <a:pt x="2372486" y="1536699"/>
                </a:lnTo>
                <a:lnTo>
                  <a:pt x="2360803" y="1549399"/>
                </a:lnTo>
                <a:lnTo>
                  <a:pt x="2389504" y="1549399"/>
                </a:lnTo>
                <a:lnTo>
                  <a:pt x="2401061" y="1536699"/>
                </a:lnTo>
                <a:close/>
              </a:path>
              <a:path w="2506979" h="1600200">
                <a:moveTo>
                  <a:pt x="2422905" y="76200"/>
                </a:moveTo>
                <a:lnTo>
                  <a:pt x="2406523" y="76200"/>
                </a:lnTo>
                <a:lnTo>
                  <a:pt x="2415539" y="88900"/>
                </a:lnTo>
                <a:lnTo>
                  <a:pt x="2423668" y="101600"/>
                </a:lnTo>
                <a:lnTo>
                  <a:pt x="2431033" y="101600"/>
                </a:lnTo>
                <a:lnTo>
                  <a:pt x="2437383" y="114300"/>
                </a:lnTo>
                <a:lnTo>
                  <a:pt x="2449829" y="152400"/>
                </a:lnTo>
                <a:lnTo>
                  <a:pt x="2452115" y="177800"/>
                </a:lnTo>
                <a:lnTo>
                  <a:pt x="2452115" y="1422399"/>
                </a:lnTo>
                <a:lnTo>
                  <a:pt x="2446020" y="1460499"/>
                </a:lnTo>
                <a:lnTo>
                  <a:pt x="2429509" y="1498599"/>
                </a:lnTo>
                <a:lnTo>
                  <a:pt x="2422017" y="1511299"/>
                </a:lnTo>
                <a:lnTo>
                  <a:pt x="2413634" y="1511299"/>
                </a:lnTo>
                <a:lnTo>
                  <a:pt x="2404363" y="1523999"/>
                </a:lnTo>
                <a:lnTo>
                  <a:pt x="2394457" y="1536699"/>
                </a:lnTo>
                <a:lnTo>
                  <a:pt x="2411729" y="1536699"/>
                </a:lnTo>
                <a:lnTo>
                  <a:pt x="2438907" y="1498599"/>
                </a:lnTo>
                <a:lnTo>
                  <a:pt x="2456560" y="1460499"/>
                </a:lnTo>
                <a:lnTo>
                  <a:pt x="2463037" y="1422399"/>
                </a:lnTo>
                <a:lnTo>
                  <a:pt x="2463164" y="177800"/>
                </a:lnTo>
                <a:lnTo>
                  <a:pt x="2462529" y="165100"/>
                </a:lnTo>
                <a:lnTo>
                  <a:pt x="2452497" y="127000"/>
                </a:lnTo>
                <a:lnTo>
                  <a:pt x="2431796" y="88900"/>
                </a:lnTo>
                <a:lnTo>
                  <a:pt x="2422905" y="76200"/>
                </a:lnTo>
                <a:close/>
              </a:path>
              <a:path w="2506979" h="1600200">
                <a:moveTo>
                  <a:pt x="123316" y="63500"/>
                </a:moveTo>
                <a:lnTo>
                  <a:pt x="95250" y="63500"/>
                </a:lnTo>
                <a:lnTo>
                  <a:pt x="85343" y="76200"/>
                </a:lnTo>
                <a:lnTo>
                  <a:pt x="61087" y="114300"/>
                </a:lnTo>
                <a:lnTo>
                  <a:pt x="46862" y="152400"/>
                </a:lnTo>
                <a:lnTo>
                  <a:pt x="43814" y="1422399"/>
                </a:lnTo>
                <a:lnTo>
                  <a:pt x="44450" y="1435099"/>
                </a:lnTo>
                <a:lnTo>
                  <a:pt x="54482" y="1473199"/>
                </a:lnTo>
                <a:lnTo>
                  <a:pt x="75311" y="1511299"/>
                </a:lnTo>
                <a:lnTo>
                  <a:pt x="84074" y="1523999"/>
                </a:lnTo>
                <a:lnTo>
                  <a:pt x="100583" y="1523999"/>
                </a:lnTo>
                <a:lnTo>
                  <a:pt x="91439" y="1511299"/>
                </a:lnTo>
                <a:lnTo>
                  <a:pt x="83438" y="1498599"/>
                </a:lnTo>
                <a:lnTo>
                  <a:pt x="76073" y="1498599"/>
                </a:lnTo>
                <a:lnTo>
                  <a:pt x="69723" y="1485899"/>
                </a:lnTo>
                <a:lnTo>
                  <a:pt x="57150" y="1447799"/>
                </a:lnTo>
                <a:lnTo>
                  <a:pt x="54863" y="1422399"/>
                </a:lnTo>
                <a:lnTo>
                  <a:pt x="54863" y="177800"/>
                </a:lnTo>
                <a:lnTo>
                  <a:pt x="60959" y="139700"/>
                </a:lnTo>
                <a:lnTo>
                  <a:pt x="77469" y="101600"/>
                </a:lnTo>
                <a:lnTo>
                  <a:pt x="85089" y="88900"/>
                </a:lnTo>
                <a:lnTo>
                  <a:pt x="93471" y="88900"/>
                </a:lnTo>
                <a:lnTo>
                  <a:pt x="102488" y="76200"/>
                </a:lnTo>
                <a:lnTo>
                  <a:pt x="112649" y="76200"/>
                </a:lnTo>
                <a:lnTo>
                  <a:pt x="123316" y="63500"/>
                </a:lnTo>
                <a:close/>
              </a:path>
              <a:path w="2506979" h="1600200">
                <a:moveTo>
                  <a:pt x="2390902" y="50800"/>
                </a:moveTo>
                <a:lnTo>
                  <a:pt x="2363088" y="50800"/>
                </a:lnTo>
                <a:lnTo>
                  <a:pt x="2374900" y="63500"/>
                </a:lnTo>
                <a:lnTo>
                  <a:pt x="2386076" y="63500"/>
                </a:lnTo>
                <a:lnTo>
                  <a:pt x="2396617" y="76200"/>
                </a:lnTo>
                <a:lnTo>
                  <a:pt x="2413000" y="76200"/>
                </a:lnTo>
                <a:lnTo>
                  <a:pt x="2402331" y="63500"/>
                </a:lnTo>
                <a:lnTo>
                  <a:pt x="2390902" y="50800"/>
                </a:lnTo>
                <a:close/>
              </a:path>
              <a:path w="2506979" h="1600200">
                <a:moveTo>
                  <a:pt x="146303" y="50800"/>
                </a:moveTo>
                <a:lnTo>
                  <a:pt x="117601" y="50800"/>
                </a:lnTo>
                <a:lnTo>
                  <a:pt x="106044" y="63500"/>
                </a:lnTo>
                <a:lnTo>
                  <a:pt x="134492" y="63500"/>
                </a:lnTo>
                <a:lnTo>
                  <a:pt x="146303" y="50800"/>
                </a:lnTo>
                <a:close/>
              </a:path>
              <a:path w="2506979" h="1600200">
                <a:moveTo>
                  <a:pt x="2352802" y="38100"/>
                </a:moveTo>
                <a:lnTo>
                  <a:pt x="142620" y="38100"/>
                </a:lnTo>
                <a:lnTo>
                  <a:pt x="129793" y="50800"/>
                </a:lnTo>
                <a:lnTo>
                  <a:pt x="2365882" y="50800"/>
                </a:lnTo>
                <a:lnTo>
                  <a:pt x="2352802" y="38100"/>
                </a:lnTo>
                <a:close/>
              </a:path>
              <a:path w="2506979" h="1600200">
                <a:moveTo>
                  <a:pt x="2377058" y="0"/>
                </a:moveTo>
                <a:lnTo>
                  <a:pt x="127634" y="0"/>
                </a:lnTo>
                <a:lnTo>
                  <a:pt x="110616" y="12700"/>
                </a:lnTo>
                <a:lnTo>
                  <a:pt x="2393823" y="12700"/>
                </a:lnTo>
                <a:lnTo>
                  <a:pt x="23770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478523" y="3488435"/>
            <a:ext cx="2451100" cy="1556385"/>
          </a:xfrm>
          <a:custGeom>
            <a:avLst/>
            <a:gdLst/>
            <a:ahLst/>
            <a:cxnLst/>
            <a:rect l="l" t="t" r="r" b="b"/>
            <a:pathLst>
              <a:path w="2451100" h="1556385">
                <a:moveTo>
                  <a:pt x="2295017" y="0"/>
                </a:moveTo>
                <a:lnTo>
                  <a:pt x="155575" y="0"/>
                </a:lnTo>
                <a:lnTo>
                  <a:pt x="106428" y="7938"/>
                </a:lnTo>
                <a:lnTo>
                  <a:pt x="63724" y="30037"/>
                </a:lnTo>
                <a:lnTo>
                  <a:pt x="30037" y="63724"/>
                </a:lnTo>
                <a:lnTo>
                  <a:pt x="7938" y="106428"/>
                </a:lnTo>
                <a:lnTo>
                  <a:pt x="0" y="155575"/>
                </a:lnTo>
                <a:lnTo>
                  <a:pt x="0" y="1400428"/>
                </a:lnTo>
                <a:lnTo>
                  <a:pt x="7938" y="1449575"/>
                </a:lnTo>
                <a:lnTo>
                  <a:pt x="30037" y="1492279"/>
                </a:lnTo>
                <a:lnTo>
                  <a:pt x="63724" y="1525966"/>
                </a:lnTo>
                <a:lnTo>
                  <a:pt x="106428" y="1548065"/>
                </a:lnTo>
                <a:lnTo>
                  <a:pt x="155575" y="1556003"/>
                </a:lnTo>
                <a:lnTo>
                  <a:pt x="2295017" y="1556003"/>
                </a:lnTo>
                <a:lnTo>
                  <a:pt x="2344163" y="1548065"/>
                </a:lnTo>
                <a:lnTo>
                  <a:pt x="2386867" y="1525966"/>
                </a:lnTo>
                <a:lnTo>
                  <a:pt x="2420554" y="1492279"/>
                </a:lnTo>
                <a:lnTo>
                  <a:pt x="2442653" y="1449575"/>
                </a:lnTo>
                <a:lnTo>
                  <a:pt x="2450592" y="1400428"/>
                </a:lnTo>
                <a:lnTo>
                  <a:pt x="2450592" y="155575"/>
                </a:lnTo>
                <a:lnTo>
                  <a:pt x="2442653" y="106428"/>
                </a:lnTo>
                <a:lnTo>
                  <a:pt x="2420554" y="63724"/>
                </a:lnTo>
                <a:lnTo>
                  <a:pt x="2386867" y="30037"/>
                </a:lnTo>
                <a:lnTo>
                  <a:pt x="2344163" y="7938"/>
                </a:lnTo>
                <a:lnTo>
                  <a:pt x="2295017" y="0"/>
                </a:lnTo>
                <a:close/>
              </a:path>
            </a:pathLst>
          </a:custGeom>
          <a:solidFill>
            <a:srgbClr val="FFFFFF">
              <a:alpha val="9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51091" y="3471671"/>
            <a:ext cx="2505710" cy="1600200"/>
          </a:xfrm>
          <a:custGeom>
            <a:avLst/>
            <a:gdLst/>
            <a:ahLst/>
            <a:cxnLst/>
            <a:rect l="l" t="t" r="r" b="b"/>
            <a:pathLst>
              <a:path w="2505709" h="1600200">
                <a:moveTo>
                  <a:pt x="2395092" y="1587500"/>
                </a:moveTo>
                <a:lnTo>
                  <a:pt x="113030" y="1587500"/>
                </a:lnTo>
                <a:lnTo>
                  <a:pt x="130048" y="1600200"/>
                </a:lnTo>
                <a:lnTo>
                  <a:pt x="2378202" y="1600200"/>
                </a:lnTo>
                <a:lnTo>
                  <a:pt x="2395092" y="1587500"/>
                </a:lnTo>
                <a:close/>
              </a:path>
              <a:path w="2505709" h="1600200">
                <a:moveTo>
                  <a:pt x="2408555" y="12700"/>
                </a:moveTo>
                <a:lnTo>
                  <a:pt x="94614" y="12700"/>
                </a:lnTo>
                <a:lnTo>
                  <a:pt x="79756" y="25400"/>
                </a:lnTo>
                <a:lnTo>
                  <a:pt x="41021" y="63500"/>
                </a:lnTo>
                <a:lnTo>
                  <a:pt x="13843" y="114300"/>
                </a:lnTo>
                <a:lnTo>
                  <a:pt x="7747" y="127000"/>
                </a:lnTo>
                <a:lnTo>
                  <a:pt x="3429" y="139700"/>
                </a:lnTo>
                <a:lnTo>
                  <a:pt x="762" y="165100"/>
                </a:lnTo>
                <a:lnTo>
                  <a:pt x="0" y="177800"/>
                </a:lnTo>
                <a:lnTo>
                  <a:pt x="0" y="1422400"/>
                </a:lnTo>
                <a:lnTo>
                  <a:pt x="1143" y="1447800"/>
                </a:lnTo>
                <a:lnTo>
                  <a:pt x="3937" y="1460500"/>
                </a:lnTo>
                <a:lnTo>
                  <a:pt x="8636" y="1473200"/>
                </a:lnTo>
                <a:lnTo>
                  <a:pt x="14986" y="1498600"/>
                </a:lnTo>
                <a:lnTo>
                  <a:pt x="42672" y="1536700"/>
                </a:lnTo>
                <a:lnTo>
                  <a:pt x="81787" y="1574800"/>
                </a:lnTo>
                <a:lnTo>
                  <a:pt x="96901" y="1587500"/>
                </a:lnTo>
                <a:lnTo>
                  <a:pt x="2410841" y="1587500"/>
                </a:lnTo>
                <a:lnTo>
                  <a:pt x="2425827" y="1574800"/>
                </a:lnTo>
                <a:lnTo>
                  <a:pt x="152527" y="1574800"/>
                </a:lnTo>
                <a:lnTo>
                  <a:pt x="138176" y="1562100"/>
                </a:lnTo>
                <a:lnTo>
                  <a:pt x="124333" y="1562100"/>
                </a:lnTo>
                <a:lnTo>
                  <a:pt x="111252" y="1549400"/>
                </a:lnTo>
                <a:lnTo>
                  <a:pt x="98933" y="1549400"/>
                </a:lnTo>
                <a:lnTo>
                  <a:pt x="87376" y="1536700"/>
                </a:lnTo>
                <a:lnTo>
                  <a:pt x="76708" y="1524000"/>
                </a:lnTo>
                <a:lnTo>
                  <a:pt x="67056" y="1524000"/>
                </a:lnTo>
                <a:lnTo>
                  <a:pt x="44577" y="1485900"/>
                </a:lnTo>
                <a:lnTo>
                  <a:pt x="35941" y="1447800"/>
                </a:lnTo>
                <a:lnTo>
                  <a:pt x="33655" y="1435100"/>
                </a:lnTo>
                <a:lnTo>
                  <a:pt x="32893" y="1422400"/>
                </a:lnTo>
                <a:lnTo>
                  <a:pt x="32893" y="177800"/>
                </a:lnTo>
                <a:lnTo>
                  <a:pt x="33655" y="165100"/>
                </a:lnTo>
                <a:lnTo>
                  <a:pt x="35941" y="152400"/>
                </a:lnTo>
                <a:lnTo>
                  <a:pt x="39750" y="139700"/>
                </a:lnTo>
                <a:lnTo>
                  <a:pt x="44831" y="114300"/>
                </a:lnTo>
                <a:lnTo>
                  <a:pt x="51181" y="101600"/>
                </a:lnTo>
                <a:lnTo>
                  <a:pt x="58674" y="88900"/>
                </a:lnTo>
                <a:lnTo>
                  <a:pt x="67310" y="88900"/>
                </a:lnTo>
                <a:lnTo>
                  <a:pt x="77088" y="76200"/>
                </a:lnTo>
                <a:lnTo>
                  <a:pt x="87757" y="63500"/>
                </a:lnTo>
                <a:lnTo>
                  <a:pt x="99440" y="50800"/>
                </a:lnTo>
                <a:lnTo>
                  <a:pt x="111760" y="50800"/>
                </a:lnTo>
                <a:lnTo>
                  <a:pt x="124840" y="38100"/>
                </a:lnTo>
                <a:lnTo>
                  <a:pt x="138684" y="38100"/>
                </a:lnTo>
                <a:lnTo>
                  <a:pt x="153035" y="25400"/>
                </a:lnTo>
                <a:lnTo>
                  <a:pt x="2423667" y="25400"/>
                </a:lnTo>
                <a:lnTo>
                  <a:pt x="2408555" y="12700"/>
                </a:lnTo>
                <a:close/>
              </a:path>
              <a:path w="2505709" h="1600200">
                <a:moveTo>
                  <a:pt x="2423667" y="25400"/>
                </a:moveTo>
                <a:lnTo>
                  <a:pt x="2352929" y="25400"/>
                </a:lnTo>
                <a:lnTo>
                  <a:pt x="2367407" y="38100"/>
                </a:lnTo>
                <a:lnTo>
                  <a:pt x="2381123" y="38100"/>
                </a:lnTo>
                <a:lnTo>
                  <a:pt x="2394204" y="50800"/>
                </a:lnTo>
                <a:lnTo>
                  <a:pt x="2406650" y="50800"/>
                </a:lnTo>
                <a:lnTo>
                  <a:pt x="2418207" y="63500"/>
                </a:lnTo>
                <a:lnTo>
                  <a:pt x="2428748" y="76200"/>
                </a:lnTo>
                <a:lnTo>
                  <a:pt x="2438400" y="88900"/>
                </a:lnTo>
                <a:lnTo>
                  <a:pt x="2447036" y="88900"/>
                </a:lnTo>
                <a:lnTo>
                  <a:pt x="2454529" y="101600"/>
                </a:lnTo>
                <a:lnTo>
                  <a:pt x="2460879" y="114300"/>
                </a:lnTo>
                <a:lnTo>
                  <a:pt x="2465959" y="139700"/>
                </a:lnTo>
                <a:lnTo>
                  <a:pt x="2469515" y="152400"/>
                </a:lnTo>
                <a:lnTo>
                  <a:pt x="2471801" y="165100"/>
                </a:lnTo>
                <a:lnTo>
                  <a:pt x="2472563" y="177800"/>
                </a:lnTo>
                <a:lnTo>
                  <a:pt x="2472563" y="1422400"/>
                </a:lnTo>
                <a:lnTo>
                  <a:pt x="2471801" y="1435100"/>
                </a:lnTo>
                <a:lnTo>
                  <a:pt x="2469515" y="1447800"/>
                </a:lnTo>
                <a:lnTo>
                  <a:pt x="2465705" y="1473200"/>
                </a:lnTo>
                <a:lnTo>
                  <a:pt x="2460625" y="1485900"/>
                </a:lnTo>
                <a:lnTo>
                  <a:pt x="2454275" y="1498600"/>
                </a:lnTo>
                <a:lnTo>
                  <a:pt x="2446782" y="1511300"/>
                </a:lnTo>
                <a:lnTo>
                  <a:pt x="2438146" y="1524000"/>
                </a:lnTo>
                <a:lnTo>
                  <a:pt x="2428366" y="1524000"/>
                </a:lnTo>
                <a:lnTo>
                  <a:pt x="2417699" y="1536700"/>
                </a:lnTo>
                <a:lnTo>
                  <a:pt x="2406141" y="1549400"/>
                </a:lnTo>
                <a:lnTo>
                  <a:pt x="2393696" y="1549400"/>
                </a:lnTo>
                <a:lnTo>
                  <a:pt x="2380615" y="1562100"/>
                </a:lnTo>
                <a:lnTo>
                  <a:pt x="2366899" y="1562100"/>
                </a:lnTo>
                <a:lnTo>
                  <a:pt x="2352421" y="1574800"/>
                </a:lnTo>
                <a:lnTo>
                  <a:pt x="2425827" y="1574800"/>
                </a:lnTo>
                <a:lnTo>
                  <a:pt x="2464435" y="1536700"/>
                </a:lnTo>
                <a:lnTo>
                  <a:pt x="2491613" y="1498600"/>
                </a:lnTo>
                <a:lnTo>
                  <a:pt x="2497709" y="1473200"/>
                </a:lnTo>
                <a:lnTo>
                  <a:pt x="2502027" y="1460500"/>
                </a:lnTo>
                <a:lnTo>
                  <a:pt x="2504693" y="1435100"/>
                </a:lnTo>
                <a:lnTo>
                  <a:pt x="2505456" y="1422400"/>
                </a:lnTo>
                <a:lnTo>
                  <a:pt x="2505456" y="177800"/>
                </a:lnTo>
                <a:lnTo>
                  <a:pt x="2504313" y="152400"/>
                </a:lnTo>
                <a:lnTo>
                  <a:pt x="2501518" y="139700"/>
                </a:lnTo>
                <a:lnTo>
                  <a:pt x="2496819" y="127000"/>
                </a:lnTo>
                <a:lnTo>
                  <a:pt x="2490597" y="101600"/>
                </a:lnTo>
                <a:lnTo>
                  <a:pt x="2462784" y="63500"/>
                </a:lnTo>
                <a:lnTo>
                  <a:pt x="2437891" y="38100"/>
                </a:lnTo>
                <a:lnTo>
                  <a:pt x="2423667" y="25400"/>
                </a:lnTo>
                <a:close/>
              </a:path>
              <a:path w="2505709" h="1600200">
                <a:moveTo>
                  <a:pt x="2375916" y="1549400"/>
                </a:moveTo>
                <a:lnTo>
                  <a:pt x="128142" y="1549400"/>
                </a:lnTo>
                <a:lnTo>
                  <a:pt x="140842" y="1562100"/>
                </a:lnTo>
                <a:lnTo>
                  <a:pt x="2363089" y="1562100"/>
                </a:lnTo>
                <a:lnTo>
                  <a:pt x="2375916" y="1549400"/>
                </a:lnTo>
                <a:close/>
              </a:path>
              <a:path w="2505709" h="1600200">
                <a:moveTo>
                  <a:pt x="110362" y="1524000"/>
                </a:moveTo>
                <a:lnTo>
                  <a:pt x="93980" y="1524000"/>
                </a:lnTo>
                <a:lnTo>
                  <a:pt x="104648" y="1536700"/>
                </a:lnTo>
                <a:lnTo>
                  <a:pt x="116078" y="1549400"/>
                </a:lnTo>
                <a:lnTo>
                  <a:pt x="143510" y="1549400"/>
                </a:lnTo>
                <a:lnTo>
                  <a:pt x="131953" y="1536700"/>
                </a:lnTo>
                <a:lnTo>
                  <a:pt x="120777" y="1536700"/>
                </a:lnTo>
                <a:lnTo>
                  <a:pt x="110362" y="1524000"/>
                </a:lnTo>
                <a:close/>
              </a:path>
              <a:path w="2505709" h="1600200">
                <a:moveTo>
                  <a:pt x="2399538" y="1536700"/>
                </a:moveTo>
                <a:lnTo>
                  <a:pt x="2371090" y="1536700"/>
                </a:lnTo>
                <a:lnTo>
                  <a:pt x="2359279" y="1549400"/>
                </a:lnTo>
                <a:lnTo>
                  <a:pt x="2387981" y="1549400"/>
                </a:lnTo>
                <a:lnTo>
                  <a:pt x="2399538" y="1536700"/>
                </a:lnTo>
                <a:close/>
              </a:path>
              <a:path w="2505709" h="1600200">
                <a:moveTo>
                  <a:pt x="2421382" y="76200"/>
                </a:moveTo>
                <a:lnTo>
                  <a:pt x="2404999" y="76200"/>
                </a:lnTo>
                <a:lnTo>
                  <a:pt x="2414016" y="88900"/>
                </a:lnTo>
                <a:lnTo>
                  <a:pt x="2422143" y="101600"/>
                </a:lnTo>
                <a:lnTo>
                  <a:pt x="2429510" y="114300"/>
                </a:lnTo>
                <a:lnTo>
                  <a:pt x="2435860" y="114300"/>
                </a:lnTo>
                <a:lnTo>
                  <a:pt x="2441066" y="127000"/>
                </a:lnTo>
                <a:lnTo>
                  <a:pt x="2445258" y="139700"/>
                </a:lnTo>
                <a:lnTo>
                  <a:pt x="2448306" y="152400"/>
                </a:lnTo>
                <a:lnTo>
                  <a:pt x="2450211" y="165100"/>
                </a:lnTo>
                <a:lnTo>
                  <a:pt x="2450591" y="177800"/>
                </a:lnTo>
                <a:lnTo>
                  <a:pt x="2450591" y="1422400"/>
                </a:lnTo>
                <a:lnTo>
                  <a:pt x="2444496" y="1460500"/>
                </a:lnTo>
                <a:lnTo>
                  <a:pt x="2427986" y="1498600"/>
                </a:lnTo>
                <a:lnTo>
                  <a:pt x="2420492" y="1511300"/>
                </a:lnTo>
                <a:lnTo>
                  <a:pt x="2412111" y="1511300"/>
                </a:lnTo>
                <a:lnTo>
                  <a:pt x="2403093" y="1524000"/>
                </a:lnTo>
                <a:lnTo>
                  <a:pt x="2393061" y="1536700"/>
                </a:lnTo>
                <a:lnTo>
                  <a:pt x="2410460" y="1536700"/>
                </a:lnTo>
                <a:lnTo>
                  <a:pt x="2437384" y="1498600"/>
                </a:lnTo>
                <a:lnTo>
                  <a:pt x="2455164" y="1460500"/>
                </a:lnTo>
                <a:lnTo>
                  <a:pt x="2461514" y="1422400"/>
                </a:lnTo>
                <a:lnTo>
                  <a:pt x="2461641" y="177800"/>
                </a:lnTo>
                <a:lnTo>
                  <a:pt x="2461006" y="165100"/>
                </a:lnTo>
                <a:lnTo>
                  <a:pt x="2450973" y="127000"/>
                </a:lnTo>
                <a:lnTo>
                  <a:pt x="2430272" y="88900"/>
                </a:lnTo>
                <a:lnTo>
                  <a:pt x="2421382" y="76200"/>
                </a:lnTo>
                <a:close/>
              </a:path>
              <a:path w="2505709" h="1600200">
                <a:moveTo>
                  <a:pt x="102615" y="76200"/>
                </a:moveTo>
                <a:lnTo>
                  <a:pt x="85216" y="76200"/>
                </a:lnTo>
                <a:lnTo>
                  <a:pt x="76200" y="88900"/>
                </a:lnTo>
                <a:lnTo>
                  <a:pt x="55117" y="127000"/>
                </a:lnTo>
                <a:lnTo>
                  <a:pt x="44577" y="165100"/>
                </a:lnTo>
                <a:lnTo>
                  <a:pt x="43815" y="1422400"/>
                </a:lnTo>
                <a:lnTo>
                  <a:pt x="44450" y="1435100"/>
                </a:lnTo>
                <a:lnTo>
                  <a:pt x="54483" y="1473200"/>
                </a:lnTo>
                <a:lnTo>
                  <a:pt x="75057" y="1511300"/>
                </a:lnTo>
                <a:lnTo>
                  <a:pt x="84074" y="1524000"/>
                </a:lnTo>
                <a:lnTo>
                  <a:pt x="100457" y="1524000"/>
                </a:lnTo>
                <a:lnTo>
                  <a:pt x="91439" y="1511300"/>
                </a:lnTo>
                <a:lnTo>
                  <a:pt x="83185" y="1498600"/>
                </a:lnTo>
                <a:lnTo>
                  <a:pt x="75946" y="1498600"/>
                </a:lnTo>
                <a:lnTo>
                  <a:pt x="69596" y="1485900"/>
                </a:lnTo>
                <a:lnTo>
                  <a:pt x="57150" y="1447800"/>
                </a:lnTo>
                <a:lnTo>
                  <a:pt x="54863" y="1422400"/>
                </a:lnTo>
                <a:lnTo>
                  <a:pt x="54863" y="177800"/>
                </a:lnTo>
                <a:lnTo>
                  <a:pt x="60960" y="139700"/>
                </a:lnTo>
                <a:lnTo>
                  <a:pt x="77342" y="101600"/>
                </a:lnTo>
                <a:lnTo>
                  <a:pt x="84962" y="101600"/>
                </a:lnTo>
                <a:lnTo>
                  <a:pt x="93344" y="88900"/>
                </a:lnTo>
                <a:lnTo>
                  <a:pt x="102615" y="76200"/>
                </a:lnTo>
                <a:close/>
              </a:path>
              <a:path w="2505709" h="1600200">
                <a:moveTo>
                  <a:pt x="146177" y="50800"/>
                </a:moveTo>
                <a:lnTo>
                  <a:pt x="117475" y="50800"/>
                </a:lnTo>
                <a:lnTo>
                  <a:pt x="105917" y="63500"/>
                </a:lnTo>
                <a:lnTo>
                  <a:pt x="95250" y="76200"/>
                </a:lnTo>
                <a:lnTo>
                  <a:pt x="112522" y="76200"/>
                </a:lnTo>
                <a:lnTo>
                  <a:pt x="123189" y="63500"/>
                </a:lnTo>
                <a:lnTo>
                  <a:pt x="134365" y="63500"/>
                </a:lnTo>
                <a:lnTo>
                  <a:pt x="146177" y="50800"/>
                </a:lnTo>
                <a:close/>
              </a:path>
              <a:path w="2505709" h="1600200">
                <a:moveTo>
                  <a:pt x="2389378" y="50800"/>
                </a:moveTo>
                <a:lnTo>
                  <a:pt x="2361946" y="50800"/>
                </a:lnTo>
                <a:lnTo>
                  <a:pt x="2373630" y="63500"/>
                </a:lnTo>
                <a:lnTo>
                  <a:pt x="2384552" y="63500"/>
                </a:lnTo>
                <a:lnTo>
                  <a:pt x="2395219" y="76200"/>
                </a:lnTo>
                <a:lnTo>
                  <a:pt x="2411603" y="76200"/>
                </a:lnTo>
                <a:lnTo>
                  <a:pt x="2400935" y="63500"/>
                </a:lnTo>
                <a:lnTo>
                  <a:pt x="2389378" y="50800"/>
                </a:lnTo>
                <a:close/>
              </a:path>
              <a:path w="2505709" h="1600200">
                <a:moveTo>
                  <a:pt x="2351278" y="38100"/>
                </a:moveTo>
                <a:lnTo>
                  <a:pt x="155829" y="38100"/>
                </a:lnTo>
                <a:lnTo>
                  <a:pt x="142493" y="50800"/>
                </a:lnTo>
                <a:lnTo>
                  <a:pt x="2364740" y="50800"/>
                </a:lnTo>
                <a:lnTo>
                  <a:pt x="2351278" y="38100"/>
                </a:lnTo>
                <a:close/>
              </a:path>
              <a:path w="2505709" h="1600200">
                <a:moveTo>
                  <a:pt x="2375535" y="0"/>
                </a:moveTo>
                <a:lnTo>
                  <a:pt x="127381" y="0"/>
                </a:lnTo>
                <a:lnTo>
                  <a:pt x="110616" y="12700"/>
                </a:lnTo>
                <a:lnTo>
                  <a:pt x="2392553" y="12700"/>
                </a:lnTo>
                <a:lnTo>
                  <a:pt x="2375535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774560" y="3891895"/>
            <a:ext cx="1858010" cy="65913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30"/>
              </a:spcBef>
            </a:pPr>
            <a:r>
              <a:rPr sz="1800" b="1" dirty="0">
                <a:latin typeface="Arial"/>
                <a:cs typeface="Arial"/>
              </a:rPr>
              <a:t>Коррекционные</a:t>
            </a:r>
            <a:endParaRPr sz="18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340"/>
              </a:spcBef>
            </a:pPr>
            <a:r>
              <a:rPr sz="1800" b="1" spc="25" dirty="0">
                <a:latin typeface="Arial"/>
                <a:cs typeface="Arial"/>
              </a:rPr>
              <a:t>технологии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69872" y="0"/>
            <a:ext cx="4213860" cy="11855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indent="98425" algn="ctr">
              <a:lnSpc>
                <a:spcPct val="100200"/>
              </a:lnSpc>
              <a:spcBef>
                <a:spcPts val="90"/>
              </a:spcBef>
            </a:pPr>
            <a:r>
              <a:rPr sz="2800" spc="-20" dirty="0">
                <a:solidFill>
                  <a:srgbClr val="2CA1BE"/>
                </a:solidFill>
              </a:rPr>
              <a:t>ГЛАВНЫЕ </a:t>
            </a:r>
            <a:r>
              <a:rPr sz="2800" spc="-10" dirty="0">
                <a:solidFill>
                  <a:srgbClr val="2CA1BE"/>
                </a:solidFill>
              </a:rPr>
              <a:t>ПРИНЦИПЫ  </a:t>
            </a:r>
            <a:r>
              <a:rPr sz="2400" spc="-5" dirty="0">
                <a:solidFill>
                  <a:srgbClr val="2CA1BE"/>
                </a:solidFill>
              </a:rPr>
              <a:t>З</a:t>
            </a:r>
            <a:r>
              <a:rPr sz="2400" spc="-10" dirty="0">
                <a:solidFill>
                  <a:srgbClr val="2CA1BE"/>
                </a:solidFill>
              </a:rPr>
              <a:t>Д</a:t>
            </a:r>
            <a:r>
              <a:rPr sz="2400" dirty="0">
                <a:solidFill>
                  <a:srgbClr val="2CA1BE"/>
                </a:solidFill>
              </a:rPr>
              <a:t>О</a:t>
            </a:r>
            <a:r>
              <a:rPr sz="2400" spc="-40" dirty="0">
                <a:solidFill>
                  <a:srgbClr val="2CA1BE"/>
                </a:solidFill>
              </a:rPr>
              <a:t>Р</a:t>
            </a:r>
            <a:r>
              <a:rPr sz="2400" dirty="0">
                <a:solidFill>
                  <a:srgbClr val="2CA1BE"/>
                </a:solidFill>
              </a:rPr>
              <a:t>ОВЬЕСБ</a:t>
            </a:r>
            <a:r>
              <a:rPr sz="2400" spc="-10" dirty="0">
                <a:solidFill>
                  <a:srgbClr val="2CA1BE"/>
                </a:solidFill>
              </a:rPr>
              <a:t>Е</a:t>
            </a:r>
            <a:r>
              <a:rPr sz="2400" dirty="0">
                <a:solidFill>
                  <a:srgbClr val="2CA1BE"/>
                </a:solidFill>
              </a:rPr>
              <a:t>Р</a:t>
            </a:r>
            <a:r>
              <a:rPr sz="2400" spc="-10" dirty="0">
                <a:solidFill>
                  <a:srgbClr val="2CA1BE"/>
                </a:solidFill>
              </a:rPr>
              <a:t>Е</a:t>
            </a:r>
            <a:r>
              <a:rPr sz="2400" spc="-165" dirty="0">
                <a:solidFill>
                  <a:srgbClr val="2CA1BE"/>
                </a:solidFill>
              </a:rPr>
              <a:t>Г</a:t>
            </a:r>
            <a:r>
              <a:rPr sz="2400" spc="-5" dirty="0">
                <a:solidFill>
                  <a:srgbClr val="2CA1BE"/>
                </a:solidFill>
              </a:rPr>
              <a:t>А</a:t>
            </a:r>
            <a:r>
              <a:rPr sz="2400" spc="-10" dirty="0">
                <a:solidFill>
                  <a:srgbClr val="2CA1BE"/>
                </a:solidFill>
              </a:rPr>
              <a:t>Ю</a:t>
            </a:r>
            <a:r>
              <a:rPr sz="2400" spc="-5" dirty="0">
                <a:solidFill>
                  <a:srgbClr val="2CA1BE"/>
                </a:solidFill>
              </a:rPr>
              <a:t>ЩИХ  </a:t>
            </a:r>
            <a:r>
              <a:rPr sz="2400" spc="-10" dirty="0">
                <a:solidFill>
                  <a:srgbClr val="2CA1BE"/>
                </a:solidFill>
              </a:rPr>
              <a:t>ТЕХНОЛОГИЙ:</a:t>
            </a:r>
            <a:endParaRPr sz="2400"/>
          </a:p>
        </p:txBody>
      </p:sp>
      <p:sp>
        <p:nvSpPr>
          <p:cNvPr id="8" name="object 8"/>
          <p:cNvSpPr txBox="1"/>
          <p:nvPr/>
        </p:nvSpPr>
        <p:spPr>
          <a:xfrm>
            <a:off x="474065" y="1261998"/>
            <a:ext cx="5760720" cy="514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buSzPct val="75000"/>
              <a:buChar char="•"/>
              <a:tabLst>
                <a:tab pos="156210" algn="l"/>
              </a:tabLst>
            </a:pPr>
            <a:r>
              <a:rPr sz="2400" spc="-5" dirty="0">
                <a:solidFill>
                  <a:srgbClr val="7030A0"/>
                </a:solidFill>
                <a:latin typeface="Arial"/>
                <a:cs typeface="Arial"/>
              </a:rPr>
              <a:t>«Не</a:t>
            </a:r>
            <a:r>
              <a:rPr sz="2400" spc="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навреди!»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20" dirty="0">
                <a:latin typeface="Arial"/>
                <a:cs typeface="Arial"/>
              </a:rPr>
              <a:t>сознательности </a:t>
            </a:r>
            <a:r>
              <a:rPr sz="2400" dirty="0">
                <a:latin typeface="Arial"/>
                <a:cs typeface="Arial"/>
              </a:rPr>
              <a:t>и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активности.</a:t>
            </a:r>
            <a:endParaRPr sz="2400">
              <a:latin typeface="Arial"/>
              <a:cs typeface="Arial"/>
            </a:endParaRPr>
          </a:p>
          <a:p>
            <a:pPr marL="12700" marR="912494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5" dirty="0">
                <a:latin typeface="Arial"/>
                <a:cs typeface="Arial"/>
              </a:rPr>
              <a:t>непрерывности  </a:t>
            </a:r>
            <a:r>
              <a:rPr sz="2400" spc="-15" dirty="0">
                <a:solidFill>
                  <a:srgbClr val="7030A0"/>
                </a:solidFill>
                <a:latin typeface="Arial"/>
                <a:cs typeface="Arial"/>
              </a:rPr>
              <a:t>здоровьесберегающего</a:t>
            </a:r>
            <a:r>
              <a:rPr sz="2400" spc="-25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процесса.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15" dirty="0">
                <a:latin typeface="Arial"/>
                <a:cs typeface="Arial"/>
              </a:rPr>
              <a:t>всестороннего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и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гармонического развития </a:t>
            </a:r>
            <a:r>
              <a:rPr sz="2400" spc="-5" dirty="0">
                <a:solidFill>
                  <a:srgbClr val="7030A0"/>
                </a:solidFill>
                <a:latin typeface="Arial"/>
                <a:cs typeface="Arial"/>
              </a:rPr>
              <a:t>личности.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12700" marR="2213610">
              <a:lnSpc>
                <a:spcPct val="100000"/>
              </a:lnSpc>
              <a:spcBef>
                <a:spcPts val="5"/>
              </a:spcBef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5" dirty="0">
                <a:latin typeface="Arial"/>
                <a:cs typeface="Arial"/>
              </a:rPr>
              <a:t>доступности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и  </a:t>
            </a:r>
            <a:r>
              <a:rPr sz="2400" spc="-5" dirty="0">
                <a:solidFill>
                  <a:srgbClr val="7030A0"/>
                </a:solidFill>
                <a:latin typeface="Arial"/>
                <a:cs typeface="Arial"/>
              </a:rPr>
              <a:t>индивидуальности.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12700" marR="1552575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10" dirty="0">
                <a:latin typeface="Arial"/>
                <a:cs typeface="Arial"/>
              </a:rPr>
              <a:t>систематичности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и  </a:t>
            </a:r>
            <a:r>
              <a:rPr sz="2400" spc="-15" dirty="0">
                <a:solidFill>
                  <a:srgbClr val="7030A0"/>
                </a:solidFill>
                <a:latin typeface="Arial"/>
                <a:cs typeface="Arial"/>
              </a:rPr>
              <a:t>последовательности.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12700" marR="70231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10" dirty="0">
                <a:latin typeface="Arial"/>
                <a:cs typeface="Arial"/>
              </a:rPr>
              <a:t>системного </a:t>
            </a:r>
            <a:r>
              <a:rPr sz="2400" spc="-15" dirty="0">
                <a:latin typeface="Arial"/>
                <a:cs typeface="Arial"/>
              </a:rPr>
              <a:t>чередования  </a:t>
            </a: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нагрузок </a:t>
            </a:r>
            <a:r>
              <a:rPr sz="2400" dirty="0">
                <a:solidFill>
                  <a:srgbClr val="7030A0"/>
                </a:solidFill>
                <a:latin typeface="Arial"/>
                <a:cs typeface="Arial"/>
              </a:rPr>
              <a:t>и</a:t>
            </a: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400" spc="-30" dirty="0">
                <a:solidFill>
                  <a:srgbClr val="7030A0"/>
                </a:solidFill>
                <a:latin typeface="Arial"/>
                <a:cs typeface="Arial"/>
              </a:rPr>
              <a:t>отдыха.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  <a:p>
            <a:pPr marL="12700" marR="30607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400" dirty="0">
                <a:latin typeface="Arial"/>
                <a:cs typeface="Arial"/>
              </a:rPr>
              <a:t>Принцип </a:t>
            </a:r>
            <a:r>
              <a:rPr sz="2400" spc="-15" dirty="0">
                <a:latin typeface="Arial"/>
                <a:cs typeface="Arial"/>
              </a:rPr>
              <a:t>постепенного </a:t>
            </a:r>
            <a:r>
              <a:rPr sz="2400" spc="-10" dirty="0">
                <a:latin typeface="Arial"/>
                <a:cs typeface="Arial"/>
              </a:rPr>
              <a:t>наращивания  </a:t>
            </a:r>
            <a:r>
              <a:rPr sz="2400" spc="-15" dirty="0">
                <a:solidFill>
                  <a:srgbClr val="7030A0"/>
                </a:solidFill>
                <a:latin typeface="Arial"/>
                <a:cs typeface="Arial"/>
              </a:rPr>
              <a:t>оздоровительных</a:t>
            </a:r>
            <a:r>
              <a:rPr sz="2400" spc="-1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7030A0"/>
                </a:solidFill>
                <a:latin typeface="Arial"/>
                <a:cs typeface="Arial"/>
              </a:rPr>
              <a:t>воздействий.</a:t>
            </a:r>
            <a:endParaRPr sz="240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071615" y="1429511"/>
            <a:ext cx="3072383" cy="50002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0679" y="142189"/>
            <a:ext cx="8220075" cy="5993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490"/>
              </a:lnSpc>
              <a:spcBef>
                <a:spcPts val="100"/>
              </a:spcBef>
            </a:pPr>
            <a:r>
              <a:rPr sz="2400" b="1" spc="-30" dirty="0">
                <a:solidFill>
                  <a:srgbClr val="2CA1BE"/>
                </a:solidFill>
                <a:latin typeface="Times New Roman"/>
                <a:cs typeface="Times New Roman"/>
              </a:rPr>
              <a:t>ИСПОЛЬЗОВАНИЕ</a:t>
            </a:r>
            <a:r>
              <a:rPr sz="2400" b="1" spc="-40" dirty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sz="2400" b="1" spc="-30" dirty="0">
                <a:solidFill>
                  <a:srgbClr val="2CA1BE"/>
                </a:solidFill>
                <a:latin typeface="Times New Roman"/>
                <a:cs typeface="Times New Roman"/>
              </a:rPr>
              <a:t>ЗДОРОВЬЕСБЕРЕГАЮЩИХ</a:t>
            </a:r>
            <a:endParaRPr sz="2400">
              <a:latin typeface="Times New Roman"/>
              <a:cs typeface="Times New Roman"/>
            </a:endParaRPr>
          </a:p>
          <a:p>
            <a:pPr marL="635" algn="ctr">
              <a:lnSpc>
                <a:spcPts val="2490"/>
              </a:lnSpc>
            </a:pPr>
            <a:r>
              <a:rPr sz="2400" b="1" spc="-20" dirty="0">
                <a:solidFill>
                  <a:srgbClr val="2CA1BE"/>
                </a:solidFill>
                <a:latin typeface="Times New Roman"/>
                <a:cs typeface="Times New Roman"/>
              </a:rPr>
              <a:t>ТЕХНОЛОГИЙ </a:t>
            </a:r>
            <a:r>
              <a:rPr sz="2400" b="1" dirty="0">
                <a:solidFill>
                  <a:srgbClr val="2CA1BE"/>
                </a:solidFill>
                <a:latin typeface="Times New Roman"/>
                <a:cs typeface="Times New Roman"/>
              </a:rPr>
              <a:t>В </a:t>
            </a:r>
            <a:r>
              <a:rPr sz="2400" b="1" spc="-5" dirty="0">
                <a:solidFill>
                  <a:srgbClr val="2CA1BE"/>
                </a:solidFill>
                <a:latin typeface="Times New Roman"/>
                <a:cs typeface="Times New Roman"/>
              </a:rPr>
              <a:t>РЕЖИМЕ</a:t>
            </a:r>
            <a:r>
              <a:rPr sz="2400" b="1" spc="-20" dirty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2CA1BE"/>
                </a:solidFill>
                <a:latin typeface="Times New Roman"/>
                <a:cs typeface="Times New Roman"/>
              </a:rPr>
              <a:t>ДНЯ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Утренняя</a:t>
            </a:r>
            <a:r>
              <a:rPr sz="2400" b="1" u="heavy" spc="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гимнастика: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10" dirty="0">
                <a:latin typeface="Symbol"/>
                <a:cs typeface="Symbol"/>
              </a:rPr>
              <a:t></a:t>
            </a:r>
            <a:r>
              <a:rPr sz="2400" spc="-10" dirty="0">
                <a:latin typeface="Times New Roman"/>
                <a:cs typeface="Times New Roman"/>
              </a:rPr>
              <a:t>дыхательная </a:t>
            </a:r>
            <a:r>
              <a:rPr sz="2400" spc="-5" dirty="0">
                <a:latin typeface="Times New Roman"/>
                <a:cs typeface="Times New Roman"/>
              </a:rPr>
              <a:t>гимнастика;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30" dirty="0">
                <a:latin typeface="Symbol"/>
                <a:cs typeface="Symbol"/>
              </a:rPr>
              <a:t></a:t>
            </a:r>
            <a:r>
              <a:rPr sz="2400" spc="-30" dirty="0">
                <a:latin typeface="Times New Roman"/>
                <a:cs typeface="Times New Roman"/>
              </a:rPr>
              <a:t>пальчиковая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гимнастика;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5" dirty="0">
                <a:latin typeface="Symbol"/>
                <a:cs typeface="Symbol"/>
              </a:rPr>
              <a:t></a:t>
            </a:r>
            <a:r>
              <a:rPr sz="2400" spc="-5" dirty="0">
                <a:latin typeface="Times New Roman"/>
                <a:cs typeface="Times New Roman"/>
              </a:rPr>
              <a:t>общеразвивающие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упражнения;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5" dirty="0">
                <a:latin typeface="Symbol"/>
                <a:cs typeface="Symbol"/>
              </a:rPr>
              <a:t></a:t>
            </a:r>
            <a:r>
              <a:rPr sz="2400" spc="-5" dirty="0">
                <a:latin typeface="Times New Roman"/>
                <a:cs typeface="Times New Roman"/>
              </a:rPr>
              <a:t>танцевальные упражнения,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ритмопластика;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72900"/>
              </a:lnSpc>
              <a:spcBef>
                <a:spcPts val="390"/>
              </a:spcBef>
              <a:tabLst>
                <a:tab pos="2430145" algn="l"/>
                <a:tab pos="4144645" algn="l"/>
                <a:tab pos="6138545" algn="l"/>
                <a:tab pos="6809105" algn="l"/>
              </a:tabLst>
            </a:pPr>
            <a:r>
              <a:rPr sz="1700" dirty="0">
                <a:latin typeface="Symbol"/>
                <a:cs typeface="Symbol"/>
              </a:rPr>
              <a:t></a:t>
            </a:r>
            <a:r>
              <a:rPr sz="2400" spc="-5" dirty="0">
                <a:latin typeface="Times New Roman"/>
                <a:cs typeface="Times New Roman"/>
              </a:rPr>
              <a:t>исп</a:t>
            </a:r>
            <a:r>
              <a:rPr sz="2400" spc="-35" dirty="0">
                <a:latin typeface="Times New Roman"/>
                <a:cs typeface="Times New Roman"/>
              </a:rPr>
              <a:t>о</a:t>
            </a:r>
            <a:r>
              <a:rPr sz="2400" spc="-5" dirty="0">
                <a:latin typeface="Times New Roman"/>
                <a:cs typeface="Times New Roman"/>
              </a:rPr>
              <a:t>ль</a:t>
            </a:r>
            <a:r>
              <a:rPr sz="2400" spc="-15" dirty="0">
                <a:latin typeface="Times New Roman"/>
                <a:cs typeface="Times New Roman"/>
              </a:rPr>
              <a:t>з</a:t>
            </a:r>
            <a:r>
              <a:rPr sz="2400" spc="5" dirty="0">
                <a:latin typeface="Times New Roman"/>
                <a:cs typeface="Times New Roman"/>
              </a:rPr>
              <a:t>о</a:t>
            </a:r>
            <a:r>
              <a:rPr sz="2400" spc="-45" dirty="0">
                <a:latin typeface="Times New Roman"/>
                <a:cs typeface="Times New Roman"/>
              </a:rPr>
              <a:t>в</a:t>
            </a:r>
            <a:r>
              <a:rPr sz="2400" spc="10" dirty="0">
                <a:latin typeface="Times New Roman"/>
                <a:cs typeface="Times New Roman"/>
              </a:rPr>
              <a:t>а</a:t>
            </a:r>
            <a:r>
              <a:rPr sz="2400" spc="-5" dirty="0">
                <a:latin typeface="Times New Roman"/>
                <a:cs typeface="Times New Roman"/>
              </a:rPr>
              <a:t>ни</a:t>
            </a:r>
            <a:r>
              <a:rPr sz="2400" dirty="0">
                <a:latin typeface="Times New Roman"/>
                <a:cs typeface="Times New Roman"/>
              </a:rPr>
              <a:t>е	</a:t>
            </a:r>
            <a:r>
              <a:rPr sz="2400" spc="-50" dirty="0">
                <a:latin typeface="Times New Roman"/>
                <a:cs typeface="Times New Roman"/>
              </a:rPr>
              <a:t>э</a:t>
            </a:r>
            <a:r>
              <a:rPr sz="2400" spc="-5" dirty="0">
                <a:latin typeface="Times New Roman"/>
                <a:cs typeface="Times New Roman"/>
              </a:rPr>
              <a:t>лемен</a:t>
            </a:r>
            <a:r>
              <a:rPr sz="2400" spc="-45" dirty="0">
                <a:latin typeface="Times New Roman"/>
                <a:cs typeface="Times New Roman"/>
              </a:rPr>
              <a:t>т</a:t>
            </a:r>
            <a:r>
              <a:rPr sz="2400" dirty="0">
                <a:latin typeface="Times New Roman"/>
                <a:cs typeface="Times New Roman"/>
              </a:rPr>
              <a:t>ов	</a:t>
            </a:r>
            <a:r>
              <a:rPr sz="2400" spc="20" dirty="0">
                <a:latin typeface="Times New Roman"/>
                <a:cs typeface="Times New Roman"/>
              </a:rPr>
              <a:t>у</a:t>
            </a:r>
            <a:r>
              <a:rPr sz="2400" spc="-5" dirty="0">
                <a:latin typeface="Times New Roman"/>
                <a:cs typeface="Times New Roman"/>
              </a:rPr>
              <a:t>пражнени</a:t>
            </a:r>
            <a:r>
              <a:rPr sz="2400" dirty="0">
                <a:latin typeface="Times New Roman"/>
                <a:cs typeface="Times New Roman"/>
              </a:rPr>
              <a:t>й	</a:t>
            </a:r>
            <a:r>
              <a:rPr sz="2400" spc="-5" dirty="0">
                <a:latin typeface="Times New Roman"/>
                <a:cs typeface="Times New Roman"/>
              </a:rPr>
              <a:t>и</a:t>
            </a:r>
            <a:r>
              <a:rPr sz="2400" dirty="0">
                <a:latin typeface="Times New Roman"/>
                <a:cs typeface="Times New Roman"/>
              </a:rPr>
              <a:t>з	разли</a:t>
            </a:r>
            <a:r>
              <a:rPr sz="2400" spc="5" dirty="0">
                <a:latin typeface="Times New Roman"/>
                <a:cs typeface="Times New Roman"/>
              </a:rPr>
              <a:t>ч</a:t>
            </a:r>
            <a:r>
              <a:rPr sz="2400" spc="-5" dirty="0">
                <a:latin typeface="Times New Roman"/>
                <a:cs typeface="Times New Roman"/>
              </a:rPr>
              <a:t>ных  оздоровительных </a:t>
            </a:r>
            <a:r>
              <a:rPr sz="2400" spc="-15" dirty="0">
                <a:latin typeface="Times New Roman"/>
                <a:cs typeface="Times New Roman"/>
              </a:rPr>
              <a:t>методик: </a:t>
            </a:r>
            <a:r>
              <a:rPr sz="2400" spc="-5" dirty="0">
                <a:latin typeface="Times New Roman"/>
                <a:cs typeface="Times New Roman"/>
              </a:rPr>
              <a:t>аэробика, </a:t>
            </a:r>
            <a:r>
              <a:rPr sz="2400" dirty="0">
                <a:latin typeface="Times New Roman"/>
                <a:cs typeface="Times New Roman"/>
              </a:rPr>
              <a:t>стретчинг и</a:t>
            </a:r>
            <a:r>
              <a:rPr sz="2400" spc="6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др.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Перед</a:t>
            </a:r>
            <a:r>
              <a:rPr sz="2400" b="1" u="heavy" spc="-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занятиями: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72900"/>
              </a:lnSpc>
              <a:spcBef>
                <a:spcPts val="395"/>
              </a:spcBef>
              <a:tabLst>
                <a:tab pos="1655445" algn="l"/>
                <a:tab pos="2466340" algn="l"/>
                <a:tab pos="3690620" algn="l"/>
                <a:tab pos="5175250" algn="l"/>
                <a:tab pos="6341110" algn="l"/>
                <a:tab pos="8043545" algn="l"/>
              </a:tabLst>
            </a:pPr>
            <a:r>
              <a:rPr sz="1700" dirty="0">
                <a:latin typeface="Symbol"/>
                <a:cs typeface="Symbol"/>
              </a:rPr>
              <a:t></a:t>
            </a:r>
            <a:r>
              <a:rPr sz="2400" dirty="0">
                <a:latin typeface="Times New Roman"/>
                <a:cs typeface="Times New Roman"/>
              </a:rPr>
              <a:t>разли</a:t>
            </a:r>
            <a:r>
              <a:rPr sz="2400" spc="5" dirty="0">
                <a:latin typeface="Times New Roman"/>
                <a:cs typeface="Times New Roman"/>
              </a:rPr>
              <a:t>ч</a:t>
            </a:r>
            <a:r>
              <a:rPr sz="2400" spc="-5" dirty="0">
                <a:latin typeface="Times New Roman"/>
                <a:cs typeface="Times New Roman"/>
              </a:rPr>
              <a:t>ны</a:t>
            </a:r>
            <a:r>
              <a:rPr sz="2400" dirty="0">
                <a:latin typeface="Times New Roman"/>
                <a:cs typeface="Times New Roman"/>
              </a:rPr>
              <a:t>е	</a:t>
            </a:r>
            <a:r>
              <a:rPr sz="2400" spc="-5" dirty="0">
                <a:latin typeface="Times New Roman"/>
                <a:cs typeface="Times New Roman"/>
              </a:rPr>
              <a:t>ви</a:t>
            </a:r>
            <a:r>
              <a:rPr sz="2400" spc="5" dirty="0">
                <a:latin typeface="Times New Roman"/>
                <a:cs typeface="Times New Roman"/>
              </a:rPr>
              <a:t>д</a:t>
            </a:r>
            <a:r>
              <a:rPr sz="2400" dirty="0">
                <a:latin typeface="Times New Roman"/>
                <a:cs typeface="Times New Roman"/>
              </a:rPr>
              <a:t>ы	</a:t>
            </a:r>
            <a:r>
              <a:rPr sz="2400" spc="-10" dirty="0">
                <a:latin typeface="Times New Roman"/>
                <a:cs typeface="Times New Roman"/>
              </a:rPr>
              <a:t>м</a:t>
            </a:r>
            <a:r>
              <a:rPr sz="2400" dirty="0">
                <a:latin typeface="Times New Roman"/>
                <a:cs typeface="Times New Roman"/>
              </a:rPr>
              <a:t>ас</a:t>
            </a:r>
            <a:r>
              <a:rPr sz="2400" spc="15" dirty="0">
                <a:latin typeface="Times New Roman"/>
                <a:cs typeface="Times New Roman"/>
              </a:rPr>
              <a:t>с</a:t>
            </a:r>
            <a:r>
              <a:rPr sz="2400" spc="-10" dirty="0">
                <a:latin typeface="Times New Roman"/>
                <a:cs typeface="Times New Roman"/>
              </a:rPr>
              <a:t>а</a:t>
            </a:r>
            <a:r>
              <a:rPr sz="2400" dirty="0">
                <a:latin typeface="Times New Roman"/>
                <a:cs typeface="Times New Roman"/>
              </a:rPr>
              <a:t>жа	(</a:t>
            </a:r>
            <a:r>
              <a:rPr sz="2400" spc="-40" dirty="0">
                <a:latin typeface="Times New Roman"/>
                <a:cs typeface="Times New Roman"/>
              </a:rPr>
              <a:t>т</a:t>
            </a:r>
            <a:r>
              <a:rPr sz="2400" spc="-60" dirty="0">
                <a:latin typeface="Times New Roman"/>
                <a:cs typeface="Times New Roman"/>
              </a:rPr>
              <a:t>о</a:t>
            </a:r>
            <a:r>
              <a:rPr sz="2400" dirty="0">
                <a:latin typeface="Times New Roman"/>
                <a:cs typeface="Times New Roman"/>
              </a:rPr>
              <a:t>ч</a:t>
            </a:r>
            <a:r>
              <a:rPr sz="2400" spc="-55" dirty="0">
                <a:latin typeface="Times New Roman"/>
                <a:cs typeface="Times New Roman"/>
              </a:rPr>
              <a:t>е</a:t>
            </a:r>
            <a:r>
              <a:rPr sz="2400" dirty="0">
                <a:latin typeface="Times New Roman"/>
                <a:cs typeface="Times New Roman"/>
              </a:rPr>
              <a:t>чный	</a:t>
            </a:r>
            <a:r>
              <a:rPr sz="2400" spc="-10" dirty="0">
                <a:latin typeface="Times New Roman"/>
                <a:cs typeface="Times New Roman"/>
              </a:rPr>
              <a:t>м</a:t>
            </a:r>
            <a:r>
              <a:rPr sz="2400" dirty="0">
                <a:latin typeface="Times New Roman"/>
                <a:cs typeface="Times New Roman"/>
              </a:rPr>
              <a:t>ас</a:t>
            </a:r>
            <a:r>
              <a:rPr sz="2400" spc="25" dirty="0">
                <a:latin typeface="Times New Roman"/>
                <a:cs typeface="Times New Roman"/>
              </a:rPr>
              <a:t>с</a:t>
            </a:r>
            <a:r>
              <a:rPr sz="2400" dirty="0">
                <a:latin typeface="Times New Roman"/>
                <a:cs typeface="Times New Roman"/>
              </a:rPr>
              <a:t>аж,	</a:t>
            </a:r>
            <a:r>
              <a:rPr sz="2400" spc="20" dirty="0">
                <a:latin typeface="Times New Roman"/>
                <a:cs typeface="Times New Roman"/>
              </a:rPr>
              <a:t>с</a:t>
            </a:r>
            <a:r>
              <a:rPr sz="2400" dirty="0">
                <a:latin typeface="Times New Roman"/>
                <a:cs typeface="Times New Roman"/>
              </a:rPr>
              <a:t>а</a:t>
            </a:r>
            <a:r>
              <a:rPr sz="2400" spc="5" dirty="0">
                <a:latin typeface="Times New Roman"/>
                <a:cs typeface="Times New Roman"/>
              </a:rPr>
              <a:t>м</a:t>
            </a:r>
            <a:r>
              <a:rPr sz="2400" spc="-50" dirty="0">
                <a:latin typeface="Times New Roman"/>
                <a:cs typeface="Times New Roman"/>
              </a:rPr>
              <a:t>о</a:t>
            </a:r>
            <a:r>
              <a:rPr sz="2400" spc="-10" dirty="0">
                <a:latin typeface="Times New Roman"/>
                <a:cs typeface="Times New Roman"/>
              </a:rPr>
              <a:t>ма</a:t>
            </a:r>
            <a:r>
              <a:rPr sz="2400" dirty="0">
                <a:latin typeface="Times New Roman"/>
                <a:cs typeface="Times New Roman"/>
              </a:rPr>
              <a:t>с</a:t>
            </a:r>
            <a:r>
              <a:rPr sz="2400" spc="25" dirty="0">
                <a:latin typeface="Times New Roman"/>
                <a:cs typeface="Times New Roman"/>
              </a:rPr>
              <a:t>с</a:t>
            </a:r>
            <a:r>
              <a:rPr sz="2400" spc="-10" dirty="0">
                <a:latin typeface="Times New Roman"/>
                <a:cs typeface="Times New Roman"/>
              </a:rPr>
              <a:t>а</a:t>
            </a:r>
            <a:r>
              <a:rPr sz="2400" dirty="0">
                <a:latin typeface="Times New Roman"/>
                <a:cs typeface="Times New Roman"/>
              </a:rPr>
              <a:t>ж	и  др.);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30" dirty="0">
                <a:latin typeface="Symbol"/>
                <a:cs typeface="Symbol"/>
              </a:rPr>
              <a:t></a:t>
            </a:r>
            <a:r>
              <a:rPr sz="2400" spc="-30" dirty="0">
                <a:latin typeface="Times New Roman"/>
                <a:cs typeface="Times New Roman"/>
              </a:rPr>
              <a:t>пальчиковая </a:t>
            </a:r>
            <a:r>
              <a:rPr sz="2400" spc="-10" dirty="0">
                <a:latin typeface="Times New Roman"/>
                <a:cs typeface="Times New Roman"/>
              </a:rPr>
              <a:t>гимнастика, гимнастика </a:t>
            </a:r>
            <a:r>
              <a:rPr sz="2400" dirty="0">
                <a:latin typeface="Times New Roman"/>
                <a:cs typeface="Times New Roman"/>
              </a:rPr>
              <a:t>для</a:t>
            </a:r>
            <a:r>
              <a:rPr sz="2400" spc="7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глаз.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490"/>
              </a:lnSpc>
              <a:spcBef>
                <a:spcPts val="132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На</a:t>
            </a:r>
            <a:r>
              <a:rPr sz="2400" b="1" u="heavy" spc="-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занятиях:</a:t>
            </a:r>
            <a:endParaRPr sz="2400">
              <a:latin typeface="Times New Roman"/>
              <a:cs typeface="Times New Roman"/>
            </a:endParaRPr>
          </a:p>
          <a:p>
            <a:pPr marL="191135" indent="-178435">
              <a:lnSpc>
                <a:spcPts val="2100"/>
              </a:lnSpc>
              <a:buChar char="-"/>
              <a:tabLst>
                <a:tab pos="191770" algn="l"/>
              </a:tabLst>
            </a:pPr>
            <a:r>
              <a:rPr sz="2400" spc="-15" dirty="0">
                <a:latin typeface="Times New Roman"/>
                <a:cs typeface="Times New Roman"/>
              </a:rPr>
              <a:t>физкультминутки;</a:t>
            </a:r>
            <a:endParaRPr sz="2400">
              <a:latin typeface="Times New Roman"/>
              <a:cs typeface="Times New Roman"/>
            </a:endParaRPr>
          </a:p>
          <a:p>
            <a:pPr marL="191135" indent="-178435">
              <a:lnSpc>
                <a:spcPts val="2100"/>
              </a:lnSpc>
              <a:buChar char="-"/>
              <a:tabLst>
                <a:tab pos="191770" algn="l"/>
              </a:tabLst>
            </a:pPr>
            <a:r>
              <a:rPr sz="2400" dirty="0">
                <a:latin typeface="Times New Roman"/>
                <a:cs typeface="Times New Roman"/>
              </a:rPr>
              <a:t>смена динамических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поз;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10" dirty="0">
                <a:latin typeface="Symbol"/>
                <a:cs typeface="Symbol"/>
              </a:rPr>
              <a:t></a:t>
            </a:r>
            <a:r>
              <a:rPr sz="2400" spc="-10" dirty="0">
                <a:latin typeface="Times New Roman"/>
                <a:cs typeface="Times New Roman"/>
              </a:rPr>
              <a:t>дыхательные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упражнения;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ts val="2100"/>
              </a:lnSpc>
            </a:pPr>
            <a:r>
              <a:rPr sz="1700" spc="-30" dirty="0">
                <a:latin typeface="Symbol"/>
                <a:cs typeface="Symbol"/>
              </a:rPr>
              <a:t></a:t>
            </a:r>
            <a:r>
              <a:rPr sz="2400" spc="-30" dirty="0">
                <a:latin typeface="Times New Roman"/>
                <a:cs typeface="Times New Roman"/>
              </a:rPr>
              <a:t>пальчиковая</a:t>
            </a:r>
            <a:r>
              <a:rPr sz="2400" spc="-5" dirty="0">
                <a:latin typeface="Times New Roman"/>
                <a:cs typeface="Times New Roman"/>
              </a:rPr>
              <a:t> гимнастика;</a:t>
            </a:r>
            <a:endParaRPr sz="2400">
              <a:latin typeface="Times New Roman"/>
              <a:cs typeface="Times New Roman"/>
            </a:endParaRPr>
          </a:p>
          <a:p>
            <a:pPr marL="191135" indent="-178435">
              <a:lnSpc>
                <a:spcPts val="2490"/>
              </a:lnSpc>
              <a:buChar char="-"/>
              <a:tabLst>
                <a:tab pos="191770" algn="l"/>
              </a:tabLst>
            </a:pPr>
            <a:r>
              <a:rPr sz="2400" spc="-10" dirty="0">
                <a:latin typeface="Times New Roman"/>
                <a:cs typeface="Times New Roman"/>
              </a:rPr>
              <a:t>гимнастика </a:t>
            </a:r>
            <a:r>
              <a:rPr sz="2400" dirty="0">
                <a:latin typeface="Times New Roman"/>
                <a:cs typeface="Times New Roman"/>
              </a:rPr>
              <a:t>для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Times New Roman"/>
                <a:cs typeface="Times New Roman"/>
              </a:rPr>
              <a:t>глаз.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929628" y="3643884"/>
            <a:ext cx="1958339" cy="30708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1"/>
            <a:ext cx="8514159" cy="119461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Утренняя гимнастика с использованием предмета – султанчик</a:t>
            </a:r>
            <a:endParaRPr lang="ru-RU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98450" y="1598510"/>
            <a:ext cx="2544749" cy="38115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Здоровье  в порядке, спасибо зарядке!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G:\DCIM\102NIKON\DSCN4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3807726" cy="4476467"/>
          </a:xfrm>
          <a:prstGeom prst="rect">
            <a:avLst/>
          </a:prstGeom>
          <a:noFill/>
        </p:spPr>
      </p:pic>
      <p:pic>
        <p:nvPicPr>
          <p:cNvPr id="2051" name="Picture 3" descr="G:\DCIM\102NIKON\DSCN45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6769" y="3321590"/>
            <a:ext cx="2050031" cy="2698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9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8495" y="0"/>
            <a:ext cx="8389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35" dirty="0">
                <a:solidFill>
                  <a:srgbClr val="000000"/>
                </a:solidFill>
              </a:rPr>
              <a:t>Физкультурные </a:t>
            </a:r>
            <a:r>
              <a:rPr sz="4000" spc="35" dirty="0">
                <a:solidFill>
                  <a:srgbClr val="000000"/>
                </a:solidFill>
              </a:rPr>
              <a:t>уголки </a:t>
            </a:r>
            <a:r>
              <a:rPr sz="4000" spc="-365">
                <a:solidFill>
                  <a:srgbClr val="000000"/>
                </a:solidFill>
              </a:rPr>
              <a:t>в</a:t>
            </a:r>
            <a:r>
              <a:rPr sz="4000" spc="-225">
                <a:solidFill>
                  <a:srgbClr val="000000"/>
                </a:solidFill>
              </a:rPr>
              <a:t> </a:t>
            </a:r>
            <a:r>
              <a:rPr sz="4000" spc="95" smtClean="0">
                <a:solidFill>
                  <a:srgbClr val="000000"/>
                </a:solidFill>
              </a:rPr>
              <a:t>групп</a:t>
            </a:r>
            <a:r>
              <a:rPr lang="ru-RU" sz="4000" spc="95" dirty="0" smtClean="0">
                <a:solidFill>
                  <a:srgbClr val="000000"/>
                </a:solidFill>
              </a:rPr>
              <a:t>е</a:t>
            </a:r>
            <a:endParaRPr sz="4000"/>
          </a:p>
        </p:txBody>
      </p:sp>
      <p:pic>
        <p:nvPicPr>
          <p:cNvPr id="1027" name="Picture 3" descr="F:\ФИЗО\ф\DSCN4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180" y="1143000"/>
            <a:ext cx="2184400" cy="304800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114800"/>
            <a:ext cx="294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7947600" y="275844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F:\ФИЗО\ф\DSCN47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343400"/>
            <a:ext cx="2946400" cy="2209800"/>
          </a:xfrm>
          <a:prstGeom prst="rect">
            <a:avLst/>
          </a:prstGeom>
          <a:noFill/>
        </p:spPr>
      </p:pic>
      <p:pic>
        <p:nvPicPr>
          <p:cNvPr id="1026" name="Picture 2" descr="G:\DCIM\103NIKON\DSCN47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838200"/>
            <a:ext cx="487680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-12700"/>
            <a:ext cx="8230253" cy="81914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6FC0"/>
                </a:solidFill>
              </a:rPr>
              <a:t>Площадка </a:t>
            </a:r>
            <a:r>
              <a:rPr lang="ru-RU" spc="-5" dirty="0" smtClean="0">
                <a:solidFill>
                  <a:srgbClr val="006FC0"/>
                </a:solidFill>
              </a:rPr>
              <a:t>нашего </a:t>
            </a:r>
            <a:r>
              <a:rPr lang="ru-RU" spc="-20" dirty="0" smtClean="0">
                <a:solidFill>
                  <a:srgbClr val="006FC0"/>
                </a:solidFill>
              </a:rPr>
              <a:t>детского</a:t>
            </a:r>
            <a:r>
              <a:rPr lang="ru-RU" spc="-130" dirty="0" smtClean="0">
                <a:solidFill>
                  <a:srgbClr val="006FC0"/>
                </a:solidFill>
              </a:rPr>
              <a:t> </a:t>
            </a:r>
            <a:r>
              <a:rPr lang="ru-RU" dirty="0" smtClean="0">
                <a:solidFill>
                  <a:srgbClr val="006FC0"/>
                </a:solidFill>
              </a:rPr>
              <a:t>сада      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Прогулка на свежем воздухе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29842" y="1120877"/>
            <a:ext cx="2397246" cy="523567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Прогулки на свежем воздухе – отличное закаливание ребенка. Приучите гулять детей в любую погоду, ежедневно бывать на свежем воздухе.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554835" y="5569801"/>
            <a:ext cx="112700" cy="169080"/>
          </a:xfrm>
        </p:spPr>
      </p:pic>
      <p:pic>
        <p:nvPicPr>
          <p:cNvPr id="9" name="Содержимое 8" descr="http://itd0.mycdn.me/image?t=52&amp;bid=543812498138&amp;id=543812498138&amp;plc=WEB&amp;tkn=*bZ1ym31B9cafE2lQq-4OhhL5iHA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651" y="5304203"/>
            <a:ext cx="40943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G:\DCIM\102NIKON\DSCN45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990600"/>
            <a:ext cx="3503734" cy="2919045"/>
          </a:xfrm>
          <a:prstGeom prst="rect">
            <a:avLst/>
          </a:prstGeom>
          <a:noFill/>
        </p:spPr>
      </p:pic>
      <p:pic>
        <p:nvPicPr>
          <p:cNvPr id="8194" name="Picture 2" descr="G:\DCIM\102NIKON\DSCN45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0771" y="3712192"/>
            <a:ext cx="2654490" cy="2654490"/>
          </a:xfrm>
          <a:prstGeom prst="rect">
            <a:avLst/>
          </a:prstGeom>
          <a:noFill/>
        </p:spPr>
      </p:pic>
      <p:pic>
        <p:nvPicPr>
          <p:cNvPr id="8195" name="Picture 3" descr="G:\DCIM\102NIKON\DSCN45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37681" y="1098645"/>
            <a:ext cx="2057402" cy="2634018"/>
          </a:xfrm>
          <a:prstGeom prst="rect">
            <a:avLst/>
          </a:prstGeom>
          <a:noFill/>
        </p:spPr>
      </p:pic>
      <p:pic>
        <p:nvPicPr>
          <p:cNvPr id="8197" name="Picture 5" descr="J:\сад фото детей\Фото алена сад\DSC027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58153" y="3712192"/>
            <a:ext cx="2958152" cy="2593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07679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3200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ежимные моменты в течение дня направленные на здоровый образ жизни</a:t>
            </a:r>
            <a:endParaRPr lang="ru-RU" sz="3200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sz="2800" dirty="0" smtClean="0">
                <a:solidFill>
                  <a:srgbClr val="66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Гигиенические процедуры</a:t>
            </a:r>
            <a:endParaRPr lang="ru-RU" sz="2800" dirty="0">
              <a:solidFill>
                <a:srgbClr val="66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9641" y="1846671"/>
            <a:ext cx="3887391" cy="690789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dirty="0" smtClean="0">
                <a:solidFill>
                  <a:srgbClr val="660066"/>
                </a:solidFill>
              </a:rPr>
              <a:t>Пробуждающая гимнастика</a:t>
            </a:r>
            <a:endParaRPr lang="ru-RU" sz="3200" dirty="0">
              <a:solidFill>
                <a:srgbClr val="660066"/>
              </a:solidFill>
            </a:endParaRPr>
          </a:p>
        </p:txBody>
      </p:sp>
      <p:pic>
        <p:nvPicPr>
          <p:cNvPr id="10" name="Рисунок 9" descr="http://i.mycdn.me/image?t=52&amp;bid=226470216546&amp;id=226470216546&amp;plc=WEB&amp;tkn=*mRfNjJvCqA5cXt44Nm3DjPd4oi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415" y="3057098"/>
            <a:ext cx="211016" cy="996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231961" cy="30777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G:\DCIM\102NIKON\DSCN45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514600"/>
            <a:ext cx="3385625" cy="2975213"/>
          </a:xfrm>
          <a:prstGeom prst="rect">
            <a:avLst/>
          </a:prstGeom>
          <a:noFill/>
        </p:spPr>
      </p:pic>
      <p:pic>
        <p:nvPicPr>
          <p:cNvPr id="3075" name="Picture 3" descr="G:\DCIM\102NIKON\DSCN46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790" y="2573315"/>
            <a:ext cx="2093913" cy="2093913"/>
          </a:xfrm>
          <a:prstGeom prst="rect">
            <a:avLst/>
          </a:prstGeom>
          <a:noFill/>
        </p:spPr>
      </p:pic>
      <p:pic>
        <p:nvPicPr>
          <p:cNvPr id="3076" name="Picture 4" descr="G:\DCIM\102NIKON\DSCN46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3951027"/>
            <a:ext cx="2456597" cy="2456597"/>
          </a:xfrm>
          <a:prstGeom prst="rect">
            <a:avLst/>
          </a:prstGeom>
          <a:noFill/>
        </p:spPr>
      </p:pic>
      <p:pic>
        <p:nvPicPr>
          <p:cNvPr id="3077" name="Picture 5" descr="G:\DCIM\102NIKON\DSCN45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9686" y="5373807"/>
            <a:ext cx="1845860" cy="1286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2134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71561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НОД на тему  </a:t>
            </a:r>
            <a:b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 Здоровье – это богатство» </a:t>
            </a:r>
            <a:r>
              <a:rPr lang="ru-RU" sz="2400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движения</a:t>
            </a:r>
            <a:endParaRPr lang="ru-RU" sz="2400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088" y="1909037"/>
            <a:ext cx="2307510" cy="131124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6761" y="2811439"/>
            <a:ext cx="374336" cy="279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84745" y="2483001"/>
            <a:ext cx="327545" cy="987349"/>
          </a:xfrm>
          <a:prstGeom prst="rect">
            <a:avLst/>
          </a:prstGeom>
        </p:spPr>
      </p:pic>
      <p:pic>
        <p:nvPicPr>
          <p:cNvPr id="6146" name="Picture 2" descr="G:\DCIM\102NIKON\DSCN45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067" y="661917"/>
            <a:ext cx="4299045" cy="3159457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29150" y="4148920"/>
            <a:ext cx="3886200" cy="300251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6147" name="Picture 3" descr="G:\DCIM\102NIKON\DSCN4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1066800"/>
            <a:ext cx="2436125" cy="4199496"/>
          </a:xfrm>
          <a:prstGeom prst="rect">
            <a:avLst/>
          </a:prstGeom>
          <a:noFill/>
        </p:spPr>
      </p:pic>
      <p:pic>
        <p:nvPicPr>
          <p:cNvPr id="6148" name="Picture 4" descr="G:\DCIM\102NIKON\DSCN44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76818" y="3875964"/>
            <a:ext cx="2982036" cy="2982036"/>
          </a:xfrm>
          <a:prstGeom prst="rect">
            <a:avLst/>
          </a:prstGeom>
          <a:noFill/>
        </p:spPr>
      </p:pic>
      <p:pic>
        <p:nvPicPr>
          <p:cNvPr id="6149" name="Picture 5" descr="G:\DCIM\102NIKON\DSCN45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4010" y="3633716"/>
            <a:ext cx="2528249" cy="2528249"/>
          </a:xfrm>
          <a:prstGeom prst="rect">
            <a:avLst/>
          </a:prstGeom>
          <a:noFill/>
        </p:spPr>
      </p:pic>
      <p:pic>
        <p:nvPicPr>
          <p:cNvPr id="6150" name="Picture 6" descr="G:\DCIM\102NIKON\DSCN45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33767" y="2006220"/>
            <a:ext cx="3040039" cy="2937680"/>
          </a:xfrm>
          <a:prstGeom prst="rect">
            <a:avLst/>
          </a:prstGeom>
          <a:noFill/>
        </p:spPr>
      </p:pic>
      <p:pic>
        <p:nvPicPr>
          <p:cNvPr id="6151" name="Picture 7" descr="G:\DCIM\102NIKON\DSCN458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8713" y="3797490"/>
            <a:ext cx="2705669" cy="2705669"/>
          </a:xfrm>
          <a:prstGeom prst="rect">
            <a:avLst/>
          </a:prstGeom>
          <a:noFill/>
        </p:spPr>
      </p:pic>
      <p:pic>
        <p:nvPicPr>
          <p:cNvPr id="6152" name="Picture 8" descr="G:\DCIM\102NIKON\DSCN459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86349" y="4462818"/>
            <a:ext cx="2163170" cy="2163170"/>
          </a:xfrm>
          <a:prstGeom prst="rect">
            <a:avLst/>
          </a:prstGeom>
          <a:noFill/>
        </p:spPr>
      </p:pic>
      <p:pic>
        <p:nvPicPr>
          <p:cNvPr id="6153" name="Picture 9" descr="G:\DCIM\102NIKON\DSCN459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26695" y="696037"/>
            <a:ext cx="1620816" cy="3002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0281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975" y="309489"/>
            <a:ext cx="7886700" cy="5928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онкурсы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0410" y="2933842"/>
            <a:ext cx="1040168" cy="12337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6556" y="3963695"/>
            <a:ext cx="1592310" cy="1871049"/>
          </a:xfrm>
        </p:spPr>
      </p:pic>
      <p:pic>
        <p:nvPicPr>
          <p:cNvPr id="7170" name="Picture 2" descr="G:\DCIM\102NIKON\DSCN44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799" y="1248508"/>
            <a:ext cx="3965330" cy="4659923"/>
          </a:xfrm>
          <a:prstGeom prst="rect">
            <a:avLst/>
          </a:prstGeom>
          <a:noFill/>
        </p:spPr>
      </p:pic>
      <p:pic>
        <p:nvPicPr>
          <p:cNvPr id="7171" name="Picture 3" descr="G:\DCIM\102NIKON\DSCN44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408" y="1195755"/>
            <a:ext cx="3494944" cy="47302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4939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14472" y="498335"/>
            <a:ext cx="3115818" cy="5128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7217" y="1194638"/>
            <a:ext cx="6540500" cy="422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b="0" spc="90" dirty="0">
                <a:solidFill>
                  <a:srgbClr val="000000"/>
                </a:solidFill>
                <a:latin typeface="Arial"/>
                <a:cs typeface="Arial"/>
              </a:rPr>
              <a:t>здоровье </a:t>
            </a:r>
            <a:r>
              <a:rPr sz="2600" b="0" spc="-20" dirty="0">
                <a:solidFill>
                  <a:srgbClr val="000000"/>
                </a:solidFill>
                <a:latin typeface="Arial"/>
                <a:cs typeface="Arial"/>
              </a:rPr>
              <a:t>является </a:t>
            </a:r>
            <a:r>
              <a:rPr sz="2600" b="0" spc="80" dirty="0">
                <a:solidFill>
                  <a:srgbClr val="000000"/>
                </a:solidFill>
                <a:latin typeface="Arial"/>
                <a:cs typeface="Arial"/>
              </a:rPr>
              <a:t>состоянием</a:t>
            </a:r>
            <a:r>
              <a:rPr sz="2600" b="0" spc="1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600" b="0" spc="170" dirty="0">
                <a:solidFill>
                  <a:srgbClr val="000000"/>
                </a:solidFill>
                <a:latin typeface="Arial"/>
                <a:cs typeface="Arial"/>
              </a:rPr>
              <a:t>полного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5168" y="1512188"/>
            <a:ext cx="8163559" cy="135699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04139" marR="1386205">
              <a:lnSpc>
                <a:spcPts val="2500"/>
              </a:lnSpc>
              <a:spcBef>
                <a:spcPts val="705"/>
              </a:spcBef>
            </a:pPr>
            <a:r>
              <a:rPr sz="2600" spc="114" dirty="0">
                <a:latin typeface="Arial"/>
                <a:cs typeface="Arial"/>
              </a:rPr>
              <a:t>физического, </a:t>
            </a:r>
            <a:r>
              <a:rPr sz="2600" spc="135" dirty="0">
                <a:latin typeface="Arial"/>
                <a:cs typeface="Arial"/>
              </a:rPr>
              <a:t>душевного </a:t>
            </a:r>
            <a:r>
              <a:rPr sz="2600" spc="175" dirty="0">
                <a:latin typeface="Arial"/>
                <a:cs typeface="Arial"/>
              </a:rPr>
              <a:t>и</a:t>
            </a:r>
            <a:r>
              <a:rPr sz="2600" dirty="0">
                <a:latin typeface="Arial"/>
                <a:cs typeface="Arial"/>
              </a:rPr>
              <a:t> </a:t>
            </a:r>
            <a:r>
              <a:rPr sz="2600" spc="120" dirty="0">
                <a:latin typeface="Arial"/>
                <a:cs typeface="Arial"/>
              </a:rPr>
              <a:t>социального  </a:t>
            </a:r>
            <a:r>
              <a:rPr sz="2600" spc="90" dirty="0">
                <a:latin typeface="Arial"/>
                <a:cs typeface="Arial"/>
              </a:rPr>
              <a:t>благополучия, </a:t>
            </a:r>
            <a:r>
              <a:rPr sz="2600" spc="-10" dirty="0">
                <a:latin typeface="Arial"/>
                <a:cs typeface="Arial"/>
              </a:rPr>
              <a:t>а </a:t>
            </a:r>
            <a:r>
              <a:rPr sz="2600" spc="95" dirty="0">
                <a:latin typeface="Arial"/>
                <a:cs typeface="Arial"/>
              </a:rPr>
              <a:t>не </a:t>
            </a:r>
            <a:r>
              <a:rPr sz="2600" spc="100" dirty="0">
                <a:latin typeface="Arial"/>
                <a:cs typeface="Arial"/>
              </a:rPr>
              <a:t>только </a:t>
            </a:r>
            <a:r>
              <a:rPr sz="2600" spc="70" dirty="0">
                <a:latin typeface="Arial"/>
                <a:cs typeface="Arial"/>
              </a:rPr>
              <a:t>отсутствием  </a:t>
            </a:r>
            <a:r>
              <a:rPr sz="2600" spc="75" dirty="0">
                <a:latin typeface="Arial"/>
                <a:cs typeface="Arial"/>
              </a:rPr>
              <a:t>болезней </a:t>
            </a:r>
            <a:r>
              <a:rPr sz="2600" spc="175" dirty="0">
                <a:latin typeface="Arial"/>
                <a:cs typeface="Arial"/>
              </a:rPr>
              <a:t>и </a:t>
            </a:r>
            <a:r>
              <a:rPr sz="2600" spc="110" dirty="0">
                <a:latin typeface="Arial"/>
                <a:cs typeface="Arial"/>
              </a:rPr>
              <a:t>физических</a:t>
            </a:r>
            <a:r>
              <a:rPr sz="2600" spc="20" dirty="0">
                <a:latin typeface="Arial"/>
                <a:cs typeface="Arial"/>
              </a:rPr>
              <a:t> </a:t>
            </a:r>
            <a:r>
              <a:rPr sz="2600" spc="85" dirty="0">
                <a:latin typeface="Arial"/>
                <a:cs typeface="Arial"/>
              </a:rPr>
              <a:t>дефектов.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2375"/>
              </a:lnSpc>
              <a:tabLst>
                <a:tab pos="6229985" algn="l"/>
              </a:tabLst>
            </a:pPr>
            <a:r>
              <a:rPr sz="2000" strike="sngStrike" dirty="0">
                <a:latin typeface="Times New Roman"/>
                <a:cs typeface="Times New Roman"/>
              </a:rPr>
              <a:t> 	</a:t>
            </a:r>
            <a:r>
              <a:rPr sz="2000" strike="sngStrike" spc="85" dirty="0">
                <a:latin typeface="Arial"/>
                <a:cs typeface="Arial"/>
              </a:rPr>
              <a:t>(по </a:t>
            </a:r>
            <a:r>
              <a:rPr sz="2000" strike="sngStrike" spc="30" dirty="0">
                <a:latin typeface="Arial"/>
                <a:cs typeface="Arial"/>
              </a:rPr>
              <a:t>уставу</a:t>
            </a:r>
            <a:r>
              <a:rPr sz="2000" strike="sngStrike" spc="-10" dirty="0">
                <a:latin typeface="Arial"/>
                <a:cs typeface="Arial"/>
              </a:rPr>
              <a:t> </a:t>
            </a:r>
            <a:r>
              <a:rPr sz="2000" strike="sngStrike" spc="-90" dirty="0">
                <a:latin typeface="Arial"/>
                <a:cs typeface="Arial"/>
              </a:rPr>
              <a:t>ВОЗ)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1459" y="3284220"/>
            <a:ext cx="2880360" cy="3141345"/>
          </a:xfrm>
          <a:prstGeom prst="rect">
            <a:avLst/>
          </a:prstGeom>
          <a:ln w="9144">
            <a:solidFill>
              <a:srgbClr val="2CA1BE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0805" marR="277495" indent="-635">
              <a:lnSpc>
                <a:spcPct val="100000"/>
              </a:lnSpc>
              <a:spcBef>
                <a:spcPts val="32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Физическое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здоровье 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состояние </a:t>
            </a:r>
            <a:r>
              <a:rPr sz="1800" spc="-10" dirty="0">
                <a:latin typeface="Arial"/>
                <a:cs typeface="Arial"/>
              </a:rPr>
              <a:t>гармонии  </a:t>
            </a:r>
            <a:r>
              <a:rPr sz="1800" spc="-5" dirty="0">
                <a:latin typeface="Arial"/>
                <a:cs typeface="Arial"/>
              </a:rPr>
              <a:t>физиологических</a:t>
            </a:r>
            <a:endParaRPr sz="1800">
              <a:latin typeface="Arial"/>
              <a:cs typeface="Arial"/>
            </a:endParaRPr>
          </a:p>
          <a:p>
            <a:pPr marL="90805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процессов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и</a:t>
            </a:r>
            <a:endParaRPr sz="1800">
              <a:latin typeface="Arial"/>
              <a:cs typeface="Arial"/>
            </a:endParaRPr>
          </a:p>
          <a:p>
            <a:pPr marL="90805" marR="386715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максимальная  </a:t>
            </a:r>
            <a:r>
              <a:rPr sz="1800" spc="-10" dirty="0">
                <a:latin typeface="Arial"/>
                <a:cs typeface="Arial"/>
              </a:rPr>
              <a:t>адаптация </a:t>
            </a:r>
            <a:r>
              <a:rPr sz="1800" dirty="0">
                <a:latin typeface="Arial"/>
                <a:cs typeface="Arial"/>
              </a:rPr>
              <a:t>к </a:t>
            </a:r>
            <a:r>
              <a:rPr sz="1800" spc="-10" dirty="0">
                <a:latin typeface="Arial"/>
                <a:cs typeface="Arial"/>
              </a:rPr>
              <a:t>условиям  окружающей </a:t>
            </a:r>
            <a:r>
              <a:rPr sz="1800" spc="-15" dirty="0">
                <a:latin typeface="Arial"/>
                <a:cs typeface="Arial"/>
              </a:rPr>
              <a:t>среды  </a:t>
            </a:r>
            <a:r>
              <a:rPr sz="1800" spc="-10" dirty="0">
                <a:latin typeface="Arial"/>
                <a:cs typeface="Arial"/>
              </a:rPr>
              <a:t>(здоровье </a:t>
            </a:r>
            <a:r>
              <a:rPr sz="1800" spc="-20" dirty="0">
                <a:latin typeface="Arial"/>
                <a:cs typeface="Arial"/>
              </a:rPr>
              <a:t>тела, </a:t>
            </a:r>
            <a:r>
              <a:rPr sz="1800" spc="-5" dirty="0">
                <a:latin typeface="Arial"/>
                <a:cs typeface="Arial"/>
              </a:rPr>
              <a:t>рост </a:t>
            </a:r>
            <a:r>
              <a:rPr sz="1800" dirty="0">
                <a:latin typeface="Arial"/>
                <a:cs typeface="Arial"/>
              </a:rPr>
              <a:t>и  </a:t>
            </a:r>
            <a:r>
              <a:rPr sz="1800" spc="-10" dirty="0">
                <a:latin typeface="Arial"/>
                <a:cs typeface="Arial"/>
              </a:rPr>
              <a:t>развитие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органов,</a:t>
            </a:r>
            <a:endParaRPr sz="1800">
              <a:latin typeface="Arial"/>
              <a:cs typeface="Arial"/>
            </a:endParaRPr>
          </a:p>
          <a:p>
            <a:pPr marL="90805" marR="216535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физическая </a:t>
            </a:r>
            <a:r>
              <a:rPr sz="1800" spc="-5" dirty="0">
                <a:latin typeface="Arial"/>
                <a:cs typeface="Arial"/>
              </a:rPr>
              <a:t>активность,  </a:t>
            </a:r>
            <a:r>
              <a:rPr sz="1800" spc="-15" dirty="0">
                <a:latin typeface="Arial"/>
                <a:cs typeface="Arial"/>
              </a:rPr>
              <a:t>иммунитет)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03448" y="3284220"/>
            <a:ext cx="2860675" cy="3168650"/>
          </a:xfrm>
          <a:prstGeom prst="rect">
            <a:avLst/>
          </a:prstGeom>
          <a:ln w="9144">
            <a:solidFill>
              <a:srgbClr val="2CA1BE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 marR="129539" indent="-635">
              <a:lnSpc>
                <a:spcPct val="100000"/>
              </a:lnSpc>
              <a:spcBef>
                <a:spcPts val="320"/>
              </a:spcBef>
            </a:pPr>
            <a:r>
              <a:rPr sz="1800" u="heavy" spc="-45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Психическое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здоровье 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способность </a:t>
            </a:r>
            <a:r>
              <a:rPr sz="1800" spc="-10" dirty="0">
                <a:latin typeface="Arial"/>
                <a:cs typeface="Arial"/>
              </a:rPr>
              <a:t>адекватно  </a:t>
            </a:r>
            <a:r>
              <a:rPr sz="1800" spc="-15" dirty="0">
                <a:latin typeface="Arial"/>
                <a:cs typeface="Arial"/>
              </a:rPr>
              <a:t>реагировать </a:t>
            </a:r>
            <a:r>
              <a:rPr sz="1800" spc="-5" dirty="0">
                <a:latin typeface="Arial"/>
                <a:cs typeface="Arial"/>
              </a:rPr>
              <a:t>на внешние  </a:t>
            </a:r>
            <a:r>
              <a:rPr sz="1800" dirty="0">
                <a:latin typeface="Arial"/>
                <a:cs typeface="Arial"/>
              </a:rPr>
              <a:t>и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внутренние</a:t>
            </a:r>
            <a:endParaRPr sz="1800">
              <a:latin typeface="Arial"/>
              <a:cs typeface="Arial"/>
            </a:endParaRPr>
          </a:p>
          <a:p>
            <a:pPr marL="92075" marR="286385">
              <a:lnSpc>
                <a:spcPct val="100000"/>
              </a:lnSpc>
            </a:pPr>
            <a:r>
              <a:rPr sz="1800" spc="-15" dirty="0">
                <a:latin typeface="Arial"/>
                <a:cs typeface="Arial"/>
              </a:rPr>
              <a:t>раздражители, </a:t>
            </a:r>
            <a:r>
              <a:rPr sz="1800" spc="-5" dirty="0">
                <a:latin typeface="Arial"/>
                <a:cs typeface="Arial"/>
              </a:rPr>
              <a:t>общий  </a:t>
            </a:r>
            <a:r>
              <a:rPr sz="1800" spc="-10" dirty="0">
                <a:latin typeface="Arial"/>
                <a:cs typeface="Arial"/>
              </a:rPr>
              <a:t>душевный </a:t>
            </a:r>
            <a:r>
              <a:rPr sz="1800" spc="-35" dirty="0">
                <a:latin typeface="Arial"/>
                <a:cs typeface="Arial"/>
              </a:rPr>
              <a:t>комфорт,  </a:t>
            </a:r>
            <a:r>
              <a:rPr sz="1800" spc="-10" dirty="0">
                <a:latin typeface="Arial"/>
                <a:cs typeface="Arial"/>
              </a:rPr>
              <a:t>адекватное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поведение,  </a:t>
            </a:r>
            <a:r>
              <a:rPr sz="1800" spc="-15" dirty="0">
                <a:latin typeface="Arial"/>
                <a:cs typeface="Arial"/>
              </a:rPr>
              <a:t>умение </a:t>
            </a:r>
            <a:r>
              <a:rPr sz="1800" spc="-10" dirty="0">
                <a:latin typeface="Arial"/>
                <a:cs typeface="Arial"/>
              </a:rPr>
              <a:t>управлять  своими</a:t>
            </a:r>
            <a:endParaRPr sz="1800">
              <a:latin typeface="Arial"/>
              <a:cs typeface="Arial"/>
            </a:endParaRPr>
          </a:p>
          <a:p>
            <a:pPr marL="92075" marR="89154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эм</a:t>
            </a:r>
            <a:r>
              <a:rPr sz="1800" spc="-10" dirty="0">
                <a:latin typeface="Arial"/>
                <a:cs typeface="Arial"/>
              </a:rPr>
              <a:t>о</a:t>
            </a:r>
            <a:r>
              <a:rPr sz="1800" dirty="0">
                <a:latin typeface="Arial"/>
                <a:cs typeface="Arial"/>
              </a:rPr>
              <a:t>циональными  </a:t>
            </a:r>
            <a:r>
              <a:rPr sz="1800" spc="-10" dirty="0">
                <a:latin typeface="Arial"/>
                <a:cs typeface="Arial"/>
              </a:rPr>
              <a:t>состояниями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56959" y="3284220"/>
            <a:ext cx="2842260" cy="3141345"/>
          </a:xfrm>
          <a:prstGeom prst="rect">
            <a:avLst/>
          </a:prstGeom>
          <a:ln w="9144">
            <a:solidFill>
              <a:srgbClr val="2CA1BE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 marR="120650" indent="-1270">
              <a:lnSpc>
                <a:spcPct val="100000"/>
              </a:lnSpc>
              <a:spcBef>
                <a:spcPts val="320"/>
              </a:spcBef>
            </a:pPr>
            <a:r>
              <a:rPr sz="1800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800" b="1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Социальное здоровье 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гармоничное отношение  </a:t>
            </a:r>
            <a:r>
              <a:rPr sz="1800" dirty="0">
                <a:latin typeface="Arial"/>
                <a:cs typeface="Arial"/>
              </a:rPr>
              <a:t>личности в </a:t>
            </a:r>
            <a:r>
              <a:rPr sz="1800" spc="-5" dirty="0">
                <a:latin typeface="Arial"/>
                <a:cs typeface="Arial"/>
              </a:rPr>
              <a:t>социальной  </a:t>
            </a:r>
            <a:r>
              <a:rPr sz="1800" spc="-10" dirty="0">
                <a:latin typeface="Arial"/>
                <a:cs typeface="Arial"/>
              </a:rPr>
              <a:t>структуре </a:t>
            </a:r>
            <a:r>
              <a:rPr sz="1800" spc="-15" dirty="0">
                <a:latin typeface="Arial"/>
                <a:cs typeface="Arial"/>
              </a:rPr>
              <a:t>общества,  </a:t>
            </a:r>
            <a:r>
              <a:rPr sz="1800" spc="-5" dirty="0">
                <a:latin typeface="Arial"/>
                <a:cs typeface="Arial"/>
              </a:rPr>
              <a:t>социальная активность </a:t>
            </a:r>
            <a:r>
              <a:rPr sz="1800" dirty="0">
                <a:latin typeface="Arial"/>
                <a:cs typeface="Arial"/>
              </a:rPr>
              <a:t>,  </a:t>
            </a:r>
            <a:r>
              <a:rPr sz="1800" spc="-15" dirty="0">
                <a:latin typeface="Arial"/>
                <a:cs typeface="Arial"/>
              </a:rPr>
              <a:t>благоприятное  </a:t>
            </a:r>
            <a:r>
              <a:rPr sz="1800" spc="-10" dirty="0">
                <a:latin typeface="Arial"/>
                <a:cs typeface="Arial"/>
              </a:rPr>
              <a:t>отношение </a:t>
            </a:r>
            <a:r>
              <a:rPr sz="1800" dirty="0">
                <a:latin typeface="Arial"/>
                <a:cs typeface="Arial"/>
              </a:rPr>
              <a:t>с  </a:t>
            </a:r>
            <a:r>
              <a:rPr sz="1800" spc="-5" dirty="0">
                <a:latin typeface="Arial"/>
                <a:cs typeface="Arial"/>
              </a:rPr>
              <a:t>окружающими, </a:t>
            </a:r>
            <a:r>
              <a:rPr sz="1800" spc="-15" dirty="0">
                <a:latin typeface="Arial"/>
                <a:cs typeface="Arial"/>
              </a:rPr>
              <a:t>усвоение  </a:t>
            </a:r>
            <a:r>
              <a:rPr sz="1800" spc="-5" dirty="0">
                <a:latin typeface="Arial"/>
                <a:cs typeface="Arial"/>
              </a:rPr>
              <a:t>правил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10" dirty="0">
                <a:latin typeface="Arial"/>
                <a:cs typeface="Arial"/>
              </a:rPr>
              <a:t>ценностей  </a:t>
            </a:r>
            <a:r>
              <a:rPr sz="1800" spc="-15" dirty="0">
                <a:latin typeface="Arial"/>
                <a:cs typeface="Arial"/>
              </a:rPr>
              <a:t>общества </a:t>
            </a:r>
            <a:r>
              <a:rPr sz="1800" dirty="0">
                <a:latin typeface="Arial"/>
                <a:cs typeface="Arial"/>
              </a:rPr>
              <a:t>и </a:t>
            </a:r>
            <a:r>
              <a:rPr sz="1800" spc="-50" dirty="0">
                <a:latin typeface="Arial"/>
                <a:cs typeface="Arial"/>
              </a:rPr>
              <a:t>т.д.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91639" y="2775839"/>
            <a:ext cx="866775" cy="509270"/>
          </a:xfrm>
          <a:custGeom>
            <a:avLst/>
            <a:gdLst/>
            <a:ahLst/>
            <a:cxnLst/>
            <a:rect l="l" t="t" r="r" b="b"/>
            <a:pathLst>
              <a:path w="866775" h="509270">
                <a:moveTo>
                  <a:pt x="54356" y="418338"/>
                </a:moveTo>
                <a:lnTo>
                  <a:pt x="50546" y="419481"/>
                </a:lnTo>
                <a:lnTo>
                  <a:pt x="48768" y="422528"/>
                </a:lnTo>
                <a:lnTo>
                  <a:pt x="0" y="508762"/>
                </a:lnTo>
                <a:lnTo>
                  <a:pt x="102616" y="508762"/>
                </a:lnTo>
                <a:lnTo>
                  <a:pt x="103505" y="507873"/>
                </a:lnTo>
                <a:lnTo>
                  <a:pt x="14097" y="507873"/>
                </a:lnTo>
                <a:lnTo>
                  <a:pt x="7620" y="496824"/>
                </a:lnTo>
                <a:lnTo>
                  <a:pt x="27993" y="484954"/>
                </a:lnTo>
                <a:lnTo>
                  <a:pt x="59817" y="428751"/>
                </a:lnTo>
                <a:lnTo>
                  <a:pt x="61595" y="425703"/>
                </a:lnTo>
                <a:lnTo>
                  <a:pt x="60452" y="421766"/>
                </a:lnTo>
                <a:lnTo>
                  <a:pt x="57404" y="420115"/>
                </a:lnTo>
                <a:lnTo>
                  <a:pt x="54356" y="418338"/>
                </a:lnTo>
                <a:close/>
              </a:path>
              <a:path w="866775" h="509270">
                <a:moveTo>
                  <a:pt x="27993" y="484954"/>
                </a:moveTo>
                <a:lnTo>
                  <a:pt x="7620" y="496824"/>
                </a:lnTo>
                <a:lnTo>
                  <a:pt x="14097" y="507873"/>
                </a:lnTo>
                <a:lnTo>
                  <a:pt x="18237" y="505460"/>
                </a:lnTo>
                <a:lnTo>
                  <a:pt x="16383" y="505460"/>
                </a:lnTo>
                <a:lnTo>
                  <a:pt x="10922" y="496062"/>
                </a:lnTo>
                <a:lnTo>
                  <a:pt x="21704" y="496062"/>
                </a:lnTo>
                <a:lnTo>
                  <a:pt x="27993" y="484954"/>
                </a:lnTo>
                <a:close/>
              </a:path>
              <a:path w="866775" h="509270">
                <a:moveTo>
                  <a:pt x="102616" y="496062"/>
                </a:moveTo>
                <a:lnTo>
                  <a:pt x="34362" y="496062"/>
                </a:lnTo>
                <a:lnTo>
                  <a:pt x="14097" y="507873"/>
                </a:lnTo>
                <a:lnTo>
                  <a:pt x="103505" y="507873"/>
                </a:lnTo>
                <a:lnTo>
                  <a:pt x="105410" y="505968"/>
                </a:lnTo>
                <a:lnTo>
                  <a:pt x="105410" y="498856"/>
                </a:lnTo>
                <a:lnTo>
                  <a:pt x="102616" y="496062"/>
                </a:lnTo>
                <a:close/>
              </a:path>
              <a:path w="866775" h="509270">
                <a:moveTo>
                  <a:pt x="21704" y="496062"/>
                </a:moveTo>
                <a:lnTo>
                  <a:pt x="10922" y="496062"/>
                </a:lnTo>
                <a:lnTo>
                  <a:pt x="16383" y="505460"/>
                </a:lnTo>
                <a:lnTo>
                  <a:pt x="21704" y="496062"/>
                </a:lnTo>
                <a:close/>
              </a:path>
              <a:path w="866775" h="509270">
                <a:moveTo>
                  <a:pt x="860425" y="0"/>
                </a:moveTo>
                <a:lnTo>
                  <a:pt x="27993" y="484954"/>
                </a:lnTo>
                <a:lnTo>
                  <a:pt x="16383" y="505460"/>
                </a:lnTo>
                <a:lnTo>
                  <a:pt x="18237" y="505460"/>
                </a:lnTo>
                <a:lnTo>
                  <a:pt x="866775" y="10922"/>
                </a:lnTo>
                <a:lnTo>
                  <a:pt x="860425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01484" y="2775839"/>
            <a:ext cx="866775" cy="509270"/>
          </a:xfrm>
          <a:custGeom>
            <a:avLst/>
            <a:gdLst/>
            <a:ahLst/>
            <a:cxnLst/>
            <a:rect l="l" t="t" r="r" b="b"/>
            <a:pathLst>
              <a:path w="866775" h="509270">
                <a:moveTo>
                  <a:pt x="832412" y="496062"/>
                </a:moveTo>
                <a:lnTo>
                  <a:pt x="764159" y="496062"/>
                </a:lnTo>
                <a:lnTo>
                  <a:pt x="761365" y="498856"/>
                </a:lnTo>
                <a:lnTo>
                  <a:pt x="761365" y="505968"/>
                </a:lnTo>
                <a:lnTo>
                  <a:pt x="764159" y="508762"/>
                </a:lnTo>
                <a:lnTo>
                  <a:pt x="866775" y="508762"/>
                </a:lnTo>
                <a:lnTo>
                  <a:pt x="866272" y="507873"/>
                </a:lnTo>
                <a:lnTo>
                  <a:pt x="852678" y="507873"/>
                </a:lnTo>
                <a:lnTo>
                  <a:pt x="832412" y="496062"/>
                </a:lnTo>
                <a:close/>
              </a:path>
              <a:path w="866775" h="509270">
                <a:moveTo>
                  <a:pt x="6350" y="0"/>
                </a:moveTo>
                <a:lnTo>
                  <a:pt x="0" y="10922"/>
                </a:lnTo>
                <a:lnTo>
                  <a:pt x="852678" y="507873"/>
                </a:lnTo>
                <a:lnTo>
                  <a:pt x="854108" y="505460"/>
                </a:lnTo>
                <a:lnTo>
                  <a:pt x="850392" y="505460"/>
                </a:lnTo>
                <a:lnTo>
                  <a:pt x="838886" y="485139"/>
                </a:lnTo>
                <a:lnTo>
                  <a:pt x="6350" y="0"/>
                </a:lnTo>
                <a:close/>
              </a:path>
              <a:path w="866775" h="509270">
                <a:moveTo>
                  <a:pt x="812419" y="418338"/>
                </a:moveTo>
                <a:lnTo>
                  <a:pt x="809371" y="420115"/>
                </a:lnTo>
                <a:lnTo>
                  <a:pt x="806323" y="421766"/>
                </a:lnTo>
                <a:lnTo>
                  <a:pt x="805180" y="425703"/>
                </a:lnTo>
                <a:lnTo>
                  <a:pt x="806958" y="428751"/>
                </a:lnTo>
                <a:lnTo>
                  <a:pt x="838886" y="485139"/>
                </a:lnTo>
                <a:lnTo>
                  <a:pt x="859155" y="496950"/>
                </a:lnTo>
                <a:lnTo>
                  <a:pt x="852678" y="507873"/>
                </a:lnTo>
                <a:lnTo>
                  <a:pt x="866272" y="507873"/>
                </a:lnTo>
                <a:lnTo>
                  <a:pt x="818007" y="422528"/>
                </a:lnTo>
                <a:lnTo>
                  <a:pt x="816229" y="419481"/>
                </a:lnTo>
                <a:lnTo>
                  <a:pt x="812419" y="418338"/>
                </a:lnTo>
                <a:close/>
              </a:path>
              <a:path w="866775" h="509270">
                <a:moveTo>
                  <a:pt x="838886" y="485139"/>
                </a:moveTo>
                <a:lnTo>
                  <a:pt x="850392" y="505460"/>
                </a:lnTo>
                <a:lnTo>
                  <a:pt x="855853" y="496062"/>
                </a:lnTo>
                <a:lnTo>
                  <a:pt x="857629" y="496062"/>
                </a:lnTo>
                <a:lnTo>
                  <a:pt x="838886" y="485139"/>
                </a:lnTo>
                <a:close/>
              </a:path>
              <a:path w="866775" h="509270">
                <a:moveTo>
                  <a:pt x="857629" y="496062"/>
                </a:moveTo>
                <a:lnTo>
                  <a:pt x="855853" y="496062"/>
                </a:lnTo>
                <a:lnTo>
                  <a:pt x="850392" y="505460"/>
                </a:lnTo>
                <a:lnTo>
                  <a:pt x="854108" y="505460"/>
                </a:lnTo>
                <a:lnTo>
                  <a:pt x="859155" y="496950"/>
                </a:lnTo>
                <a:lnTo>
                  <a:pt x="857629" y="496062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84446" y="2781173"/>
            <a:ext cx="103505" cy="503555"/>
          </a:xfrm>
          <a:custGeom>
            <a:avLst/>
            <a:gdLst/>
            <a:ahLst/>
            <a:cxnLst/>
            <a:rect l="l" t="t" r="r" b="b"/>
            <a:pathLst>
              <a:path w="103504" h="503554">
                <a:moveTo>
                  <a:pt x="7238" y="406526"/>
                </a:moveTo>
                <a:lnTo>
                  <a:pt x="4190" y="408177"/>
                </a:lnTo>
                <a:lnTo>
                  <a:pt x="1142" y="409955"/>
                </a:lnTo>
                <a:lnTo>
                  <a:pt x="0" y="413765"/>
                </a:lnTo>
                <a:lnTo>
                  <a:pt x="1777" y="416813"/>
                </a:lnTo>
                <a:lnTo>
                  <a:pt x="50037" y="503427"/>
                </a:lnTo>
                <a:lnTo>
                  <a:pt x="57691" y="490854"/>
                </a:lnTo>
                <a:lnTo>
                  <a:pt x="43941" y="490727"/>
                </a:lnTo>
                <a:lnTo>
                  <a:pt x="44387" y="467136"/>
                </a:lnTo>
                <a:lnTo>
                  <a:pt x="12826" y="410717"/>
                </a:lnTo>
                <a:lnTo>
                  <a:pt x="11049" y="407669"/>
                </a:lnTo>
                <a:lnTo>
                  <a:pt x="7238" y="406526"/>
                </a:lnTo>
                <a:close/>
              </a:path>
              <a:path w="103504" h="503554">
                <a:moveTo>
                  <a:pt x="44387" y="467136"/>
                </a:moveTo>
                <a:lnTo>
                  <a:pt x="43941" y="490727"/>
                </a:lnTo>
                <a:lnTo>
                  <a:pt x="56641" y="490854"/>
                </a:lnTo>
                <a:lnTo>
                  <a:pt x="56701" y="487679"/>
                </a:lnTo>
                <a:lnTo>
                  <a:pt x="44830" y="487552"/>
                </a:lnTo>
                <a:lnTo>
                  <a:pt x="50547" y="478147"/>
                </a:lnTo>
                <a:lnTo>
                  <a:pt x="44387" y="467136"/>
                </a:lnTo>
                <a:close/>
              </a:path>
              <a:path w="103504" h="503554">
                <a:moveTo>
                  <a:pt x="96519" y="408177"/>
                </a:moveTo>
                <a:lnTo>
                  <a:pt x="92582" y="409193"/>
                </a:lnTo>
                <a:lnTo>
                  <a:pt x="90677" y="412114"/>
                </a:lnTo>
                <a:lnTo>
                  <a:pt x="57085" y="467389"/>
                </a:lnTo>
                <a:lnTo>
                  <a:pt x="56641" y="490854"/>
                </a:lnTo>
                <a:lnTo>
                  <a:pt x="57691" y="490854"/>
                </a:lnTo>
                <a:lnTo>
                  <a:pt x="103377" y="415798"/>
                </a:lnTo>
                <a:lnTo>
                  <a:pt x="102488" y="411861"/>
                </a:lnTo>
                <a:lnTo>
                  <a:pt x="99440" y="410082"/>
                </a:lnTo>
                <a:lnTo>
                  <a:pt x="96519" y="408177"/>
                </a:lnTo>
                <a:close/>
              </a:path>
              <a:path w="103504" h="503554">
                <a:moveTo>
                  <a:pt x="50547" y="478147"/>
                </a:moveTo>
                <a:lnTo>
                  <a:pt x="44830" y="487552"/>
                </a:lnTo>
                <a:lnTo>
                  <a:pt x="55879" y="487679"/>
                </a:lnTo>
                <a:lnTo>
                  <a:pt x="50547" y="478147"/>
                </a:lnTo>
                <a:close/>
              </a:path>
              <a:path w="103504" h="503554">
                <a:moveTo>
                  <a:pt x="57085" y="467389"/>
                </a:moveTo>
                <a:lnTo>
                  <a:pt x="50547" y="478147"/>
                </a:lnTo>
                <a:lnTo>
                  <a:pt x="55879" y="487679"/>
                </a:lnTo>
                <a:lnTo>
                  <a:pt x="56701" y="487679"/>
                </a:lnTo>
                <a:lnTo>
                  <a:pt x="57085" y="467389"/>
                </a:lnTo>
                <a:close/>
              </a:path>
              <a:path w="103504" h="503554">
                <a:moveTo>
                  <a:pt x="53212" y="0"/>
                </a:moveTo>
                <a:lnTo>
                  <a:pt x="44387" y="467136"/>
                </a:lnTo>
                <a:lnTo>
                  <a:pt x="50547" y="478147"/>
                </a:lnTo>
                <a:lnTo>
                  <a:pt x="57085" y="467389"/>
                </a:lnTo>
                <a:lnTo>
                  <a:pt x="65912" y="253"/>
                </a:lnTo>
                <a:lnTo>
                  <a:pt x="53212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2262" y="674623"/>
            <a:ext cx="6459474" cy="113877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Прохождение по массажному коврику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862920" y="3452884"/>
            <a:ext cx="34289" cy="148780"/>
          </a:xfrm>
        </p:spPr>
      </p:pic>
      <p:pic>
        <p:nvPicPr>
          <p:cNvPr id="4098" name="Picture 2" descr="G:\DCIM\102NIKON\DSCN457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9814" y="3590633"/>
            <a:ext cx="40411" cy="583283"/>
          </a:xfrm>
          <a:prstGeom prst="rect">
            <a:avLst/>
          </a:prstGeom>
          <a:noFill/>
        </p:spPr>
      </p:pic>
      <p:pic>
        <p:nvPicPr>
          <p:cNvPr id="4099" name="Picture 3" descr="G:\DCIM\102NIKON\DSCN45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45563" y="2279177"/>
            <a:ext cx="4705814" cy="2879678"/>
          </a:xfrm>
          <a:prstGeom prst="rect">
            <a:avLst/>
          </a:prstGeom>
          <a:noFill/>
        </p:spPr>
      </p:pic>
      <p:pic>
        <p:nvPicPr>
          <p:cNvPr id="4100" name="Picture 4" descr="G:\DCIM\102NIKON\DSCN4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9322" y="1856097"/>
            <a:ext cx="4097741" cy="37599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574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Подвижные игры</a:t>
            </a:r>
            <a:endParaRPr lang="ru-RU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2266" y="3429000"/>
            <a:ext cx="403070" cy="40444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7512" y="3358661"/>
            <a:ext cx="501800" cy="545123"/>
          </a:xfrm>
        </p:spPr>
      </p:pic>
      <p:pic>
        <p:nvPicPr>
          <p:cNvPr id="10242" name="Picture 2" descr="G:\DCIM\102NIKON\DSCN44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1057" y="1712532"/>
            <a:ext cx="4787413" cy="4185139"/>
          </a:xfrm>
          <a:prstGeom prst="rect">
            <a:avLst/>
          </a:prstGeom>
          <a:noFill/>
        </p:spPr>
      </p:pic>
      <p:pic>
        <p:nvPicPr>
          <p:cNvPr id="10243" name="Picture 3" descr="G:\DCIM\102NIKON\DSCN44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524000"/>
            <a:ext cx="2964312" cy="4015154"/>
          </a:xfrm>
          <a:prstGeom prst="rect">
            <a:avLst/>
          </a:prstGeom>
          <a:noFill/>
        </p:spPr>
      </p:pic>
      <p:pic>
        <p:nvPicPr>
          <p:cNvPr id="5122" name="Picture 2" descr="G:\DCIM\102NIKON\DSCN45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3962400"/>
            <a:ext cx="2543923" cy="2135874"/>
          </a:xfrm>
          <a:prstGeom prst="rect">
            <a:avLst/>
          </a:prstGeom>
          <a:noFill/>
        </p:spPr>
      </p:pic>
      <p:pic>
        <p:nvPicPr>
          <p:cNvPr id="5123" name="Picture 3" descr="G:\DCIM\102NIKON\DSCN45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15163" y="4694831"/>
            <a:ext cx="1723871" cy="20232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5341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838201"/>
            <a:ext cx="77724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Дыхательная гимнастика</a:t>
            </a:r>
            <a:endParaRPr lang="ru-RU" b="1" dirty="0">
              <a:solidFill>
                <a:srgbClr val="99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3041470" y="3835154"/>
            <a:ext cx="1614057" cy="1048204"/>
          </a:xfrm>
          <a:prstGeom prst="rect">
            <a:avLst/>
          </a:prstGeom>
        </p:spPr>
      </p:pic>
      <p:pic>
        <p:nvPicPr>
          <p:cNvPr id="8194" name="Picture 2" descr="G:\DCIM\102NIKON\DSCN44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6008" y="2514600"/>
            <a:ext cx="4339046" cy="3311334"/>
          </a:xfrm>
          <a:prstGeom prst="rect">
            <a:avLst/>
          </a:prstGeom>
          <a:noFill/>
        </p:spPr>
      </p:pic>
      <p:pic>
        <p:nvPicPr>
          <p:cNvPr id="8195" name="Picture 3" descr="G:\DCIM\102NIKON\DSCN4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3644411" cy="3644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3972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02279" y="597408"/>
            <a:ext cx="3277362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04159" y="674623"/>
            <a:ext cx="26403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65" dirty="0"/>
              <a:t>С</a:t>
            </a:r>
            <a:r>
              <a:rPr sz="4000" spc="-25" dirty="0"/>
              <a:t>т</a:t>
            </a:r>
            <a:r>
              <a:rPr sz="4000" spc="80" dirty="0"/>
              <a:t>р</a:t>
            </a:r>
            <a:r>
              <a:rPr sz="4000" dirty="0"/>
              <a:t>е</a:t>
            </a:r>
            <a:r>
              <a:rPr sz="4000" spc="10" dirty="0"/>
              <a:t>т</a:t>
            </a:r>
            <a:r>
              <a:rPr sz="4000" spc="-90" dirty="0"/>
              <a:t>ч</a:t>
            </a:r>
            <a:r>
              <a:rPr sz="4000" spc="-75" dirty="0"/>
              <a:t>и</a:t>
            </a:r>
            <a:r>
              <a:rPr sz="4000" spc="190" dirty="0"/>
              <a:t>нг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645668" y="2018791"/>
            <a:ext cx="7926705" cy="3781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 marR="15240" indent="-25654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700" spc="15" dirty="0">
                <a:latin typeface="Arial"/>
                <a:cs typeface="Arial"/>
              </a:rPr>
              <a:t>Не </a:t>
            </a:r>
            <a:r>
              <a:rPr sz="2700" spc="70" dirty="0">
                <a:latin typeface="Arial"/>
                <a:cs typeface="Arial"/>
              </a:rPr>
              <a:t>раньше </a:t>
            </a:r>
            <a:r>
              <a:rPr sz="2700" spc="35" dirty="0">
                <a:latin typeface="Arial"/>
                <a:cs typeface="Arial"/>
              </a:rPr>
              <a:t>чем </a:t>
            </a:r>
            <a:r>
              <a:rPr sz="2700" spc="45" dirty="0">
                <a:latin typeface="Arial"/>
                <a:cs typeface="Arial"/>
              </a:rPr>
              <a:t>через </a:t>
            </a:r>
            <a:r>
              <a:rPr sz="2700" spc="200" dirty="0">
                <a:latin typeface="Arial"/>
                <a:cs typeface="Arial"/>
              </a:rPr>
              <a:t>30  </a:t>
            </a:r>
            <a:r>
              <a:rPr sz="2700" spc="140" dirty="0">
                <a:latin typeface="Arial"/>
                <a:cs typeface="Arial"/>
              </a:rPr>
              <a:t>мин. </a:t>
            </a:r>
            <a:r>
              <a:rPr sz="2700" spc="80" dirty="0">
                <a:latin typeface="Arial"/>
                <a:cs typeface="Arial"/>
              </a:rPr>
              <a:t>после </a:t>
            </a:r>
            <a:r>
              <a:rPr sz="2700" spc="114" dirty="0">
                <a:latin typeface="Arial"/>
                <a:cs typeface="Arial"/>
              </a:rPr>
              <a:t>приема </a:t>
            </a:r>
            <a:r>
              <a:rPr sz="2700" spc="170" dirty="0">
                <a:latin typeface="Arial"/>
                <a:cs typeface="Arial"/>
              </a:rPr>
              <a:t>пищи, </a:t>
            </a:r>
            <a:r>
              <a:rPr sz="2700" spc="90" dirty="0">
                <a:latin typeface="Arial"/>
                <a:cs typeface="Arial"/>
              </a:rPr>
              <a:t>со</a:t>
            </a:r>
            <a:r>
              <a:rPr sz="2700" spc="-40" dirty="0">
                <a:latin typeface="Arial"/>
                <a:cs typeface="Arial"/>
              </a:rPr>
              <a:t> </a:t>
            </a:r>
            <a:r>
              <a:rPr sz="2700" spc="140" dirty="0">
                <a:latin typeface="Arial"/>
                <a:cs typeface="Arial"/>
              </a:rPr>
              <a:t>среднего</a:t>
            </a:r>
            <a:endParaRPr sz="2700">
              <a:latin typeface="Arial"/>
              <a:cs typeface="Arial"/>
            </a:endParaRPr>
          </a:p>
          <a:p>
            <a:pPr marL="268605" marR="5080">
              <a:lnSpc>
                <a:spcPct val="100000"/>
              </a:lnSpc>
            </a:pPr>
            <a:r>
              <a:rPr sz="2700" spc="60" dirty="0">
                <a:latin typeface="Arial"/>
                <a:cs typeface="Arial"/>
              </a:rPr>
              <a:t>возраста </a:t>
            </a:r>
            <a:r>
              <a:rPr sz="2700" spc="-20" dirty="0">
                <a:latin typeface="Arial"/>
                <a:cs typeface="Arial"/>
              </a:rPr>
              <a:t>в </a:t>
            </a:r>
            <a:r>
              <a:rPr sz="2700" spc="100" dirty="0">
                <a:latin typeface="Arial"/>
                <a:cs typeface="Arial"/>
              </a:rPr>
              <a:t>физкультурном </a:t>
            </a:r>
            <a:r>
              <a:rPr sz="2700" spc="120" dirty="0">
                <a:latin typeface="Arial"/>
                <a:cs typeface="Arial"/>
              </a:rPr>
              <a:t>или </a:t>
            </a:r>
            <a:r>
              <a:rPr sz="2700" spc="80" dirty="0">
                <a:latin typeface="Arial"/>
                <a:cs typeface="Arial"/>
              </a:rPr>
              <a:t>музыкальном  </a:t>
            </a:r>
            <a:r>
              <a:rPr sz="2700" spc="65" dirty="0">
                <a:latin typeface="Arial"/>
                <a:cs typeface="Arial"/>
              </a:rPr>
              <a:t>залах </a:t>
            </a:r>
            <a:r>
              <a:rPr sz="2700" spc="100" dirty="0">
                <a:latin typeface="Arial"/>
                <a:cs typeface="Arial"/>
              </a:rPr>
              <a:t>либо </a:t>
            </a:r>
            <a:r>
              <a:rPr sz="2700" spc="-20" dirty="0">
                <a:latin typeface="Arial"/>
                <a:cs typeface="Arial"/>
              </a:rPr>
              <a:t>в </a:t>
            </a:r>
            <a:r>
              <a:rPr sz="2700" spc="170" dirty="0">
                <a:latin typeface="Arial"/>
                <a:cs typeface="Arial"/>
              </a:rPr>
              <a:t>групповой </a:t>
            </a:r>
            <a:r>
              <a:rPr sz="2700" spc="110" dirty="0">
                <a:latin typeface="Arial"/>
                <a:cs typeface="Arial"/>
              </a:rPr>
              <a:t>комнате, </a:t>
            </a:r>
            <a:r>
              <a:rPr sz="2700" spc="-20" dirty="0">
                <a:latin typeface="Arial"/>
                <a:cs typeface="Arial"/>
              </a:rPr>
              <a:t>в </a:t>
            </a:r>
            <a:r>
              <a:rPr sz="2700" spc="175" dirty="0">
                <a:latin typeface="Arial"/>
                <a:cs typeface="Arial"/>
              </a:rPr>
              <a:t>хорошо  </a:t>
            </a:r>
            <a:r>
              <a:rPr sz="2700" spc="120" dirty="0">
                <a:latin typeface="Arial"/>
                <a:cs typeface="Arial"/>
              </a:rPr>
              <a:t>проветренном</a:t>
            </a:r>
            <a:r>
              <a:rPr sz="2700" spc="95" dirty="0">
                <a:latin typeface="Arial"/>
                <a:cs typeface="Arial"/>
              </a:rPr>
              <a:t> </a:t>
            </a:r>
            <a:r>
              <a:rPr sz="2700" spc="130" dirty="0">
                <a:latin typeface="Arial"/>
                <a:cs typeface="Arial"/>
              </a:rPr>
              <a:t>помещении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 marR="360045">
              <a:lnSpc>
                <a:spcPct val="100000"/>
              </a:lnSpc>
            </a:pPr>
            <a:r>
              <a:rPr sz="2700" spc="60" dirty="0">
                <a:latin typeface="Arial"/>
                <a:cs typeface="Arial"/>
              </a:rPr>
              <a:t>Рекомендуется </a:t>
            </a:r>
            <a:r>
              <a:rPr sz="2700" spc="70" dirty="0">
                <a:latin typeface="Arial"/>
                <a:cs typeface="Arial"/>
              </a:rPr>
              <a:t>детям </a:t>
            </a:r>
            <a:r>
              <a:rPr sz="2700" spc="30" dirty="0">
                <a:latin typeface="Arial"/>
                <a:cs typeface="Arial"/>
              </a:rPr>
              <a:t>с </a:t>
            </a:r>
            <a:r>
              <a:rPr sz="2700" spc="50" dirty="0">
                <a:latin typeface="Arial"/>
                <a:cs typeface="Arial"/>
              </a:rPr>
              <a:t>вялой </a:t>
            </a:r>
            <a:r>
              <a:rPr sz="2700" spc="135" dirty="0">
                <a:latin typeface="Arial"/>
                <a:cs typeface="Arial"/>
              </a:rPr>
              <a:t>осанкой </a:t>
            </a:r>
            <a:r>
              <a:rPr sz="2700" spc="180" dirty="0">
                <a:latin typeface="Arial"/>
                <a:cs typeface="Arial"/>
              </a:rPr>
              <a:t>и  </a:t>
            </a:r>
            <a:r>
              <a:rPr sz="2700" spc="120" dirty="0">
                <a:latin typeface="Arial"/>
                <a:cs typeface="Arial"/>
              </a:rPr>
              <a:t>плоскостопием. </a:t>
            </a:r>
            <a:r>
              <a:rPr sz="2700" spc="20" dirty="0">
                <a:latin typeface="Arial"/>
                <a:cs typeface="Arial"/>
              </a:rPr>
              <a:t>Опасаться  </a:t>
            </a:r>
            <a:r>
              <a:rPr sz="2700" spc="145" dirty="0">
                <a:latin typeface="Arial"/>
                <a:cs typeface="Arial"/>
              </a:rPr>
              <a:t>непропорциональной </a:t>
            </a:r>
            <a:r>
              <a:rPr sz="2700" spc="160" dirty="0">
                <a:latin typeface="Arial"/>
                <a:cs typeface="Arial"/>
              </a:rPr>
              <a:t>нагрузки </a:t>
            </a:r>
            <a:r>
              <a:rPr sz="2700" spc="90" dirty="0">
                <a:latin typeface="Arial"/>
                <a:cs typeface="Arial"/>
              </a:rPr>
              <a:t>на</a:t>
            </a:r>
            <a:r>
              <a:rPr sz="2700" spc="-75" dirty="0">
                <a:latin typeface="Arial"/>
                <a:cs typeface="Arial"/>
              </a:rPr>
              <a:t> </a:t>
            </a:r>
            <a:r>
              <a:rPr sz="2700" spc="95" dirty="0">
                <a:latin typeface="Arial"/>
                <a:cs typeface="Arial"/>
              </a:rPr>
              <a:t>мышцы</a:t>
            </a:r>
            <a:endParaRPr sz="2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9911" y="332231"/>
            <a:ext cx="3809238" cy="9502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5740" y="394461"/>
            <a:ext cx="327088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spc="-35" dirty="0"/>
              <a:t>Ритмопластика</a:t>
            </a:r>
            <a:endParaRPr sz="3400"/>
          </a:p>
        </p:txBody>
      </p:sp>
      <p:sp>
        <p:nvSpPr>
          <p:cNvPr id="4" name="object 4"/>
          <p:cNvSpPr txBox="1"/>
          <p:nvPr/>
        </p:nvSpPr>
        <p:spPr>
          <a:xfrm>
            <a:off x="645668" y="1368678"/>
            <a:ext cx="4111625" cy="4074795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268605" marR="5080" indent="-256540">
              <a:lnSpc>
                <a:spcPts val="2210"/>
              </a:lnSpc>
              <a:spcBef>
                <a:spcPts val="635"/>
              </a:spcBef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300" b="1" u="heavy" spc="-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 </a:t>
            </a:r>
            <a:r>
              <a:rPr sz="2300" spc="15" dirty="0">
                <a:latin typeface="Arial"/>
                <a:cs typeface="Arial"/>
              </a:rPr>
              <a:t>Не  </a:t>
            </a:r>
            <a:r>
              <a:rPr sz="2300" spc="60" dirty="0">
                <a:latin typeface="Arial"/>
                <a:cs typeface="Arial"/>
              </a:rPr>
              <a:t>раньше </a:t>
            </a:r>
            <a:r>
              <a:rPr sz="2300" spc="30" dirty="0">
                <a:latin typeface="Arial"/>
                <a:cs typeface="Arial"/>
              </a:rPr>
              <a:t>чем </a:t>
            </a:r>
            <a:r>
              <a:rPr sz="2300" spc="45" dirty="0">
                <a:latin typeface="Arial"/>
                <a:cs typeface="Arial"/>
              </a:rPr>
              <a:t>через </a:t>
            </a:r>
            <a:r>
              <a:rPr sz="2300" spc="175" dirty="0">
                <a:latin typeface="Arial"/>
                <a:cs typeface="Arial"/>
              </a:rPr>
              <a:t>30 </a:t>
            </a:r>
            <a:r>
              <a:rPr sz="2300" spc="120" dirty="0">
                <a:latin typeface="Arial"/>
                <a:cs typeface="Arial"/>
              </a:rPr>
              <a:t>мин.  </a:t>
            </a:r>
            <a:r>
              <a:rPr sz="2300" spc="70" dirty="0">
                <a:latin typeface="Arial"/>
                <a:cs typeface="Arial"/>
              </a:rPr>
              <a:t>после </a:t>
            </a:r>
            <a:r>
              <a:rPr sz="2300" spc="95" dirty="0">
                <a:latin typeface="Arial"/>
                <a:cs typeface="Arial"/>
              </a:rPr>
              <a:t>приема </a:t>
            </a:r>
            <a:r>
              <a:rPr sz="2300" spc="145" dirty="0">
                <a:latin typeface="Arial"/>
                <a:cs typeface="Arial"/>
              </a:rPr>
              <a:t>пищи,</a:t>
            </a:r>
            <a:r>
              <a:rPr sz="2300" spc="60" dirty="0">
                <a:latin typeface="Arial"/>
                <a:cs typeface="Arial"/>
              </a:rPr>
              <a:t> </a:t>
            </a:r>
            <a:r>
              <a:rPr sz="2300" spc="175" dirty="0">
                <a:latin typeface="Arial"/>
                <a:cs typeface="Arial"/>
              </a:rPr>
              <a:t>2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1945"/>
              </a:lnSpc>
            </a:pPr>
            <a:r>
              <a:rPr sz="2300" spc="50" dirty="0">
                <a:latin typeface="Arial"/>
                <a:cs typeface="Arial"/>
              </a:rPr>
              <a:t>раза </a:t>
            </a:r>
            <a:r>
              <a:rPr sz="2300" spc="-15" dirty="0">
                <a:latin typeface="Arial"/>
                <a:cs typeface="Arial"/>
              </a:rPr>
              <a:t>в </a:t>
            </a:r>
            <a:r>
              <a:rPr sz="2300" spc="90" dirty="0">
                <a:latin typeface="Arial"/>
                <a:cs typeface="Arial"/>
              </a:rPr>
              <a:t>неделю </a:t>
            </a:r>
            <a:r>
              <a:rPr sz="2300" spc="160" dirty="0">
                <a:latin typeface="Arial"/>
                <a:cs typeface="Arial"/>
              </a:rPr>
              <a:t>по </a:t>
            </a:r>
            <a:r>
              <a:rPr sz="2300" spc="175" dirty="0">
                <a:latin typeface="Arial"/>
                <a:cs typeface="Arial"/>
              </a:rPr>
              <a:t>30</a:t>
            </a:r>
            <a:r>
              <a:rPr sz="2300" spc="65" dirty="0">
                <a:latin typeface="Arial"/>
                <a:cs typeface="Arial"/>
              </a:rPr>
              <a:t> </a:t>
            </a:r>
            <a:r>
              <a:rPr sz="2300" spc="120" dirty="0">
                <a:latin typeface="Arial"/>
                <a:cs typeface="Arial"/>
              </a:rPr>
              <a:t>мин.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2415"/>
              </a:lnSpc>
            </a:pPr>
            <a:r>
              <a:rPr sz="2300" spc="80" dirty="0">
                <a:latin typeface="Arial"/>
                <a:cs typeface="Arial"/>
              </a:rPr>
              <a:t>со </a:t>
            </a:r>
            <a:r>
              <a:rPr sz="2300" spc="125" dirty="0">
                <a:latin typeface="Arial"/>
                <a:cs typeface="Arial"/>
              </a:rPr>
              <a:t>среднего</a:t>
            </a:r>
            <a:r>
              <a:rPr sz="2300" spc="60" dirty="0">
                <a:latin typeface="Arial"/>
                <a:cs typeface="Arial"/>
              </a:rPr>
              <a:t> </a:t>
            </a:r>
            <a:r>
              <a:rPr sz="2300" spc="55" dirty="0">
                <a:latin typeface="Arial"/>
                <a:cs typeface="Arial"/>
              </a:rPr>
              <a:t>возраста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415"/>
              </a:lnSpc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3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300">
              <a:latin typeface="Arial"/>
              <a:cs typeface="Arial"/>
            </a:endParaRPr>
          </a:p>
          <a:p>
            <a:pPr marL="268605" marR="546735">
              <a:lnSpc>
                <a:spcPct val="80000"/>
              </a:lnSpc>
              <a:spcBef>
                <a:spcPts val="275"/>
              </a:spcBef>
            </a:pPr>
            <a:r>
              <a:rPr sz="2300" b="1" u="heavy" spc="-5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300" spc="55" dirty="0">
                <a:latin typeface="Arial"/>
                <a:cs typeface="Arial"/>
              </a:rPr>
              <a:t>Обратить  </a:t>
            </a:r>
            <a:r>
              <a:rPr sz="2300" spc="90" dirty="0">
                <a:latin typeface="Arial"/>
                <a:cs typeface="Arial"/>
              </a:rPr>
              <a:t>внимание </a:t>
            </a:r>
            <a:r>
              <a:rPr sz="2300" spc="75" dirty="0">
                <a:latin typeface="Arial"/>
                <a:cs typeface="Arial"/>
              </a:rPr>
              <a:t>на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1930"/>
              </a:lnSpc>
            </a:pPr>
            <a:r>
              <a:rPr sz="2300" spc="100" dirty="0">
                <a:latin typeface="Arial"/>
                <a:cs typeface="Arial"/>
              </a:rPr>
              <a:t>художественную</a:t>
            </a:r>
            <a:endParaRPr sz="2300">
              <a:latin typeface="Arial"/>
              <a:cs typeface="Arial"/>
            </a:endParaRPr>
          </a:p>
          <a:p>
            <a:pPr marL="268605" marR="12700">
              <a:lnSpc>
                <a:spcPct val="80100"/>
              </a:lnSpc>
              <a:spcBef>
                <a:spcPts val="275"/>
              </a:spcBef>
            </a:pPr>
            <a:r>
              <a:rPr sz="2300" spc="95" dirty="0">
                <a:latin typeface="Arial"/>
                <a:cs typeface="Arial"/>
              </a:rPr>
              <a:t>ценность, </a:t>
            </a:r>
            <a:r>
              <a:rPr sz="2300" spc="65" dirty="0">
                <a:latin typeface="Arial"/>
                <a:cs typeface="Arial"/>
              </a:rPr>
              <a:t>величину  </a:t>
            </a:r>
            <a:r>
              <a:rPr sz="2300" spc="85" dirty="0">
                <a:latin typeface="Arial"/>
                <a:cs typeface="Arial"/>
              </a:rPr>
              <a:t>физической </a:t>
            </a:r>
            <a:r>
              <a:rPr sz="2300" spc="135" dirty="0">
                <a:latin typeface="Arial"/>
                <a:cs typeface="Arial"/>
              </a:rPr>
              <a:t>нагрузки </a:t>
            </a:r>
            <a:r>
              <a:rPr sz="2300" spc="155" dirty="0">
                <a:latin typeface="Arial"/>
                <a:cs typeface="Arial"/>
              </a:rPr>
              <a:t>и</a:t>
            </a:r>
            <a:r>
              <a:rPr sz="2300" spc="-3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ее  </a:t>
            </a:r>
            <a:r>
              <a:rPr sz="2300" spc="75" dirty="0">
                <a:latin typeface="Arial"/>
                <a:cs typeface="Arial"/>
              </a:rPr>
              <a:t>соразмерность</a:t>
            </a:r>
            <a:endParaRPr sz="2300">
              <a:latin typeface="Arial"/>
              <a:cs typeface="Arial"/>
            </a:endParaRPr>
          </a:p>
          <a:p>
            <a:pPr marL="268605" marR="194310">
              <a:lnSpc>
                <a:spcPct val="80000"/>
              </a:lnSpc>
            </a:pPr>
            <a:r>
              <a:rPr sz="2300" spc="70" dirty="0">
                <a:latin typeface="Arial"/>
                <a:cs typeface="Arial"/>
              </a:rPr>
              <a:t>возрастным </a:t>
            </a:r>
            <a:r>
              <a:rPr sz="2300" spc="60" dirty="0">
                <a:latin typeface="Arial"/>
                <a:cs typeface="Arial"/>
              </a:rPr>
              <a:t>показателям  </a:t>
            </a:r>
            <a:r>
              <a:rPr sz="2300" spc="85" dirty="0">
                <a:latin typeface="Arial"/>
                <a:cs typeface="Arial"/>
              </a:rPr>
              <a:t>ребенка</a:t>
            </a:r>
            <a:endParaRPr sz="2300">
              <a:latin typeface="Arial"/>
              <a:cs typeface="Arial"/>
            </a:endParaRPr>
          </a:p>
        </p:txBody>
      </p:sp>
      <p:pic>
        <p:nvPicPr>
          <p:cNvPr id="2050" name="Picture 2" descr="G:\DCIM\102NIKON\DSCN4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2098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48967" y="597408"/>
            <a:ext cx="5983985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50466" y="674623"/>
            <a:ext cx="5344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10" dirty="0"/>
              <a:t>Динамические</a:t>
            </a:r>
            <a:r>
              <a:rPr sz="4000" spc="45" dirty="0"/>
              <a:t> </a:t>
            </a:r>
            <a:r>
              <a:rPr sz="4000" spc="-125" dirty="0"/>
              <a:t>паузы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645668" y="1524001"/>
            <a:ext cx="7889240" cy="33881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 marR="295275" indent="-25654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700" spc="-50" dirty="0">
                <a:latin typeface="Arial"/>
                <a:cs typeface="Arial"/>
              </a:rPr>
              <a:t>Во </a:t>
            </a:r>
            <a:r>
              <a:rPr sz="2700" spc="35" dirty="0">
                <a:latin typeface="Arial"/>
                <a:cs typeface="Arial"/>
              </a:rPr>
              <a:t>время </a:t>
            </a:r>
            <a:r>
              <a:rPr sz="2700" spc="85" dirty="0">
                <a:latin typeface="Arial"/>
                <a:cs typeface="Arial"/>
              </a:rPr>
              <a:t>занятий, </a:t>
            </a:r>
            <a:r>
              <a:rPr sz="2700" spc="360" dirty="0">
                <a:latin typeface="Arial"/>
                <a:cs typeface="Arial"/>
              </a:rPr>
              <a:t>2-5  </a:t>
            </a:r>
            <a:r>
              <a:rPr sz="2700" spc="135" dirty="0">
                <a:latin typeface="Arial"/>
                <a:cs typeface="Arial"/>
              </a:rPr>
              <a:t>мин., </a:t>
            </a:r>
            <a:r>
              <a:rPr sz="2700" spc="190" dirty="0">
                <a:latin typeface="Arial"/>
                <a:cs typeface="Arial"/>
              </a:rPr>
              <a:t>по </a:t>
            </a:r>
            <a:r>
              <a:rPr sz="2700" spc="75" dirty="0">
                <a:latin typeface="Arial"/>
                <a:cs typeface="Arial"/>
              </a:rPr>
              <a:t>мере утомляемости</a:t>
            </a:r>
            <a:r>
              <a:rPr sz="2700" spc="30" dirty="0">
                <a:latin typeface="Arial"/>
                <a:cs typeface="Arial"/>
              </a:rPr>
              <a:t> </a:t>
            </a:r>
            <a:r>
              <a:rPr sz="2700" spc="100" dirty="0">
                <a:latin typeface="Arial"/>
                <a:cs typeface="Arial"/>
              </a:rPr>
              <a:t>детей</a:t>
            </a:r>
            <a:endParaRPr sz="2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 dirty="0">
              <a:latin typeface="Arial"/>
              <a:cs typeface="Arial"/>
            </a:endParaRPr>
          </a:p>
          <a:p>
            <a:pPr marL="268605" marR="5080">
              <a:lnSpc>
                <a:spcPct val="100000"/>
              </a:lnSpc>
            </a:pPr>
            <a:r>
              <a:rPr sz="2700" spc="60" dirty="0">
                <a:latin typeface="Arial"/>
                <a:cs typeface="Arial"/>
              </a:rPr>
              <a:t>Рекомендуется </a:t>
            </a:r>
            <a:r>
              <a:rPr sz="2700" spc="50" dirty="0">
                <a:latin typeface="Arial"/>
                <a:cs typeface="Arial"/>
              </a:rPr>
              <a:t>для </a:t>
            </a:r>
            <a:r>
              <a:rPr sz="2700" spc="80" dirty="0">
                <a:latin typeface="Arial"/>
                <a:cs typeface="Arial"/>
              </a:rPr>
              <a:t>всех </a:t>
            </a:r>
            <a:r>
              <a:rPr sz="2700" spc="100" dirty="0">
                <a:latin typeface="Arial"/>
                <a:cs typeface="Arial"/>
              </a:rPr>
              <a:t>детей </a:t>
            </a:r>
            <a:r>
              <a:rPr sz="2700" spc="-20" dirty="0">
                <a:latin typeface="Arial"/>
                <a:cs typeface="Arial"/>
              </a:rPr>
              <a:t>в </a:t>
            </a:r>
            <a:r>
              <a:rPr sz="2700" spc="40" dirty="0">
                <a:latin typeface="Arial"/>
                <a:cs typeface="Arial"/>
              </a:rPr>
              <a:t>качестве  </a:t>
            </a:r>
            <a:r>
              <a:rPr sz="2700" spc="140" dirty="0">
                <a:latin typeface="Arial"/>
                <a:cs typeface="Arial"/>
              </a:rPr>
              <a:t>профилактики </a:t>
            </a:r>
            <a:r>
              <a:rPr sz="2700" spc="80" dirty="0">
                <a:latin typeface="Arial"/>
                <a:cs typeface="Arial"/>
              </a:rPr>
              <a:t>утомления. </a:t>
            </a:r>
            <a:r>
              <a:rPr sz="2700" spc="145" dirty="0">
                <a:latin typeface="Arial"/>
                <a:cs typeface="Arial"/>
              </a:rPr>
              <a:t>Могут </a:t>
            </a:r>
            <a:r>
              <a:rPr sz="2700" spc="60" dirty="0">
                <a:latin typeface="Arial"/>
                <a:cs typeface="Arial"/>
              </a:rPr>
              <a:t>включать </a:t>
            </a:r>
            <a:r>
              <a:rPr sz="2700" spc="-20" dirty="0">
                <a:latin typeface="Arial"/>
                <a:cs typeface="Arial"/>
              </a:rPr>
              <a:t>в  </a:t>
            </a:r>
            <a:r>
              <a:rPr sz="2700" spc="-5" dirty="0">
                <a:latin typeface="Arial"/>
                <a:cs typeface="Arial"/>
              </a:rPr>
              <a:t>себя </a:t>
            </a:r>
            <a:r>
              <a:rPr sz="2700" spc="50" dirty="0">
                <a:latin typeface="Arial"/>
                <a:cs typeface="Arial"/>
              </a:rPr>
              <a:t>элементы </a:t>
            </a:r>
            <a:r>
              <a:rPr sz="2700" spc="155" dirty="0">
                <a:latin typeface="Arial"/>
                <a:cs typeface="Arial"/>
              </a:rPr>
              <a:t>гимнастики </a:t>
            </a:r>
            <a:r>
              <a:rPr sz="2700" spc="50" dirty="0">
                <a:latin typeface="Arial"/>
                <a:cs typeface="Arial"/>
              </a:rPr>
              <a:t>для</a:t>
            </a:r>
            <a:r>
              <a:rPr sz="2700" spc="215" dirty="0">
                <a:latin typeface="Arial"/>
                <a:cs typeface="Arial"/>
              </a:rPr>
              <a:t> </a:t>
            </a:r>
            <a:r>
              <a:rPr sz="2700" spc="100" dirty="0">
                <a:latin typeface="Arial"/>
                <a:cs typeface="Arial"/>
              </a:rPr>
              <a:t>глаз,</a:t>
            </a:r>
            <a:endParaRPr sz="2700" dirty="0">
              <a:latin typeface="Arial"/>
              <a:cs typeface="Arial"/>
            </a:endParaRPr>
          </a:p>
          <a:p>
            <a:pPr marL="268605" marR="1310640">
              <a:lnSpc>
                <a:spcPct val="100000"/>
              </a:lnSpc>
            </a:pPr>
            <a:r>
              <a:rPr sz="2700" spc="100" dirty="0">
                <a:latin typeface="Arial"/>
                <a:cs typeface="Arial"/>
              </a:rPr>
              <a:t>дыхательной </a:t>
            </a:r>
            <a:r>
              <a:rPr sz="2700" spc="155" dirty="0">
                <a:latin typeface="Arial"/>
                <a:cs typeface="Arial"/>
              </a:rPr>
              <a:t>гимнастики </a:t>
            </a:r>
            <a:r>
              <a:rPr sz="2700" spc="180" dirty="0">
                <a:latin typeface="Arial"/>
                <a:cs typeface="Arial"/>
              </a:rPr>
              <a:t>и </a:t>
            </a:r>
            <a:r>
              <a:rPr sz="2700" spc="225" dirty="0">
                <a:latin typeface="Arial"/>
                <a:cs typeface="Arial"/>
              </a:rPr>
              <a:t>других</a:t>
            </a:r>
            <a:r>
              <a:rPr sz="2700" spc="-95" dirty="0">
                <a:latin typeface="Arial"/>
                <a:cs typeface="Arial"/>
              </a:rPr>
              <a:t> </a:t>
            </a:r>
            <a:r>
              <a:rPr sz="2700" spc="-20" dirty="0">
                <a:latin typeface="Arial"/>
                <a:cs typeface="Arial"/>
              </a:rPr>
              <a:t>в  </a:t>
            </a:r>
            <a:r>
              <a:rPr sz="2700" spc="85" dirty="0">
                <a:latin typeface="Arial"/>
                <a:cs typeface="Arial"/>
              </a:rPr>
              <a:t>зависимости </a:t>
            </a:r>
            <a:r>
              <a:rPr sz="2700" spc="120" dirty="0">
                <a:latin typeface="Arial"/>
                <a:cs typeface="Arial"/>
              </a:rPr>
              <a:t>от </a:t>
            </a:r>
            <a:r>
              <a:rPr sz="2700" spc="95" dirty="0">
                <a:latin typeface="Arial"/>
                <a:cs typeface="Arial"/>
              </a:rPr>
              <a:t>вида</a:t>
            </a:r>
            <a:r>
              <a:rPr sz="2700" spc="110" dirty="0">
                <a:latin typeface="Arial"/>
                <a:cs typeface="Arial"/>
              </a:rPr>
              <a:t> </a:t>
            </a:r>
            <a:r>
              <a:rPr sz="2700" spc="50" dirty="0">
                <a:latin typeface="Arial"/>
                <a:cs typeface="Arial"/>
              </a:rPr>
              <a:t>занятия</a:t>
            </a:r>
            <a:endParaRPr sz="2700" dirty="0">
              <a:latin typeface="Arial"/>
              <a:cs typeface="Arial"/>
            </a:endParaRPr>
          </a:p>
        </p:txBody>
      </p:sp>
      <p:pic>
        <p:nvPicPr>
          <p:cNvPr id="1026" name="Picture 2" descr="G:\DCIM\100NIKON\DSCN4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686300"/>
            <a:ext cx="2819400" cy="2171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32916" y="545591"/>
            <a:ext cx="3617214" cy="9502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88694" y="608533"/>
            <a:ext cx="2942590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spc="-40" dirty="0"/>
              <a:t>Подвижные</a:t>
            </a:r>
            <a:r>
              <a:rPr sz="3400" spc="25" dirty="0"/>
              <a:t> </a:t>
            </a:r>
            <a:r>
              <a:rPr sz="3400" spc="35" dirty="0"/>
              <a:t>и</a:t>
            </a:r>
            <a:endParaRPr sz="3400"/>
          </a:p>
        </p:txBody>
      </p:sp>
      <p:sp>
        <p:nvSpPr>
          <p:cNvPr id="4" name="object 4"/>
          <p:cNvSpPr/>
          <p:nvPr/>
        </p:nvSpPr>
        <p:spPr>
          <a:xfrm>
            <a:off x="932688" y="960119"/>
            <a:ext cx="4338066" cy="9502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88516" y="1023619"/>
            <a:ext cx="3796029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b="1" spc="-65" dirty="0">
                <a:solidFill>
                  <a:srgbClr val="0F5666"/>
                </a:solidFill>
                <a:latin typeface="Arial"/>
                <a:cs typeface="Arial"/>
              </a:rPr>
              <a:t>спортивные</a:t>
            </a:r>
            <a:r>
              <a:rPr sz="3400" b="1" spc="50" dirty="0">
                <a:solidFill>
                  <a:srgbClr val="0F5666"/>
                </a:solidFill>
                <a:latin typeface="Arial"/>
                <a:cs typeface="Arial"/>
              </a:rPr>
              <a:t> </a:t>
            </a:r>
            <a:r>
              <a:rPr sz="3400" b="1" spc="-20" dirty="0">
                <a:solidFill>
                  <a:srgbClr val="0F5666"/>
                </a:solidFill>
                <a:latin typeface="Arial"/>
                <a:cs typeface="Arial"/>
              </a:rPr>
              <a:t>игры</a:t>
            </a:r>
            <a:endParaRPr sz="3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5668" y="1532636"/>
            <a:ext cx="4609465" cy="40735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485"/>
              </a:lnSpc>
              <a:spcBef>
                <a:spcPts val="105"/>
              </a:spcBef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300" b="1" spc="-40" dirty="0">
                <a:latin typeface="Arial"/>
                <a:cs typeface="Arial"/>
              </a:rPr>
              <a:t>: </a:t>
            </a:r>
            <a:r>
              <a:rPr sz="2300" spc="80" dirty="0">
                <a:latin typeface="Arial"/>
                <a:cs typeface="Arial"/>
              </a:rPr>
              <a:t>Как</a:t>
            </a:r>
            <a:r>
              <a:rPr sz="2300" spc="395" dirty="0">
                <a:latin typeface="Arial"/>
                <a:cs typeface="Arial"/>
              </a:rPr>
              <a:t> </a:t>
            </a:r>
            <a:r>
              <a:rPr sz="2300" spc="10" dirty="0">
                <a:latin typeface="Arial"/>
                <a:cs typeface="Arial"/>
              </a:rPr>
              <a:t>часть</a:t>
            </a:r>
            <a:endParaRPr sz="2300">
              <a:latin typeface="Arial"/>
              <a:cs typeface="Arial"/>
            </a:endParaRPr>
          </a:p>
          <a:p>
            <a:pPr marL="268605" marR="134620">
              <a:lnSpc>
                <a:spcPct val="80000"/>
              </a:lnSpc>
              <a:spcBef>
                <a:spcPts val="275"/>
              </a:spcBef>
            </a:pPr>
            <a:r>
              <a:rPr sz="2300" spc="105" dirty="0">
                <a:latin typeface="Arial"/>
                <a:cs typeface="Arial"/>
              </a:rPr>
              <a:t>физкультурного </a:t>
            </a:r>
            <a:r>
              <a:rPr sz="2300" spc="45" dirty="0">
                <a:latin typeface="Arial"/>
                <a:cs typeface="Arial"/>
              </a:rPr>
              <a:t>занятия, </a:t>
            </a:r>
            <a:r>
              <a:rPr sz="2300" spc="75" dirty="0">
                <a:latin typeface="Arial"/>
                <a:cs typeface="Arial"/>
              </a:rPr>
              <a:t>на  </a:t>
            </a:r>
            <a:r>
              <a:rPr sz="2300" spc="130" dirty="0">
                <a:latin typeface="Arial"/>
                <a:cs typeface="Arial"/>
              </a:rPr>
              <a:t>прогулке, </a:t>
            </a:r>
            <a:r>
              <a:rPr sz="2300" spc="-15" dirty="0">
                <a:latin typeface="Arial"/>
                <a:cs typeface="Arial"/>
              </a:rPr>
              <a:t>в </a:t>
            </a:r>
            <a:r>
              <a:rPr sz="2300" spc="145" dirty="0">
                <a:latin typeface="Arial"/>
                <a:cs typeface="Arial"/>
              </a:rPr>
              <a:t>групповой  </a:t>
            </a:r>
            <a:r>
              <a:rPr sz="2300" spc="95" dirty="0">
                <a:latin typeface="Arial"/>
                <a:cs typeface="Arial"/>
              </a:rPr>
              <a:t>комнате </a:t>
            </a:r>
            <a:r>
              <a:rPr sz="2300" spc="565" dirty="0">
                <a:latin typeface="Arial"/>
                <a:cs typeface="Arial"/>
              </a:rPr>
              <a:t>-</a:t>
            </a:r>
            <a:r>
              <a:rPr sz="2300" spc="25" dirty="0">
                <a:latin typeface="Arial"/>
                <a:cs typeface="Arial"/>
              </a:rPr>
              <a:t> </a:t>
            </a:r>
            <a:r>
              <a:rPr sz="2300" spc="70" dirty="0">
                <a:latin typeface="Arial"/>
                <a:cs typeface="Arial"/>
              </a:rPr>
              <a:t>малой </a:t>
            </a:r>
            <a:r>
              <a:rPr sz="2300" spc="80" dirty="0">
                <a:latin typeface="Arial"/>
                <a:cs typeface="Arial"/>
              </a:rPr>
              <a:t>со </a:t>
            </a:r>
            <a:r>
              <a:rPr sz="2300" spc="100" dirty="0">
                <a:latin typeface="Arial"/>
                <a:cs typeface="Arial"/>
              </a:rPr>
              <a:t>средней  </a:t>
            </a:r>
            <a:r>
              <a:rPr sz="2300" spc="70" dirty="0">
                <a:latin typeface="Arial"/>
                <a:cs typeface="Arial"/>
              </a:rPr>
              <a:t>степенью</a:t>
            </a:r>
            <a:r>
              <a:rPr sz="2300" spc="65" dirty="0">
                <a:latin typeface="Arial"/>
                <a:cs typeface="Arial"/>
              </a:rPr>
              <a:t> </a:t>
            </a:r>
            <a:r>
              <a:rPr sz="2300" spc="120" dirty="0">
                <a:latin typeface="Arial"/>
                <a:cs typeface="Arial"/>
              </a:rPr>
              <a:t>подвижности.</a:t>
            </a:r>
            <a:endParaRPr sz="2300">
              <a:latin typeface="Arial"/>
              <a:cs typeface="Arial"/>
            </a:endParaRPr>
          </a:p>
          <a:p>
            <a:pPr marL="268605" marR="1388110">
              <a:lnSpc>
                <a:spcPct val="80000"/>
              </a:lnSpc>
            </a:pPr>
            <a:r>
              <a:rPr sz="2300" spc="60" dirty="0">
                <a:latin typeface="Arial"/>
                <a:cs typeface="Arial"/>
              </a:rPr>
              <a:t>Ежедневно </a:t>
            </a:r>
            <a:r>
              <a:rPr sz="2300" spc="45" dirty="0">
                <a:latin typeface="Arial"/>
                <a:cs typeface="Arial"/>
              </a:rPr>
              <a:t>для </a:t>
            </a:r>
            <a:r>
              <a:rPr sz="2300" spc="70" dirty="0">
                <a:latin typeface="Arial"/>
                <a:cs typeface="Arial"/>
              </a:rPr>
              <a:t>всех  </a:t>
            </a:r>
            <a:r>
              <a:rPr sz="2300" spc="85" dirty="0">
                <a:latin typeface="Arial"/>
                <a:cs typeface="Arial"/>
              </a:rPr>
              <a:t>возрастных</a:t>
            </a:r>
            <a:r>
              <a:rPr sz="2300" spc="55" dirty="0">
                <a:latin typeface="Arial"/>
                <a:cs typeface="Arial"/>
              </a:rPr>
              <a:t> </a:t>
            </a:r>
            <a:r>
              <a:rPr sz="2300" spc="185" dirty="0">
                <a:latin typeface="Arial"/>
                <a:cs typeface="Arial"/>
              </a:rPr>
              <a:t>групп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330"/>
              </a:lnSpc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300" b="1" u="heavy" spc="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300">
              <a:latin typeface="Arial"/>
              <a:cs typeface="Arial"/>
            </a:endParaRPr>
          </a:p>
          <a:p>
            <a:pPr marL="268605" marR="13335">
              <a:lnSpc>
                <a:spcPct val="80000"/>
              </a:lnSpc>
              <a:spcBef>
                <a:spcPts val="275"/>
              </a:spcBef>
            </a:pPr>
            <a:r>
              <a:rPr sz="2300" b="1" u="heavy" spc="-5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300" spc="135" dirty="0">
                <a:latin typeface="Arial"/>
                <a:cs typeface="Arial"/>
              </a:rPr>
              <a:t>Игры  </a:t>
            </a:r>
            <a:r>
              <a:rPr sz="2300" spc="95" dirty="0">
                <a:latin typeface="Arial"/>
                <a:cs typeface="Arial"/>
              </a:rPr>
              <a:t>подбираются </a:t>
            </a:r>
            <a:r>
              <a:rPr sz="2300" dirty="0">
                <a:latin typeface="Arial"/>
                <a:cs typeface="Arial"/>
              </a:rPr>
              <a:t>е </a:t>
            </a:r>
            <a:r>
              <a:rPr sz="2300" spc="70" dirty="0">
                <a:latin typeface="Arial"/>
                <a:cs typeface="Arial"/>
              </a:rPr>
              <a:t>соответствии  </a:t>
            </a:r>
            <a:r>
              <a:rPr sz="2300" spc="30" dirty="0">
                <a:latin typeface="Arial"/>
                <a:cs typeface="Arial"/>
              </a:rPr>
              <a:t>с </a:t>
            </a:r>
            <a:r>
              <a:rPr sz="2300" spc="70" dirty="0">
                <a:latin typeface="Arial"/>
                <a:cs typeface="Arial"/>
              </a:rPr>
              <a:t>возрастом </a:t>
            </a:r>
            <a:r>
              <a:rPr sz="2300" spc="85" dirty="0">
                <a:latin typeface="Arial"/>
                <a:cs typeface="Arial"/>
              </a:rPr>
              <a:t>ребенка, </a:t>
            </a:r>
            <a:r>
              <a:rPr sz="2300" spc="65" dirty="0">
                <a:latin typeface="Arial"/>
                <a:cs typeface="Arial"/>
              </a:rPr>
              <a:t>местом  </a:t>
            </a:r>
            <a:r>
              <a:rPr sz="2300" spc="155" dirty="0">
                <a:latin typeface="Arial"/>
                <a:cs typeface="Arial"/>
              </a:rPr>
              <a:t>и </a:t>
            </a:r>
            <a:r>
              <a:rPr sz="2300" spc="60" dirty="0">
                <a:latin typeface="Arial"/>
                <a:cs typeface="Arial"/>
              </a:rPr>
              <a:t>временем </a:t>
            </a:r>
            <a:r>
              <a:rPr sz="2300" dirty="0">
                <a:latin typeface="Arial"/>
                <a:cs typeface="Arial"/>
              </a:rPr>
              <a:t>ее </a:t>
            </a:r>
            <a:r>
              <a:rPr sz="2300" spc="95" dirty="0">
                <a:latin typeface="Arial"/>
                <a:cs typeface="Arial"/>
              </a:rPr>
              <a:t>проведения.</a:t>
            </a:r>
            <a:r>
              <a:rPr sz="2300" spc="100" dirty="0">
                <a:latin typeface="Arial"/>
                <a:cs typeface="Arial"/>
              </a:rPr>
              <a:t> </a:t>
            </a:r>
            <a:r>
              <a:rPr sz="2300" spc="-210" dirty="0">
                <a:latin typeface="Arial"/>
                <a:cs typeface="Arial"/>
              </a:rPr>
              <a:t>В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1930"/>
              </a:lnSpc>
            </a:pPr>
            <a:r>
              <a:rPr sz="2300" spc="65" dirty="0">
                <a:latin typeface="Arial"/>
                <a:cs typeface="Arial"/>
              </a:rPr>
              <a:t>ДОУ используем</a:t>
            </a:r>
            <a:r>
              <a:rPr sz="2300" spc="85" dirty="0">
                <a:latin typeface="Arial"/>
                <a:cs typeface="Arial"/>
              </a:rPr>
              <a:t> </a:t>
            </a:r>
            <a:r>
              <a:rPr sz="2300" spc="50" dirty="0">
                <a:latin typeface="Arial"/>
                <a:cs typeface="Arial"/>
              </a:rPr>
              <a:t>лишь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2485"/>
              </a:lnSpc>
            </a:pPr>
            <a:r>
              <a:rPr sz="2300" spc="45" dirty="0">
                <a:latin typeface="Arial"/>
                <a:cs typeface="Arial"/>
              </a:rPr>
              <a:t>элементы </a:t>
            </a:r>
            <a:r>
              <a:rPr sz="2300" spc="114" dirty="0">
                <a:latin typeface="Arial"/>
                <a:cs typeface="Arial"/>
              </a:rPr>
              <a:t>спортивных</a:t>
            </a:r>
            <a:r>
              <a:rPr sz="2300" spc="85" dirty="0">
                <a:latin typeface="Arial"/>
                <a:cs typeface="Arial"/>
              </a:rPr>
              <a:t> </a:t>
            </a:r>
            <a:r>
              <a:rPr sz="2300" spc="204" dirty="0">
                <a:latin typeface="Arial"/>
                <a:cs typeface="Arial"/>
              </a:rPr>
              <a:t>игр</a:t>
            </a:r>
            <a:endParaRPr sz="23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53200" y="2514600"/>
            <a:ext cx="742189" cy="7955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0" name="Picture 2" descr="C:\Users\Администратор\Desktop\сад фото детей\Фото алена сад\DSC027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2133600"/>
            <a:ext cx="34544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34083" y="583691"/>
            <a:ext cx="3009138" cy="95021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689861" y="646633"/>
            <a:ext cx="2472055" cy="543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400" spc="-65" dirty="0"/>
              <a:t>Релаксация</a:t>
            </a:r>
            <a:endParaRPr sz="3400"/>
          </a:p>
        </p:txBody>
      </p:sp>
      <p:sp>
        <p:nvSpPr>
          <p:cNvPr id="9" name="object 9"/>
          <p:cNvSpPr txBox="1"/>
          <p:nvPr/>
        </p:nvSpPr>
        <p:spPr>
          <a:xfrm>
            <a:off x="645668" y="1713992"/>
            <a:ext cx="4503420" cy="421386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268605" marR="5080" indent="-256540">
              <a:lnSpc>
                <a:spcPts val="2480"/>
              </a:lnSpc>
              <a:spcBef>
                <a:spcPts val="420"/>
              </a:spcBef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300" b="1" spc="-40" dirty="0">
                <a:latin typeface="Arial"/>
                <a:cs typeface="Arial"/>
              </a:rPr>
              <a:t>: </a:t>
            </a:r>
            <a:r>
              <a:rPr sz="2300" spc="-210" dirty="0">
                <a:latin typeface="Arial"/>
                <a:cs typeface="Arial"/>
              </a:rPr>
              <a:t>В </a:t>
            </a:r>
            <a:r>
              <a:rPr sz="2300" spc="80" dirty="0">
                <a:latin typeface="Arial"/>
                <a:cs typeface="Arial"/>
              </a:rPr>
              <a:t>любом  </a:t>
            </a:r>
            <a:r>
              <a:rPr sz="2300" spc="130" dirty="0">
                <a:latin typeface="Arial"/>
                <a:cs typeface="Arial"/>
              </a:rPr>
              <a:t>подходящем </a:t>
            </a:r>
            <a:r>
              <a:rPr sz="2300" spc="110" dirty="0">
                <a:latin typeface="Arial"/>
                <a:cs typeface="Arial"/>
              </a:rPr>
              <a:t>помещении. </a:t>
            </a:r>
            <a:r>
              <a:rPr sz="2300" spc="-210" dirty="0">
                <a:latin typeface="Arial"/>
                <a:cs typeface="Arial"/>
              </a:rPr>
              <a:t>В  </a:t>
            </a:r>
            <a:r>
              <a:rPr sz="2300" spc="75" dirty="0">
                <a:latin typeface="Arial"/>
                <a:cs typeface="Arial"/>
              </a:rPr>
              <a:t>зависимости </a:t>
            </a:r>
            <a:r>
              <a:rPr sz="2300" spc="105" dirty="0">
                <a:latin typeface="Arial"/>
                <a:cs typeface="Arial"/>
              </a:rPr>
              <a:t>от</a:t>
            </a:r>
            <a:r>
              <a:rPr sz="2300" spc="75" dirty="0">
                <a:latin typeface="Arial"/>
                <a:cs typeface="Arial"/>
              </a:rPr>
              <a:t> </a:t>
            </a:r>
            <a:r>
              <a:rPr sz="2300" spc="60" dirty="0">
                <a:latin typeface="Arial"/>
                <a:cs typeface="Arial"/>
              </a:rPr>
              <a:t>состояния</a:t>
            </a:r>
            <a:endParaRPr sz="2300">
              <a:latin typeface="Arial"/>
              <a:cs typeface="Arial"/>
            </a:endParaRPr>
          </a:p>
          <a:p>
            <a:pPr marL="268605" marR="283845">
              <a:lnSpc>
                <a:spcPts val="2480"/>
              </a:lnSpc>
              <a:spcBef>
                <a:spcPts val="15"/>
              </a:spcBef>
            </a:pPr>
            <a:r>
              <a:rPr sz="2300" spc="90" dirty="0">
                <a:latin typeface="Arial"/>
                <a:cs typeface="Arial"/>
              </a:rPr>
              <a:t>детей </a:t>
            </a:r>
            <a:r>
              <a:rPr sz="2300" spc="155" dirty="0">
                <a:latin typeface="Arial"/>
                <a:cs typeface="Arial"/>
              </a:rPr>
              <a:t>и </a:t>
            </a:r>
            <a:r>
              <a:rPr sz="2300" spc="75" dirty="0">
                <a:latin typeface="Arial"/>
                <a:cs typeface="Arial"/>
              </a:rPr>
              <a:t>целей, </a:t>
            </a:r>
            <a:r>
              <a:rPr sz="2300" spc="155" dirty="0">
                <a:latin typeface="Arial"/>
                <a:cs typeface="Arial"/>
              </a:rPr>
              <a:t>педагог  </a:t>
            </a:r>
            <a:r>
              <a:rPr sz="2300" spc="70" dirty="0">
                <a:latin typeface="Arial"/>
                <a:cs typeface="Arial"/>
              </a:rPr>
              <a:t>определяет </a:t>
            </a:r>
            <a:r>
              <a:rPr sz="2300" spc="85" dirty="0">
                <a:latin typeface="Arial"/>
                <a:cs typeface="Arial"/>
              </a:rPr>
              <a:t>интенсивность  </a:t>
            </a:r>
            <a:r>
              <a:rPr sz="2300" spc="135" dirty="0">
                <a:latin typeface="Arial"/>
                <a:cs typeface="Arial"/>
              </a:rPr>
              <a:t>технологии. </a:t>
            </a:r>
            <a:r>
              <a:rPr sz="2300" spc="40" dirty="0">
                <a:latin typeface="Arial"/>
                <a:cs typeface="Arial"/>
              </a:rPr>
              <a:t>Для</a:t>
            </a:r>
            <a:r>
              <a:rPr sz="2300" spc="-20" dirty="0">
                <a:latin typeface="Arial"/>
                <a:cs typeface="Arial"/>
              </a:rPr>
              <a:t> </a:t>
            </a:r>
            <a:r>
              <a:rPr sz="2300" spc="70" dirty="0">
                <a:latin typeface="Arial"/>
                <a:cs typeface="Arial"/>
              </a:rPr>
              <a:t>всех</a:t>
            </a:r>
            <a:endParaRPr sz="2300">
              <a:latin typeface="Arial"/>
              <a:cs typeface="Arial"/>
            </a:endParaRPr>
          </a:p>
          <a:p>
            <a:pPr marL="268605">
              <a:lnSpc>
                <a:spcPts val="2455"/>
              </a:lnSpc>
            </a:pPr>
            <a:r>
              <a:rPr sz="2300" spc="85" dirty="0">
                <a:latin typeface="Arial"/>
                <a:cs typeface="Arial"/>
              </a:rPr>
              <a:t>возрастных</a:t>
            </a:r>
            <a:r>
              <a:rPr sz="2300" spc="65" dirty="0">
                <a:latin typeface="Arial"/>
                <a:cs typeface="Arial"/>
              </a:rPr>
              <a:t> </a:t>
            </a:r>
            <a:r>
              <a:rPr sz="2300" spc="185" dirty="0">
                <a:latin typeface="Arial"/>
                <a:cs typeface="Arial"/>
              </a:rPr>
              <a:t>групп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ts val="2620"/>
              </a:lnSpc>
              <a:spcBef>
                <a:spcPts val="120"/>
              </a:spcBef>
              <a:tabLst>
                <a:tab pos="268605" algn="l"/>
              </a:tabLst>
            </a:pPr>
            <a:r>
              <a:rPr sz="1550" spc="-45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550" u="heavy" spc="-45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300" b="1" u="heavy" spc="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3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300">
              <a:latin typeface="Arial"/>
              <a:cs typeface="Arial"/>
            </a:endParaRPr>
          </a:p>
          <a:p>
            <a:pPr marL="268605" marR="300990">
              <a:lnSpc>
                <a:spcPct val="90000"/>
              </a:lnSpc>
              <a:spcBef>
                <a:spcPts val="140"/>
              </a:spcBef>
            </a:pPr>
            <a:r>
              <a:rPr sz="2300" b="1" u="heavy" spc="-5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300" spc="125" dirty="0">
                <a:latin typeface="Arial"/>
                <a:cs typeface="Arial"/>
              </a:rPr>
              <a:t>Можно  </a:t>
            </a:r>
            <a:r>
              <a:rPr sz="2300" spc="55" dirty="0">
                <a:latin typeface="Arial"/>
                <a:cs typeface="Arial"/>
              </a:rPr>
              <a:t>использовать </a:t>
            </a:r>
            <a:r>
              <a:rPr sz="2300" spc="135" dirty="0">
                <a:latin typeface="Arial"/>
                <a:cs typeface="Arial"/>
              </a:rPr>
              <a:t>спокойную  </a:t>
            </a:r>
            <a:r>
              <a:rPr sz="2300" spc="70" dirty="0">
                <a:latin typeface="Arial"/>
                <a:cs typeface="Arial"/>
              </a:rPr>
              <a:t>классическую </a:t>
            </a:r>
            <a:r>
              <a:rPr sz="2300" spc="80" dirty="0">
                <a:latin typeface="Arial"/>
                <a:cs typeface="Arial"/>
              </a:rPr>
              <a:t>музыку  </a:t>
            </a:r>
            <a:r>
              <a:rPr sz="2300" spc="85" dirty="0">
                <a:latin typeface="Arial"/>
                <a:cs typeface="Arial"/>
              </a:rPr>
              <a:t>(Чайковский, </a:t>
            </a:r>
            <a:r>
              <a:rPr sz="2300" spc="65" dirty="0">
                <a:latin typeface="Arial"/>
                <a:cs typeface="Arial"/>
              </a:rPr>
              <a:t>Рахманинов),  </a:t>
            </a:r>
            <a:r>
              <a:rPr sz="2300" spc="95" dirty="0">
                <a:latin typeface="Arial"/>
                <a:cs typeface="Arial"/>
              </a:rPr>
              <a:t>звуки</a:t>
            </a:r>
            <a:r>
              <a:rPr sz="2300" spc="80" dirty="0">
                <a:latin typeface="Arial"/>
                <a:cs typeface="Arial"/>
              </a:rPr>
              <a:t> </a:t>
            </a:r>
            <a:r>
              <a:rPr sz="2300" spc="145" dirty="0">
                <a:latin typeface="Arial"/>
                <a:cs typeface="Arial"/>
              </a:rPr>
              <a:t>природы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53896" y="525780"/>
            <a:ext cx="3472434" cy="10340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32533" y="596341"/>
            <a:ext cx="273875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Гимнастика</a:t>
            </a:r>
          </a:p>
        </p:txBody>
      </p:sp>
      <p:sp>
        <p:nvSpPr>
          <p:cNvPr id="4" name="object 4"/>
          <p:cNvSpPr/>
          <p:nvPr/>
        </p:nvSpPr>
        <p:spPr>
          <a:xfrm>
            <a:off x="1488947" y="976883"/>
            <a:ext cx="3515105" cy="10340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67585" y="1048004"/>
            <a:ext cx="292798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b="1" spc="-105" dirty="0">
                <a:solidFill>
                  <a:srgbClr val="0F5666"/>
                </a:solidFill>
                <a:latin typeface="Arial"/>
                <a:cs typeface="Arial"/>
              </a:rPr>
              <a:t>пальчиковая</a:t>
            </a:r>
            <a:endParaRPr sz="3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5668" y="2094687"/>
            <a:ext cx="4835525" cy="363283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268605" marR="1089025" indent="-256540">
              <a:lnSpc>
                <a:spcPts val="2500"/>
              </a:lnSpc>
              <a:spcBef>
                <a:spcPts val="705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500" b="1" spc="-45" dirty="0">
                <a:latin typeface="Arial"/>
                <a:cs typeface="Arial"/>
              </a:rPr>
              <a:t>: </a:t>
            </a:r>
            <a:r>
              <a:rPr sz="2600" spc="-75" dirty="0">
                <a:latin typeface="Arial"/>
                <a:cs typeface="Arial"/>
              </a:rPr>
              <a:t>С  </a:t>
            </a:r>
            <a:r>
              <a:rPr sz="2600" spc="114" dirty="0">
                <a:latin typeface="Arial"/>
                <a:cs typeface="Arial"/>
              </a:rPr>
              <a:t>младшего</a:t>
            </a:r>
            <a:r>
              <a:rPr sz="2600" spc="70" dirty="0">
                <a:latin typeface="Arial"/>
                <a:cs typeface="Arial"/>
              </a:rPr>
              <a:t> </a:t>
            </a:r>
            <a:r>
              <a:rPr sz="2600" spc="60" dirty="0">
                <a:latin typeface="Arial"/>
                <a:cs typeface="Arial"/>
              </a:rPr>
              <a:t>возраста</a:t>
            </a:r>
            <a:endParaRPr sz="2600">
              <a:latin typeface="Arial"/>
              <a:cs typeface="Arial"/>
            </a:endParaRPr>
          </a:p>
          <a:p>
            <a:pPr marL="268605" marR="643890">
              <a:lnSpc>
                <a:spcPct val="80000"/>
              </a:lnSpc>
              <a:spcBef>
                <a:spcPts val="20"/>
              </a:spcBef>
            </a:pPr>
            <a:r>
              <a:rPr sz="2600" spc="114" dirty="0">
                <a:latin typeface="Arial"/>
                <a:cs typeface="Arial"/>
              </a:rPr>
              <a:t>индивидуально </a:t>
            </a:r>
            <a:r>
              <a:rPr sz="2600" spc="95" dirty="0">
                <a:latin typeface="Arial"/>
                <a:cs typeface="Arial"/>
              </a:rPr>
              <a:t>либо </a:t>
            </a:r>
            <a:r>
              <a:rPr sz="2600" spc="30" dirty="0">
                <a:latin typeface="Arial"/>
                <a:cs typeface="Arial"/>
              </a:rPr>
              <a:t>с  </a:t>
            </a:r>
            <a:r>
              <a:rPr sz="2600" spc="195" dirty="0">
                <a:latin typeface="Arial"/>
                <a:cs typeface="Arial"/>
              </a:rPr>
              <a:t>подгруппой</a:t>
            </a:r>
            <a:r>
              <a:rPr sz="2600" spc="25" dirty="0">
                <a:latin typeface="Arial"/>
                <a:cs typeface="Arial"/>
              </a:rPr>
              <a:t> </a:t>
            </a:r>
            <a:r>
              <a:rPr sz="2600" spc="100" dirty="0">
                <a:latin typeface="Arial"/>
                <a:cs typeface="Arial"/>
              </a:rPr>
              <a:t>ежедневно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2500"/>
              </a:lnSpc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500" b="1" u="heavy" spc="5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500">
              <a:latin typeface="Arial"/>
              <a:cs typeface="Arial"/>
            </a:endParaRPr>
          </a:p>
          <a:p>
            <a:pPr marL="268605" marR="5080">
              <a:lnSpc>
                <a:spcPct val="80000"/>
              </a:lnSpc>
              <a:spcBef>
                <a:spcPts val="309"/>
              </a:spcBef>
            </a:pPr>
            <a:r>
              <a:rPr sz="2500" b="1" u="heavy" spc="-6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600" spc="60" dirty="0">
                <a:latin typeface="Arial"/>
                <a:cs typeface="Arial"/>
              </a:rPr>
              <a:t>Рекомендуется  </a:t>
            </a:r>
            <a:r>
              <a:rPr sz="2600" spc="30" dirty="0">
                <a:latin typeface="Arial"/>
                <a:cs typeface="Arial"/>
              </a:rPr>
              <a:t>всем </a:t>
            </a:r>
            <a:r>
              <a:rPr sz="2600" spc="75" dirty="0">
                <a:latin typeface="Arial"/>
                <a:cs typeface="Arial"/>
              </a:rPr>
              <a:t>детям, </a:t>
            </a:r>
            <a:r>
              <a:rPr sz="2600" spc="114" dirty="0">
                <a:latin typeface="Arial"/>
                <a:cs typeface="Arial"/>
              </a:rPr>
              <a:t>особенно </a:t>
            </a:r>
            <a:r>
              <a:rPr sz="2600" spc="30" dirty="0">
                <a:latin typeface="Arial"/>
                <a:cs typeface="Arial"/>
              </a:rPr>
              <a:t>с  </a:t>
            </a:r>
            <a:r>
              <a:rPr sz="2600" spc="60" dirty="0">
                <a:latin typeface="Arial"/>
                <a:cs typeface="Arial"/>
              </a:rPr>
              <a:t>речевыми</a:t>
            </a:r>
            <a:r>
              <a:rPr sz="2600" spc="40" dirty="0">
                <a:latin typeface="Arial"/>
                <a:cs typeface="Arial"/>
              </a:rPr>
              <a:t> </a:t>
            </a:r>
            <a:r>
              <a:rPr sz="2600" spc="100" dirty="0">
                <a:latin typeface="Arial"/>
                <a:cs typeface="Arial"/>
              </a:rPr>
              <a:t>проблемами.</a:t>
            </a:r>
            <a:endParaRPr sz="2600">
              <a:latin typeface="Arial"/>
              <a:cs typeface="Arial"/>
            </a:endParaRPr>
          </a:p>
          <a:p>
            <a:pPr marL="268605">
              <a:lnSpc>
                <a:spcPts val="2185"/>
              </a:lnSpc>
            </a:pPr>
            <a:r>
              <a:rPr sz="2600" spc="95" dirty="0">
                <a:latin typeface="Arial"/>
                <a:cs typeface="Arial"/>
              </a:rPr>
              <a:t>Проводится </a:t>
            </a:r>
            <a:r>
              <a:rPr sz="2600" spc="-15" dirty="0">
                <a:latin typeface="Arial"/>
                <a:cs typeface="Arial"/>
              </a:rPr>
              <a:t>в</a:t>
            </a:r>
            <a:r>
              <a:rPr sz="2600" spc="100" dirty="0">
                <a:latin typeface="Arial"/>
                <a:cs typeface="Arial"/>
              </a:rPr>
              <a:t> </a:t>
            </a:r>
            <a:r>
              <a:rPr sz="2600" spc="110" dirty="0">
                <a:latin typeface="Arial"/>
                <a:cs typeface="Arial"/>
              </a:rPr>
              <a:t>любой</a:t>
            </a:r>
            <a:endParaRPr sz="2600">
              <a:latin typeface="Arial"/>
              <a:cs typeface="Arial"/>
            </a:endParaRPr>
          </a:p>
          <a:p>
            <a:pPr marL="268605" marR="193040">
              <a:lnSpc>
                <a:spcPct val="80000"/>
              </a:lnSpc>
              <a:spcBef>
                <a:spcPts val="310"/>
              </a:spcBef>
            </a:pPr>
            <a:r>
              <a:rPr sz="2600" spc="130" dirty="0">
                <a:latin typeface="Arial"/>
                <a:cs typeface="Arial"/>
              </a:rPr>
              <a:t>удобный </a:t>
            </a:r>
            <a:r>
              <a:rPr sz="2600" spc="125" dirty="0">
                <a:latin typeface="Arial"/>
                <a:cs typeface="Arial"/>
              </a:rPr>
              <a:t>отрезок</a:t>
            </a:r>
            <a:r>
              <a:rPr sz="2600" spc="-10" dirty="0">
                <a:latin typeface="Arial"/>
                <a:cs typeface="Arial"/>
              </a:rPr>
              <a:t> </a:t>
            </a:r>
            <a:r>
              <a:rPr sz="2600" spc="95" dirty="0">
                <a:latin typeface="Arial"/>
                <a:cs typeface="Arial"/>
              </a:rPr>
              <a:t>времени  </a:t>
            </a:r>
            <a:r>
              <a:rPr sz="2600" spc="-20" dirty="0">
                <a:latin typeface="Arial"/>
                <a:cs typeface="Arial"/>
              </a:rPr>
              <a:t>(в </a:t>
            </a:r>
            <a:r>
              <a:rPr sz="2600" spc="75" dirty="0">
                <a:latin typeface="Arial"/>
                <a:cs typeface="Arial"/>
              </a:rPr>
              <a:t>любое </a:t>
            </a:r>
            <a:r>
              <a:rPr sz="2600" spc="125" dirty="0">
                <a:latin typeface="Arial"/>
                <a:cs typeface="Arial"/>
              </a:rPr>
              <a:t>удобное</a:t>
            </a:r>
            <a:r>
              <a:rPr sz="2600" spc="195" dirty="0">
                <a:latin typeface="Arial"/>
                <a:cs typeface="Arial"/>
              </a:rPr>
              <a:t> </a:t>
            </a:r>
            <a:r>
              <a:rPr sz="2600" spc="30" dirty="0">
                <a:latin typeface="Arial"/>
                <a:cs typeface="Arial"/>
              </a:rPr>
              <a:t>время)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1026" name="Picture 2" descr="G:\DCIM\103NIKON\DSCN47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143000"/>
            <a:ext cx="3429000" cy="2571750"/>
          </a:xfrm>
          <a:prstGeom prst="rect">
            <a:avLst/>
          </a:prstGeom>
          <a:noFill/>
        </p:spPr>
      </p:pic>
      <p:pic>
        <p:nvPicPr>
          <p:cNvPr id="1027" name="Picture 3" descr="G:\DCIM\103NIKON\DSCN47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4114800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96211" y="597408"/>
            <a:ext cx="5889497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97710" y="674623"/>
            <a:ext cx="52514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Гимнастика </a:t>
            </a:r>
            <a:r>
              <a:rPr sz="4000" spc="-110" dirty="0"/>
              <a:t>для</a:t>
            </a:r>
            <a:r>
              <a:rPr sz="4000" spc="200" dirty="0"/>
              <a:t> </a:t>
            </a:r>
            <a:r>
              <a:rPr sz="4000" spc="10" dirty="0"/>
              <a:t>глаз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645668" y="2018487"/>
            <a:ext cx="7960995" cy="304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92964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65" dirty="0">
                <a:latin typeface="Arial"/>
                <a:cs typeface="Arial"/>
              </a:rPr>
              <a:t>Ежедневно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370" dirty="0">
                <a:latin typeface="Arial"/>
                <a:cs typeface="Arial"/>
              </a:rPr>
              <a:t>3-5  </a:t>
            </a:r>
            <a:r>
              <a:rPr sz="2800" spc="145" dirty="0">
                <a:latin typeface="Arial"/>
                <a:cs typeface="Arial"/>
              </a:rPr>
              <a:t>мин.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75" dirty="0">
                <a:latin typeface="Arial"/>
                <a:cs typeface="Arial"/>
              </a:rPr>
              <a:t>любое </a:t>
            </a:r>
            <a:r>
              <a:rPr sz="2800" spc="105" dirty="0">
                <a:latin typeface="Arial"/>
                <a:cs typeface="Arial"/>
              </a:rPr>
              <a:t>свободное </a:t>
            </a:r>
            <a:r>
              <a:rPr sz="2800" spc="50" dirty="0">
                <a:latin typeface="Arial"/>
                <a:cs typeface="Arial"/>
              </a:rPr>
              <a:t>время;</a:t>
            </a:r>
            <a:r>
              <a:rPr sz="2800" spc="335" dirty="0">
                <a:latin typeface="Arial"/>
                <a:cs typeface="Arial"/>
              </a:rPr>
              <a:t> </a:t>
            </a:r>
            <a:r>
              <a:rPr sz="2800" spc="-20" dirty="0">
                <a:latin typeface="Arial"/>
                <a:cs typeface="Arial"/>
              </a:rPr>
              <a:t>в</a:t>
            </a:r>
            <a:endParaRPr sz="2800">
              <a:latin typeface="Arial"/>
              <a:cs typeface="Arial"/>
            </a:endParaRPr>
          </a:p>
          <a:p>
            <a:pPr marL="268605" marR="5080">
              <a:lnSpc>
                <a:spcPct val="100000"/>
              </a:lnSpc>
              <a:spcBef>
                <a:spcPts val="5"/>
              </a:spcBef>
            </a:pPr>
            <a:r>
              <a:rPr sz="2800" spc="90" dirty="0">
                <a:latin typeface="Arial"/>
                <a:cs typeface="Arial"/>
              </a:rPr>
              <a:t>зависимости </a:t>
            </a:r>
            <a:r>
              <a:rPr sz="2800" spc="125" dirty="0">
                <a:latin typeface="Arial"/>
                <a:cs typeface="Arial"/>
              </a:rPr>
              <a:t>от </a:t>
            </a:r>
            <a:r>
              <a:rPr sz="2800" spc="114" dirty="0">
                <a:latin typeface="Arial"/>
                <a:cs typeface="Arial"/>
              </a:rPr>
              <a:t>интенсивности </a:t>
            </a:r>
            <a:r>
              <a:rPr sz="2800" spc="100" dirty="0">
                <a:latin typeface="Arial"/>
                <a:cs typeface="Arial"/>
              </a:rPr>
              <a:t>зрительной  </a:t>
            </a:r>
            <a:r>
              <a:rPr sz="2800" spc="165" dirty="0">
                <a:latin typeface="Arial"/>
                <a:cs typeface="Arial"/>
              </a:rPr>
              <a:t>нагрузки </a:t>
            </a:r>
            <a:r>
              <a:rPr sz="2800" spc="30" dirty="0">
                <a:latin typeface="Arial"/>
                <a:cs typeface="Arial"/>
              </a:rPr>
              <a:t>с </a:t>
            </a:r>
            <a:r>
              <a:rPr sz="2800" spc="120" dirty="0">
                <a:latin typeface="Arial"/>
                <a:cs typeface="Arial"/>
              </a:rPr>
              <a:t>младшего</a:t>
            </a:r>
            <a:r>
              <a:rPr sz="2800" spc="185" dirty="0">
                <a:latin typeface="Arial"/>
                <a:cs typeface="Arial"/>
              </a:rPr>
              <a:t> </a:t>
            </a:r>
            <a:r>
              <a:rPr sz="2800" spc="60" dirty="0">
                <a:latin typeface="Arial"/>
                <a:cs typeface="Arial"/>
              </a:rPr>
              <a:t>возраста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235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 marR="513080">
              <a:lnSpc>
                <a:spcPts val="3360"/>
              </a:lnSpc>
              <a:spcBef>
                <a:spcPts val="105"/>
              </a:spcBef>
            </a:pPr>
            <a:r>
              <a:rPr sz="2800" spc="55" dirty="0">
                <a:latin typeface="Arial"/>
                <a:cs typeface="Arial"/>
              </a:rPr>
              <a:t>Рекомендуется </a:t>
            </a:r>
            <a:r>
              <a:rPr sz="2800" spc="65" dirty="0">
                <a:latin typeface="Arial"/>
                <a:cs typeface="Arial"/>
              </a:rPr>
              <a:t>использовать </a:t>
            </a:r>
            <a:r>
              <a:rPr sz="2800" spc="120" dirty="0">
                <a:latin typeface="Arial"/>
                <a:cs typeface="Arial"/>
              </a:rPr>
              <a:t>наглядный  </a:t>
            </a:r>
            <a:r>
              <a:rPr sz="2800" spc="75" dirty="0">
                <a:latin typeface="Arial"/>
                <a:cs typeface="Arial"/>
              </a:rPr>
              <a:t>материал, </a:t>
            </a:r>
            <a:r>
              <a:rPr sz="2800" spc="140" dirty="0">
                <a:latin typeface="Arial"/>
                <a:cs typeface="Arial"/>
              </a:rPr>
              <a:t>показ</a:t>
            </a:r>
            <a:r>
              <a:rPr sz="2800" spc="165" dirty="0">
                <a:latin typeface="Arial"/>
                <a:cs typeface="Arial"/>
              </a:rPr>
              <a:t> педагога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8502" y="517016"/>
            <a:ext cx="8007350" cy="44961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0" indent="33020">
              <a:lnSpc>
                <a:spcPct val="100000"/>
              </a:lnSpc>
              <a:spcBef>
                <a:spcPts val="100"/>
              </a:spcBef>
            </a:pPr>
            <a:r>
              <a:rPr lang="ru-RU" sz="3600" spc="70" dirty="0" smtClean="0">
                <a:latin typeface="Arial"/>
                <a:cs typeface="Arial"/>
              </a:rPr>
              <a:t>З</a:t>
            </a:r>
            <a:r>
              <a:rPr sz="3600" spc="70" smtClean="0">
                <a:latin typeface="Arial"/>
                <a:cs typeface="Arial"/>
              </a:rPr>
              <a:t>абота </a:t>
            </a:r>
            <a:r>
              <a:rPr sz="3600" spc="204" dirty="0">
                <a:latin typeface="Arial"/>
                <a:cs typeface="Arial"/>
              </a:rPr>
              <a:t>о </a:t>
            </a:r>
            <a:r>
              <a:rPr sz="3600" spc="120" dirty="0">
                <a:latin typeface="Arial"/>
                <a:cs typeface="Arial"/>
              </a:rPr>
              <a:t>здоровье </a:t>
            </a:r>
            <a:r>
              <a:rPr sz="3600" spc="880" dirty="0">
                <a:latin typeface="Arial"/>
                <a:cs typeface="Arial"/>
              </a:rPr>
              <a:t>- </a:t>
            </a:r>
            <a:r>
              <a:rPr sz="3600" spc="75" dirty="0">
                <a:latin typeface="Arial"/>
                <a:cs typeface="Arial"/>
              </a:rPr>
              <a:t>важнейшая  </a:t>
            </a:r>
            <a:r>
              <a:rPr sz="3600" spc="105" dirty="0">
                <a:latin typeface="Arial"/>
                <a:cs typeface="Arial"/>
              </a:rPr>
              <a:t>работа</a:t>
            </a:r>
            <a:r>
              <a:rPr sz="3600" spc="130" dirty="0">
                <a:latin typeface="Arial"/>
                <a:cs typeface="Arial"/>
              </a:rPr>
              <a:t> </a:t>
            </a:r>
            <a:r>
              <a:rPr sz="3600" spc="80" dirty="0">
                <a:latin typeface="Arial"/>
                <a:cs typeface="Arial"/>
              </a:rPr>
              <a:t>воспитателя.</a:t>
            </a:r>
            <a:endParaRPr sz="3600">
              <a:latin typeface="Arial"/>
              <a:cs typeface="Arial"/>
            </a:endParaRPr>
          </a:p>
          <a:p>
            <a:pPr marL="12700" marR="153035" indent="33020">
              <a:lnSpc>
                <a:spcPct val="100000"/>
              </a:lnSpc>
            </a:pPr>
            <a:r>
              <a:rPr sz="3600" spc="60" dirty="0">
                <a:latin typeface="Arial"/>
                <a:cs typeface="Arial"/>
              </a:rPr>
              <a:t>От </a:t>
            </a:r>
            <a:r>
              <a:rPr sz="3600" spc="160" dirty="0">
                <a:latin typeface="Arial"/>
                <a:cs typeface="Arial"/>
              </a:rPr>
              <a:t>жизнерадостности, </a:t>
            </a:r>
            <a:r>
              <a:rPr sz="3600" spc="180" dirty="0">
                <a:latin typeface="Arial"/>
                <a:cs typeface="Arial"/>
              </a:rPr>
              <a:t>бодрости  </a:t>
            </a:r>
            <a:r>
              <a:rPr sz="3600" spc="135" dirty="0">
                <a:latin typeface="Arial"/>
                <a:cs typeface="Arial"/>
              </a:rPr>
              <a:t>детей </a:t>
            </a:r>
            <a:r>
              <a:rPr sz="3600" spc="95" dirty="0">
                <a:latin typeface="Arial"/>
                <a:cs typeface="Arial"/>
              </a:rPr>
              <a:t>зависит </a:t>
            </a:r>
            <a:r>
              <a:rPr sz="3600" spc="320" dirty="0">
                <a:latin typeface="Arial"/>
                <a:cs typeface="Arial"/>
              </a:rPr>
              <a:t>их </a:t>
            </a:r>
            <a:r>
              <a:rPr sz="3600" spc="140" dirty="0">
                <a:latin typeface="Arial"/>
                <a:cs typeface="Arial"/>
              </a:rPr>
              <a:t>духовная</a:t>
            </a:r>
            <a:r>
              <a:rPr sz="3600" spc="-55" dirty="0">
                <a:latin typeface="Arial"/>
                <a:cs typeface="Arial"/>
              </a:rPr>
              <a:t> </a:t>
            </a:r>
            <a:r>
              <a:rPr sz="3600" spc="140" dirty="0">
                <a:latin typeface="Arial"/>
                <a:cs typeface="Arial"/>
              </a:rPr>
              <a:t>жизнь,  </a:t>
            </a:r>
            <a:r>
              <a:rPr sz="3600" spc="145" dirty="0">
                <a:latin typeface="Arial"/>
                <a:cs typeface="Arial"/>
              </a:rPr>
              <a:t>мировоззрение, </a:t>
            </a:r>
            <a:r>
              <a:rPr sz="3600" spc="110" dirty="0">
                <a:latin typeface="Arial"/>
                <a:cs typeface="Arial"/>
              </a:rPr>
              <a:t>умственное  развитие, </a:t>
            </a:r>
            <a:r>
              <a:rPr sz="3600" spc="145" dirty="0">
                <a:latin typeface="Arial"/>
                <a:cs typeface="Arial"/>
              </a:rPr>
              <a:t>прочность </a:t>
            </a:r>
            <a:r>
              <a:rPr sz="3600" spc="170" dirty="0">
                <a:latin typeface="Arial"/>
                <a:cs typeface="Arial"/>
              </a:rPr>
              <a:t>знаний, </a:t>
            </a:r>
            <a:r>
              <a:rPr sz="3600" spc="55" dirty="0">
                <a:latin typeface="Arial"/>
                <a:cs typeface="Arial"/>
              </a:rPr>
              <a:t>вера  </a:t>
            </a:r>
            <a:r>
              <a:rPr sz="3600" spc="-25" dirty="0">
                <a:latin typeface="Arial"/>
                <a:cs typeface="Arial"/>
              </a:rPr>
              <a:t>в </a:t>
            </a:r>
            <a:r>
              <a:rPr sz="3600" spc="110" dirty="0">
                <a:latin typeface="Arial"/>
                <a:cs typeface="Arial"/>
              </a:rPr>
              <a:t>свои</a:t>
            </a:r>
            <a:r>
              <a:rPr sz="3600" spc="290" dirty="0">
                <a:latin typeface="Arial"/>
                <a:cs typeface="Arial"/>
              </a:rPr>
              <a:t> </a:t>
            </a:r>
            <a:r>
              <a:rPr sz="3600" spc="85" dirty="0">
                <a:latin typeface="Arial"/>
                <a:cs typeface="Arial"/>
              </a:rPr>
              <a:t>силы.</a:t>
            </a:r>
            <a:endParaRPr sz="3600">
              <a:latin typeface="Arial"/>
              <a:cs typeface="Arial"/>
            </a:endParaRPr>
          </a:p>
          <a:p>
            <a:pPr marL="4092575">
              <a:lnSpc>
                <a:spcPct val="100000"/>
              </a:lnSpc>
              <a:spcBef>
                <a:spcPts val="400"/>
              </a:spcBef>
            </a:pPr>
            <a:r>
              <a:rPr sz="3600" b="1" spc="-195" dirty="0">
                <a:solidFill>
                  <a:srgbClr val="001F5F"/>
                </a:solidFill>
                <a:latin typeface="Arial"/>
                <a:cs typeface="Arial"/>
              </a:rPr>
              <a:t>В.</a:t>
            </a:r>
            <a:r>
              <a:rPr sz="3600" b="1" spc="5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001F5F"/>
                </a:solidFill>
                <a:latin typeface="Arial"/>
                <a:cs typeface="Arial"/>
              </a:rPr>
              <a:t>Сухомлинский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2972" y="440423"/>
            <a:ext cx="4304537" cy="4061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5668" y="1292733"/>
            <a:ext cx="7709534" cy="3006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spc="-15" dirty="0">
                <a:latin typeface="Arial"/>
                <a:cs typeface="Arial"/>
              </a:rPr>
              <a:t>Снимает </a:t>
            </a:r>
            <a:r>
              <a:rPr sz="2700" spc="-20" dirty="0">
                <a:latin typeface="Arial"/>
                <a:cs typeface="Arial"/>
              </a:rPr>
              <a:t>глазное </a:t>
            </a:r>
            <a:r>
              <a:rPr sz="2700" spc="-10" dirty="0">
                <a:latin typeface="Arial"/>
                <a:cs typeface="Arial"/>
              </a:rPr>
              <a:t>напряжение,</a:t>
            </a:r>
            <a:r>
              <a:rPr sz="2700" spc="35" dirty="0">
                <a:latin typeface="Arial"/>
                <a:cs typeface="Arial"/>
              </a:rPr>
              <a:t> </a:t>
            </a:r>
            <a:r>
              <a:rPr sz="2700" spc="-10" dirty="0">
                <a:latin typeface="Arial"/>
                <a:cs typeface="Arial"/>
              </a:rPr>
              <a:t>укрепляет</a:t>
            </a:r>
            <a:endParaRPr sz="2700">
              <a:latin typeface="Arial"/>
              <a:cs typeface="Arial"/>
            </a:endParaRPr>
          </a:p>
          <a:p>
            <a:pPr marL="268605">
              <a:lnSpc>
                <a:spcPct val="100000"/>
              </a:lnSpc>
            </a:pPr>
            <a:r>
              <a:rPr sz="2700" dirty="0">
                <a:latin typeface="Arial"/>
                <a:cs typeface="Arial"/>
              </a:rPr>
              <a:t>мышцы </a:t>
            </a:r>
            <a:r>
              <a:rPr sz="2700" spc="-25" dirty="0">
                <a:latin typeface="Arial"/>
                <a:cs typeface="Arial"/>
              </a:rPr>
              <a:t>глаз, </a:t>
            </a:r>
            <a:r>
              <a:rPr sz="2700" spc="-15" dirty="0">
                <a:latin typeface="Arial"/>
                <a:cs typeface="Arial"/>
              </a:rPr>
              <a:t>совершенствует </a:t>
            </a:r>
            <a:r>
              <a:rPr sz="2700" dirty="0">
                <a:latin typeface="Arial"/>
                <a:cs typeface="Arial"/>
              </a:rPr>
              <a:t>их</a:t>
            </a:r>
            <a:r>
              <a:rPr sz="2700" spc="10" dirty="0">
                <a:latin typeface="Arial"/>
                <a:cs typeface="Arial"/>
              </a:rPr>
              <a:t> </a:t>
            </a:r>
            <a:r>
              <a:rPr sz="2700" spc="-10" dirty="0">
                <a:latin typeface="Arial"/>
                <a:cs typeface="Arial"/>
              </a:rPr>
              <a:t>координацию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spc="-15" dirty="0">
                <a:latin typeface="Arial"/>
                <a:cs typeface="Arial"/>
              </a:rPr>
              <a:t>Проводится ежедневно </a:t>
            </a:r>
            <a:r>
              <a:rPr sz="2700" dirty="0">
                <a:latin typeface="Arial"/>
                <a:cs typeface="Arial"/>
              </a:rPr>
              <a:t>в зависимости</a:t>
            </a:r>
            <a:r>
              <a:rPr sz="2700" spc="5" dirty="0">
                <a:latin typeface="Arial"/>
                <a:cs typeface="Arial"/>
              </a:rPr>
              <a:t> </a:t>
            </a:r>
            <a:r>
              <a:rPr sz="2700" spc="-30" dirty="0">
                <a:latin typeface="Arial"/>
                <a:cs typeface="Arial"/>
              </a:rPr>
              <a:t>от</a:t>
            </a:r>
            <a:endParaRPr sz="2700">
              <a:latin typeface="Arial"/>
              <a:cs typeface="Arial"/>
            </a:endParaRPr>
          </a:p>
          <a:p>
            <a:pPr marL="268605" marR="19050">
              <a:lnSpc>
                <a:spcPct val="100000"/>
              </a:lnSpc>
            </a:pPr>
            <a:r>
              <a:rPr sz="2700" spc="-5" dirty="0">
                <a:latin typeface="Arial"/>
                <a:cs typeface="Arial"/>
              </a:rPr>
              <a:t>интенсивности </a:t>
            </a:r>
            <a:r>
              <a:rPr sz="2700" spc="-15" dirty="0">
                <a:latin typeface="Arial"/>
                <a:cs typeface="Arial"/>
              </a:rPr>
              <a:t>зрительной </a:t>
            </a:r>
            <a:r>
              <a:rPr sz="2700" spc="-10" dirty="0">
                <a:latin typeface="Arial"/>
                <a:cs typeface="Arial"/>
              </a:rPr>
              <a:t>нагрузки начиная </a:t>
            </a:r>
            <a:r>
              <a:rPr sz="2700" dirty="0">
                <a:latin typeface="Arial"/>
                <a:cs typeface="Arial"/>
              </a:rPr>
              <a:t>с  </a:t>
            </a:r>
            <a:r>
              <a:rPr sz="2700" spc="-10" dirty="0">
                <a:latin typeface="Arial"/>
                <a:cs typeface="Arial"/>
              </a:rPr>
              <a:t>младшего </a:t>
            </a:r>
            <a:r>
              <a:rPr sz="2700" spc="-15" dirty="0">
                <a:latin typeface="Arial"/>
                <a:cs typeface="Arial"/>
              </a:rPr>
              <a:t>возраста</a:t>
            </a:r>
            <a:endParaRPr sz="2700">
              <a:latin typeface="Arial"/>
              <a:cs typeface="Arial"/>
            </a:endParaRPr>
          </a:p>
          <a:p>
            <a:pPr marL="268605" marR="949960" indent="-256540">
              <a:lnSpc>
                <a:spcPct val="100000"/>
              </a:lnSpc>
              <a:spcBef>
                <a:spcPts val="4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spc="-25" dirty="0">
                <a:latin typeface="Arial"/>
                <a:cs typeface="Arial"/>
              </a:rPr>
              <a:t>Рекомендуется </a:t>
            </a:r>
            <a:r>
              <a:rPr sz="2700" spc="-20" dirty="0">
                <a:latin typeface="Arial"/>
                <a:cs typeface="Arial"/>
              </a:rPr>
              <a:t>использовать </a:t>
            </a:r>
            <a:r>
              <a:rPr sz="2700" spc="-15" dirty="0">
                <a:latin typeface="Arial"/>
                <a:cs typeface="Arial"/>
              </a:rPr>
              <a:t>наглядный  материал, </a:t>
            </a:r>
            <a:r>
              <a:rPr sz="2700" dirty="0">
                <a:latin typeface="Arial"/>
                <a:cs typeface="Arial"/>
              </a:rPr>
              <a:t>показ</a:t>
            </a:r>
            <a:r>
              <a:rPr sz="2700" spc="25" dirty="0">
                <a:latin typeface="Arial"/>
                <a:cs typeface="Arial"/>
              </a:rPr>
              <a:t> </a:t>
            </a:r>
            <a:r>
              <a:rPr sz="2700" spc="-25" dirty="0">
                <a:latin typeface="Arial"/>
                <a:cs typeface="Arial"/>
              </a:rPr>
              <a:t>педагога</a:t>
            </a:r>
            <a:endParaRPr sz="2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8427" y="597408"/>
            <a:ext cx="7005066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439925" y="674623"/>
            <a:ext cx="63658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Гимнастика</a:t>
            </a:r>
            <a:r>
              <a:rPr sz="4000" spc="80" dirty="0"/>
              <a:t> </a:t>
            </a:r>
            <a:r>
              <a:rPr sz="4000" spc="-95" dirty="0"/>
              <a:t>дыхательная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645668" y="2018487"/>
            <a:ext cx="7915275" cy="304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40894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-260" dirty="0">
                <a:latin typeface="Arial"/>
                <a:cs typeface="Arial"/>
              </a:rPr>
              <a:t>В </a:t>
            </a:r>
            <a:r>
              <a:rPr sz="2800" spc="105" dirty="0">
                <a:latin typeface="Arial"/>
                <a:cs typeface="Arial"/>
              </a:rPr>
              <a:t>различных </a:t>
            </a:r>
            <a:r>
              <a:rPr sz="2800" spc="114" dirty="0">
                <a:latin typeface="Arial"/>
                <a:cs typeface="Arial"/>
              </a:rPr>
              <a:t>формах  </a:t>
            </a:r>
            <a:r>
              <a:rPr sz="2800" spc="130" dirty="0">
                <a:latin typeface="Arial"/>
                <a:cs typeface="Arial"/>
              </a:rPr>
              <a:t>физкультурно-оздоровительной </a:t>
            </a:r>
            <a:r>
              <a:rPr sz="2800" spc="80" dirty="0">
                <a:latin typeface="Arial"/>
                <a:cs typeface="Arial"/>
              </a:rPr>
              <a:t>работы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229"/>
              </a:lnSpc>
              <a:spcBef>
                <a:spcPts val="41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 marR="506095">
              <a:lnSpc>
                <a:spcPts val="3360"/>
              </a:lnSpc>
              <a:spcBef>
                <a:spcPts val="105"/>
              </a:spcBef>
            </a:pPr>
            <a:r>
              <a:rPr sz="2800" spc="55" dirty="0">
                <a:latin typeface="Arial"/>
                <a:cs typeface="Arial"/>
              </a:rPr>
              <a:t>Обеспечить </a:t>
            </a:r>
            <a:r>
              <a:rPr sz="2800" spc="105" dirty="0">
                <a:latin typeface="Arial"/>
                <a:cs typeface="Arial"/>
              </a:rPr>
              <a:t>проветривание помещения,  </a:t>
            </a:r>
            <a:r>
              <a:rPr sz="2800" spc="175" dirty="0">
                <a:latin typeface="Arial"/>
                <a:cs typeface="Arial"/>
              </a:rPr>
              <a:t>педагогу </a:t>
            </a:r>
            <a:r>
              <a:rPr sz="2800" spc="70" dirty="0">
                <a:latin typeface="Arial"/>
                <a:cs typeface="Arial"/>
              </a:rPr>
              <a:t>дать детям </a:t>
            </a:r>
            <a:r>
              <a:rPr sz="2800" spc="170" dirty="0">
                <a:latin typeface="Arial"/>
                <a:cs typeface="Arial"/>
              </a:rPr>
              <a:t>инструкции</a:t>
            </a:r>
            <a:r>
              <a:rPr sz="2800" spc="160" dirty="0">
                <a:latin typeface="Arial"/>
                <a:cs typeface="Arial"/>
              </a:rPr>
              <a:t> </a:t>
            </a:r>
            <a:r>
              <a:rPr sz="2800" spc="105" dirty="0">
                <a:latin typeface="Arial"/>
                <a:cs typeface="Arial"/>
              </a:rPr>
              <a:t>об</a:t>
            </a:r>
            <a:endParaRPr sz="2800">
              <a:latin typeface="Arial"/>
              <a:cs typeface="Arial"/>
            </a:endParaRPr>
          </a:p>
          <a:p>
            <a:pPr marL="268605" marR="5080">
              <a:lnSpc>
                <a:spcPts val="3360"/>
              </a:lnSpc>
              <a:spcBef>
                <a:spcPts val="5"/>
              </a:spcBef>
            </a:pPr>
            <a:r>
              <a:rPr sz="2800" spc="60" dirty="0">
                <a:latin typeface="Arial"/>
                <a:cs typeface="Arial"/>
              </a:rPr>
              <a:t>обязательной </a:t>
            </a:r>
            <a:r>
              <a:rPr sz="2800" spc="180" dirty="0">
                <a:latin typeface="Arial"/>
                <a:cs typeface="Arial"/>
              </a:rPr>
              <a:t>гигиене </a:t>
            </a:r>
            <a:r>
              <a:rPr sz="2800" spc="120" dirty="0">
                <a:latin typeface="Arial"/>
                <a:cs typeface="Arial"/>
              </a:rPr>
              <a:t>полости </a:t>
            </a:r>
            <a:r>
              <a:rPr sz="2800" spc="90" dirty="0">
                <a:latin typeface="Arial"/>
                <a:cs typeface="Arial"/>
              </a:rPr>
              <a:t>носа </a:t>
            </a:r>
            <a:r>
              <a:rPr sz="2800" spc="135" dirty="0">
                <a:latin typeface="Arial"/>
                <a:cs typeface="Arial"/>
              </a:rPr>
              <a:t>перед  </a:t>
            </a:r>
            <a:r>
              <a:rPr sz="2800" spc="114" dirty="0">
                <a:latin typeface="Arial"/>
                <a:cs typeface="Arial"/>
              </a:rPr>
              <a:t>проведением</a:t>
            </a:r>
            <a:r>
              <a:rPr sz="2800" spc="135" dirty="0">
                <a:latin typeface="Arial"/>
                <a:cs typeface="Arial"/>
              </a:rPr>
              <a:t> </a:t>
            </a:r>
            <a:r>
              <a:rPr sz="2800" spc="150" dirty="0">
                <a:latin typeface="Arial"/>
                <a:cs typeface="Arial"/>
              </a:rPr>
              <a:t>процедуры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45668" y="1403959"/>
            <a:ext cx="6605270" cy="374650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14" dirty="0">
                <a:latin typeface="Arial"/>
                <a:cs typeface="Arial"/>
              </a:rPr>
              <a:t>Оздоровление</a:t>
            </a:r>
            <a:r>
              <a:rPr sz="3200" spc="95" dirty="0">
                <a:latin typeface="Arial"/>
                <a:cs typeface="Arial"/>
              </a:rPr>
              <a:t> </a:t>
            </a:r>
            <a:r>
              <a:rPr sz="3200" spc="155" dirty="0">
                <a:latin typeface="Arial"/>
                <a:cs typeface="Arial"/>
              </a:rPr>
              <a:t>организма.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30" dirty="0">
                <a:latin typeface="Arial"/>
                <a:cs typeface="Arial"/>
              </a:rPr>
              <a:t>Профилактика</a:t>
            </a:r>
            <a:r>
              <a:rPr sz="3200" spc="95" dirty="0">
                <a:latin typeface="Arial"/>
                <a:cs typeface="Arial"/>
              </a:rPr>
              <a:t> </a:t>
            </a:r>
            <a:r>
              <a:rPr sz="3200" spc="-90" dirty="0">
                <a:latin typeface="Arial"/>
                <a:cs typeface="Arial"/>
              </a:rPr>
              <a:t>ОРВИ.</a:t>
            </a:r>
            <a:endParaRPr sz="3200" dirty="0">
              <a:latin typeface="Arial"/>
              <a:cs typeface="Arial"/>
            </a:endParaRPr>
          </a:p>
          <a:p>
            <a:pPr marL="268605" marR="5080" indent="-25654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5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25" dirty="0">
                <a:latin typeface="Arial"/>
                <a:cs typeface="Arial"/>
              </a:rPr>
              <a:t>Активизация </a:t>
            </a:r>
            <a:r>
              <a:rPr sz="3200" spc="100" dirty="0">
                <a:latin typeface="Arial"/>
                <a:cs typeface="Arial"/>
              </a:rPr>
              <a:t>обмена </a:t>
            </a:r>
            <a:r>
              <a:rPr sz="3200" spc="40" dirty="0">
                <a:latin typeface="Arial"/>
                <a:cs typeface="Arial"/>
              </a:rPr>
              <a:t>веществ </a:t>
            </a:r>
            <a:r>
              <a:rPr sz="3200" spc="-385" dirty="0">
                <a:latin typeface="Arial"/>
                <a:cs typeface="Arial"/>
              </a:rPr>
              <a:t>в  </a:t>
            </a:r>
            <a:r>
              <a:rPr sz="3200" spc="145" dirty="0">
                <a:latin typeface="Arial"/>
                <a:cs typeface="Arial"/>
              </a:rPr>
              <a:t>мышцах.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45" dirty="0">
                <a:latin typeface="Arial"/>
                <a:cs typeface="Arial"/>
              </a:rPr>
              <a:t>Тренировка</a:t>
            </a:r>
            <a:endParaRPr sz="3200" dirty="0">
              <a:latin typeface="Arial"/>
              <a:cs typeface="Arial"/>
            </a:endParaRPr>
          </a:p>
          <a:p>
            <a:pPr marL="269875" marR="3617595">
              <a:lnSpc>
                <a:spcPct val="110400"/>
              </a:lnSpc>
              <a:spcBef>
                <a:spcPts val="5"/>
              </a:spcBef>
            </a:pPr>
            <a:r>
              <a:rPr sz="3200" spc="125" dirty="0">
                <a:latin typeface="Arial"/>
                <a:cs typeface="Arial"/>
              </a:rPr>
              <a:t>дыхательной  </a:t>
            </a:r>
            <a:r>
              <a:rPr sz="3200" spc="95" dirty="0">
                <a:latin typeface="Arial"/>
                <a:cs typeface="Arial"/>
              </a:rPr>
              <a:t>мускулатуры.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51916" y="595858"/>
            <a:ext cx="7433309" cy="4777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098" name="Picture 2" descr="G:\DCIM\103NIKON\DSCN47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3657600"/>
            <a:ext cx="36576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2231" y="778763"/>
            <a:ext cx="4868418" cy="8663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64286" y="835533"/>
            <a:ext cx="437832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spc="-15" dirty="0"/>
              <a:t>Гимнастика</a:t>
            </a:r>
            <a:r>
              <a:rPr sz="3100" spc="20" dirty="0"/>
              <a:t> </a:t>
            </a:r>
            <a:r>
              <a:rPr sz="3100" spc="-25" dirty="0"/>
              <a:t>бодрящая</a:t>
            </a:r>
            <a:endParaRPr sz="3100"/>
          </a:p>
        </p:txBody>
      </p:sp>
      <p:sp>
        <p:nvSpPr>
          <p:cNvPr id="9" name="object 9"/>
          <p:cNvSpPr txBox="1"/>
          <p:nvPr/>
        </p:nvSpPr>
        <p:spPr>
          <a:xfrm>
            <a:off x="474370" y="1300353"/>
            <a:ext cx="4526915" cy="388747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68605" marR="5080" indent="-256540">
              <a:lnSpc>
                <a:spcPct val="80000"/>
              </a:lnSpc>
              <a:spcBef>
                <a:spcPts val="620"/>
              </a:spcBef>
              <a:tabLst>
                <a:tab pos="267970" algn="l"/>
              </a:tabLst>
            </a:pPr>
            <a:r>
              <a:rPr sz="1400" spc="-39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400" u="heavy" spc="-3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100" b="1" u="heavy" spc="-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1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100" b="1" spc="-35" dirty="0">
                <a:latin typeface="Arial"/>
                <a:cs typeface="Arial"/>
              </a:rPr>
              <a:t>: </a:t>
            </a:r>
            <a:r>
              <a:rPr sz="2200" spc="50" dirty="0">
                <a:latin typeface="Arial"/>
                <a:cs typeface="Arial"/>
              </a:rPr>
              <a:t>Ежедневно  </a:t>
            </a:r>
            <a:r>
              <a:rPr sz="2200" spc="60" dirty="0">
                <a:latin typeface="Arial"/>
                <a:cs typeface="Arial"/>
              </a:rPr>
              <a:t>после </a:t>
            </a:r>
            <a:r>
              <a:rPr sz="2200" spc="125" dirty="0">
                <a:latin typeface="Arial"/>
                <a:cs typeface="Arial"/>
              </a:rPr>
              <a:t>дневного </a:t>
            </a:r>
            <a:r>
              <a:rPr sz="2200" spc="60" dirty="0">
                <a:latin typeface="Arial"/>
                <a:cs typeface="Arial"/>
              </a:rPr>
              <a:t>сна, </a:t>
            </a:r>
            <a:r>
              <a:rPr sz="2200" spc="265" dirty="0">
                <a:latin typeface="Arial"/>
                <a:cs typeface="Arial"/>
              </a:rPr>
              <a:t>5-10  </a:t>
            </a:r>
            <a:r>
              <a:rPr sz="2200" spc="110" dirty="0">
                <a:latin typeface="Arial"/>
                <a:cs typeface="Arial"/>
              </a:rPr>
              <a:t>мин.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ts val="2165"/>
              </a:lnSpc>
              <a:tabLst>
                <a:tab pos="267970" algn="l"/>
              </a:tabLst>
            </a:pPr>
            <a:r>
              <a:rPr sz="1400" spc="-39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400" u="heavy" spc="-3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1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100" b="1" u="heavy" spc="-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100" b="1" u="heavy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100">
              <a:latin typeface="Arial"/>
              <a:cs typeface="Arial"/>
            </a:endParaRPr>
          </a:p>
          <a:p>
            <a:pPr marL="268605" marR="1138555" indent="-635">
              <a:lnSpc>
                <a:spcPct val="80000"/>
              </a:lnSpc>
              <a:spcBef>
                <a:spcPts val="265"/>
              </a:spcBef>
            </a:pPr>
            <a:r>
              <a:rPr sz="2100" b="1" u="heavy" spc="-5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1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200" spc="40" dirty="0">
                <a:latin typeface="Arial"/>
                <a:cs typeface="Arial"/>
              </a:rPr>
              <a:t>Форма  </a:t>
            </a:r>
            <a:r>
              <a:rPr sz="2200" spc="80" dirty="0">
                <a:latin typeface="Arial"/>
                <a:cs typeface="Arial"/>
              </a:rPr>
              <a:t>проведения</a:t>
            </a:r>
            <a:r>
              <a:rPr sz="2200" spc="40" dirty="0">
                <a:latin typeface="Arial"/>
                <a:cs typeface="Arial"/>
              </a:rPr>
              <a:t> </a:t>
            </a:r>
            <a:r>
              <a:rPr sz="2200" spc="60" dirty="0">
                <a:latin typeface="Arial"/>
                <a:cs typeface="Arial"/>
              </a:rPr>
              <a:t>различна:</a:t>
            </a:r>
            <a:endParaRPr sz="2200">
              <a:latin typeface="Arial"/>
              <a:cs typeface="Arial"/>
            </a:endParaRPr>
          </a:p>
          <a:p>
            <a:pPr marL="268605" marR="71755">
              <a:lnSpc>
                <a:spcPct val="80000"/>
              </a:lnSpc>
            </a:pPr>
            <a:r>
              <a:rPr sz="2200" spc="90" dirty="0">
                <a:latin typeface="Arial"/>
                <a:cs typeface="Arial"/>
              </a:rPr>
              <a:t>упражнения </a:t>
            </a:r>
            <a:r>
              <a:rPr sz="2200" spc="70" dirty="0">
                <a:latin typeface="Arial"/>
                <a:cs typeface="Arial"/>
              </a:rPr>
              <a:t>на </a:t>
            </a:r>
            <a:r>
              <a:rPr sz="2200" spc="100" dirty="0">
                <a:latin typeface="Arial"/>
                <a:cs typeface="Arial"/>
              </a:rPr>
              <a:t>кроватках,  обширное </a:t>
            </a:r>
            <a:r>
              <a:rPr sz="2200" spc="55" dirty="0">
                <a:latin typeface="Arial"/>
                <a:cs typeface="Arial"/>
              </a:rPr>
              <a:t>умывание; </a:t>
            </a:r>
            <a:r>
              <a:rPr sz="2200" spc="85" dirty="0">
                <a:latin typeface="Arial"/>
                <a:cs typeface="Arial"/>
              </a:rPr>
              <a:t>ходьба  </a:t>
            </a:r>
            <a:r>
              <a:rPr sz="2200" spc="150" dirty="0">
                <a:latin typeface="Arial"/>
                <a:cs typeface="Arial"/>
              </a:rPr>
              <a:t>по </a:t>
            </a:r>
            <a:r>
              <a:rPr sz="2200" spc="70" dirty="0">
                <a:latin typeface="Arial"/>
                <a:cs typeface="Arial"/>
              </a:rPr>
              <a:t>ребристым </a:t>
            </a:r>
            <a:r>
              <a:rPr sz="2200" spc="85" dirty="0">
                <a:latin typeface="Arial"/>
                <a:cs typeface="Arial"/>
              </a:rPr>
              <a:t>дощечкам;  </a:t>
            </a:r>
            <a:r>
              <a:rPr sz="2200" spc="125" dirty="0">
                <a:latin typeface="Arial"/>
                <a:cs typeface="Arial"/>
              </a:rPr>
              <a:t>легкий </a:t>
            </a:r>
            <a:r>
              <a:rPr sz="2200" spc="105" dirty="0">
                <a:latin typeface="Arial"/>
                <a:cs typeface="Arial"/>
              </a:rPr>
              <a:t>бег </a:t>
            </a:r>
            <a:r>
              <a:rPr sz="2200" spc="90" dirty="0">
                <a:latin typeface="Arial"/>
                <a:cs typeface="Arial"/>
              </a:rPr>
              <a:t>из </a:t>
            </a:r>
            <a:r>
              <a:rPr sz="2200" spc="65" dirty="0">
                <a:latin typeface="Arial"/>
                <a:cs typeface="Arial"/>
              </a:rPr>
              <a:t>спальни </a:t>
            </a:r>
            <a:r>
              <a:rPr sz="2200" spc="-20" dirty="0">
                <a:latin typeface="Arial"/>
                <a:cs typeface="Arial"/>
              </a:rPr>
              <a:t>в  </a:t>
            </a:r>
            <a:r>
              <a:rPr sz="2200" spc="150" dirty="0">
                <a:latin typeface="Arial"/>
                <a:cs typeface="Arial"/>
              </a:rPr>
              <a:t>группу </a:t>
            </a:r>
            <a:r>
              <a:rPr sz="2200" spc="20" dirty="0">
                <a:latin typeface="Arial"/>
                <a:cs typeface="Arial"/>
              </a:rPr>
              <a:t>с </a:t>
            </a:r>
            <a:r>
              <a:rPr sz="2200" spc="100" dirty="0">
                <a:latin typeface="Arial"/>
                <a:cs typeface="Arial"/>
              </a:rPr>
              <a:t>разницей  </a:t>
            </a:r>
            <a:r>
              <a:rPr sz="2200" spc="65" dirty="0">
                <a:latin typeface="Arial"/>
                <a:cs typeface="Arial"/>
              </a:rPr>
              <a:t>температуры </a:t>
            </a:r>
            <a:r>
              <a:rPr sz="2200" spc="-20" dirty="0">
                <a:latin typeface="Arial"/>
                <a:cs typeface="Arial"/>
              </a:rPr>
              <a:t>в </a:t>
            </a:r>
            <a:r>
              <a:rPr sz="2200" spc="95" dirty="0">
                <a:latin typeface="Arial"/>
                <a:cs typeface="Arial"/>
              </a:rPr>
              <a:t>помещениях </a:t>
            </a:r>
            <a:r>
              <a:rPr sz="2200" spc="145" dirty="0">
                <a:latin typeface="Arial"/>
                <a:cs typeface="Arial"/>
              </a:rPr>
              <a:t>и  </a:t>
            </a:r>
            <a:r>
              <a:rPr sz="2200" spc="135" dirty="0">
                <a:latin typeface="Arial"/>
                <a:cs typeface="Arial"/>
              </a:rPr>
              <a:t>другие </a:t>
            </a:r>
            <a:r>
              <a:rPr sz="2200" spc="-20" dirty="0">
                <a:latin typeface="Arial"/>
                <a:cs typeface="Arial"/>
              </a:rPr>
              <a:t>в </a:t>
            </a:r>
            <a:r>
              <a:rPr sz="2200" spc="65" dirty="0">
                <a:latin typeface="Arial"/>
                <a:cs typeface="Arial"/>
              </a:rPr>
              <a:t>зависимости</a:t>
            </a:r>
            <a:r>
              <a:rPr sz="2200" spc="155" dirty="0">
                <a:latin typeface="Arial"/>
                <a:cs typeface="Arial"/>
              </a:rPr>
              <a:t> </a:t>
            </a:r>
            <a:r>
              <a:rPr sz="2200" spc="95" dirty="0">
                <a:latin typeface="Arial"/>
                <a:cs typeface="Arial"/>
              </a:rPr>
              <a:t>от</a:t>
            </a:r>
            <a:endParaRPr sz="2200">
              <a:latin typeface="Arial"/>
              <a:cs typeface="Arial"/>
            </a:endParaRPr>
          </a:p>
          <a:p>
            <a:pPr marL="268605">
              <a:lnSpc>
                <a:spcPts val="2110"/>
              </a:lnSpc>
            </a:pPr>
            <a:r>
              <a:rPr sz="2200" spc="65" dirty="0">
                <a:latin typeface="Arial"/>
                <a:cs typeface="Arial"/>
              </a:rPr>
              <a:t>условий</a:t>
            </a:r>
            <a:r>
              <a:rPr sz="2200" spc="95" dirty="0">
                <a:latin typeface="Arial"/>
                <a:cs typeface="Arial"/>
              </a:rPr>
              <a:t> </a:t>
            </a:r>
            <a:r>
              <a:rPr sz="2200" spc="55" dirty="0">
                <a:latin typeface="Arial"/>
                <a:cs typeface="Arial"/>
              </a:rPr>
              <a:t>ДОУ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2019" y="123444"/>
            <a:ext cx="3751326" cy="11163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4508" y="723900"/>
            <a:ext cx="4772406" cy="111632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56666" y="200024"/>
            <a:ext cx="4138295" cy="1235075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indent="667385">
              <a:lnSpc>
                <a:spcPts val="4730"/>
              </a:lnSpc>
              <a:spcBef>
                <a:spcPts val="310"/>
              </a:spcBef>
            </a:pPr>
            <a:r>
              <a:rPr sz="4000" spc="-15" dirty="0"/>
              <a:t>Гимнастика  </a:t>
            </a:r>
            <a:r>
              <a:rPr sz="4000" spc="155" dirty="0"/>
              <a:t>к</a:t>
            </a:r>
            <a:r>
              <a:rPr sz="4000" spc="25" dirty="0"/>
              <a:t>о</a:t>
            </a:r>
            <a:r>
              <a:rPr sz="4000" spc="80" dirty="0"/>
              <a:t>рр</a:t>
            </a:r>
            <a:r>
              <a:rPr sz="4000" spc="204" dirty="0"/>
              <a:t>и</a:t>
            </a:r>
            <a:r>
              <a:rPr sz="4000" spc="145" dirty="0"/>
              <a:t>г</a:t>
            </a:r>
            <a:r>
              <a:rPr sz="4000" spc="55" dirty="0"/>
              <a:t>и</a:t>
            </a:r>
            <a:r>
              <a:rPr sz="4000" spc="-70" dirty="0"/>
              <a:t>ру</a:t>
            </a:r>
            <a:r>
              <a:rPr sz="4000" spc="-80" dirty="0"/>
              <a:t>ю</a:t>
            </a:r>
            <a:r>
              <a:rPr sz="4000" spc="90" dirty="0"/>
              <a:t>щ</a:t>
            </a:r>
            <a:r>
              <a:rPr sz="4000" spc="65" dirty="0"/>
              <a:t>а</a:t>
            </a:r>
            <a:r>
              <a:rPr sz="4000" spc="-295" dirty="0"/>
              <a:t>я</a:t>
            </a:r>
            <a:endParaRPr sz="4000"/>
          </a:p>
        </p:txBody>
      </p:sp>
      <p:sp>
        <p:nvSpPr>
          <p:cNvPr id="10" name="object 10"/>
          <p:cNvSpPr txBox="1"/>
          <p:nvPr/>
        </p:nvSpPr>
        <p:spPr>
          <a:xfrm>
            <a:off x="402742" y="2035301"/>
            <a:ext cx="4424045" cy="3945254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68605" marR="447675" indent="-256540">
              <a:lnSpc>
                <a:spcPct val="90000"/>
              </a:lnSpc>
              <a:spcBef>
                <a:spcPts val="43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b="1" u="heavy" spc="-195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</a:t>
            </a:r>
            <a:r>
              <a:rPr sz="2700" b="1" u="heavy" spc="-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-260" dirty="0">
                <a:latin typeface="Arial"/>
                <a:cs typeface="Arial"/>
              </a:rPr>
              <a:t>В  </a:t>
            </a:r>
            <a:r>
              <a:rPr sz="2800" spc="105" dirty="0">
                <a:latin typeface="Arial"/>
                <a:cs typeface="Arial"/>
              </a:rPr>
              <a:t>различных </a:t>
            </a:r>
            <a:r>
              <a:rPr sz="2800" spc="114" dirty="0">
                <a:latin typeface="Arial"/>
                <a:cs typeface="Arial"/>
              </a:rPr>
              <a:t>формах  </a:t>
            </a:r>
            <a:r>
              <a:rPr sz="2800" spc="145" dirty="0">
                <a:latin typeface="Arial"/>
                <a:cs typeface="Arial"/>
              </a:rPr>
              <a:t>физкультурно-  </a:t>
            </a:r>
            <a:r>
              <a:rPr sz="2800" spc="114" dirty="0">
                <a:latin typeface="Arial"/>
                <a:cs typeface="Arial"/>
              </a:rPr>
              <a:t>оздоровительной  </a:t>
            </a:r>
            <a:r>
              <a:rPr sz="2800" spc="80" dirty="0">
                <a:latin typeface="Arial"/>
                <a:cs typeface="Arial"/>
              </a:rPr>
              <a:t>работы</a:t>
            </a:r>
            <a:endParaRPr sz="2800">
              <a:latin typeface="Arial"/>
              <a:cs typeface="Arial"/>
            </a:endParaRPr>
          </a:p>
          <a:p>
            <a:pPr marL="268605" marR="52069" indent="-256540">
              <a:lnSpc>
                <a:spcPct val="89800"/>
              </a:lnSpc>
              <a:spcBef>
                <a:spcPts val="420"/>
              </a:spcBef>
              <a:tabLst>
                <a:tab pos="268605" algn="l"/>
                <a:tab pos="484505" algn="l"/>
                <a:tab pos="53657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b="1" u="heavy" spc="-2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</a:t>
            </a:r>
            <a:r>
              <a:rPr sz="2700" b="1" spc="-2105" dirty="0">
                <a:latin typeface="Arial"/>
                <a:cs typeface="Arial"/>
              </a:rPr>
              <a:t>			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 </a:t>
            </a:r>
            <a:r>
              <a:rPr sz="2700" b="1" spc="35" dirty="0">
                <a:latin typeface="Arial"/>
                <a:cs typeface="Arial"/>
              </a:rPr>
              <a:t> </a:t>
            </a:r>
            <a:r>
              <a:rPr sz="2700" b="1" u="heavy" spc="-16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</a:t>
            </a:r>
            <a:r>
              <a:rPr sz="2700" b="1" spc="-1635" dirty="0">
                <a:latin typeface="Arial"/>
                <a:cs typeface="Arial"/>
              </a:rPr>
              <a:t>		</a:t>
            </a:r>
            <a:r>
              <a:rPr sz="2700" b="1" u="heavy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роведения: </a:t>
            </a:r>
            <a:r>
              <a:rPr sz="2800" spc="50" dirty="0">
                <a:latin typeface="Arial"/>
                <a:cs typeface="Arial"/>
              </a:rPr>
              <a:t>Форма  </a:t>
            </a:r>
            <a:r>
              <a:rPr sz="2800" spc="110" dirty="0">
                <a:latin typeface="Arial"/>
                <a:cs typeface="Arial"/>
              </a:rPr>
              <a:t>проведения </a:t>
            </a:r>
            <a:r>
              <a:rPr sz="2800" spc="75" dirty="0">
                <a:latin typeface="Arial"/>
                <a:cs typeface="Arial"/>
              </a:rPr>
              <a:t>зависит</a:t>
            </a:r>
            <a:r>
              <a:rPr sz="2800" spc="95" dirty="0">
                <a:latin typeface="Arial"/>
                <a:cs typeface="Arial"/>
              </a:rPr>
              <a:t> </a:t>
            </a:r>
            <a:r>
              <a:rPr sz="2800" spc="120" dirty="0">
                <a:latin typeface="Arial"/>
                <a:cs typeface="Arial"/>
              </a:rPr>
              <a:t>от</a:t>
            </a:r>
            <a:endParaRPr sz="2800">
              <a:latin typeface="Arial"/>
              <a:cs typeface="Arial"/>
            </a:endParaRPr>
          </a:p>
          <a:p>
            <a:pPr marL="268605" marR="5080">
              <a:lnSpc>
                <a:spcPts val="3020"/>
              </a:lnSpc>
              <a:spcBef>
                <a:spcPts val="45"/>
              </a:spcBef>
            </a:pPr>
            <a:r>
              <a:rPr sz="2800" spc="100" dirty="0">
                <a:latin typeface="Arial"/>
                <a:cs typeface="Arial"/>
              </a:rPr>
              <a:t>поставленной </a:t>
            </a:r>
            <a:r>
              <a:rPr sz="2800" spc="80" dirty="0">
                <a:latin typeface="Arial"/>
                <a:cs typeface="Arial"/>
              </a:rPr>
              <a:t>задачи </a:t>
            </a:r>
            <a:r>
              <a:rPr sz="2800" spc="185" dirty="0">
                <a:latin typeface="Arial"/>
                <a:cs typeface="Arial"/>
              </a:rPr>
              <a:t>и  </a:t>
            </a:r>
            <a:r>
              <a:rPr sz="2800" spc="160" dirty="0">
                <a:latin typeface="Arial"/>
                <a:cs typeface="Arial"/>
              </a:rPr>
              <a:t>контингента</a:t>
            </a:r>
            <a:r>
              <a:rPr sz="2800" spc="120" dirty="0">
                <a:latin typeface="Arial"/>
                <a:cs typeface="Arial"/>
              </a:rPr>
              <a:t> </a:t>
            </a:r>
            <a:r>
              <a:rPr sz="2800" spc="105" dirty="0">
                <a:latin typeface="Arial"/>
                <a:cs typeface="Arial"/>
              </a:rPr>
              <a:t>детей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71194" y="183895"/>
            <a:ext cx="7638415" cy="90424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12700" marR="5080" indent="185420">
              <a:lnSpc>
                <a:spcPts val="3070"/>
              </a:lnSpc>
              <a:spcBef>
                <a:spcPts val="844"/>
              </a:spcBef>
            </a:pPr>
            <a:r>
              <a:rPr sz="3200" spc="-15" dirty="0" smtClean="0">
                <a:solidFill>
                  <a:srgbClr val="000000"/>
                </a:solidFill>
              </a:rPr>
              <a:t> </a:t>
            </a:r>
            <a:r>
              <a:rPr lang="ru-RU" sz="3200" spc="-5" dirty="0" smtClean="0">
                <a:solidFill>
                  <a:srgbClr val="000000"/>
                </a:solidFill>
              </a:rPr>
              <a:t>М</a:t>
            </a:r>
            <a:r>
              <a:rPr sz="3200" spc="-5" dirty="0" err="1" smtClean="0">
                <a:solidFill>
                  <a:srgbClr val="000000"/>
                </a:solidFill>
              </a:rPr>
              <a:t>ероприяти</a:t>
            </a:r>
            <a:r>
              <a:rPr lang="ru-RU" sz="3200" spc="-5" dirty="0" smtClean="0">
                <a:solidFill>
                  <a:srgbClr val="000000"/>
                </a:solidFill>
              </a:rPr>
              <a:t>я</a:t>
            </a:r>
            <a:r>
              <a:rPr sz="3200" spc="-5" dirty="0" smtClean="0">
                <a:solidFill>
                  <a:srgbClr val="000000"/>
                </a:solidFill>
              </a:rPr>
              <a:t> </a:t>
            </a:r>
            <a:r>
              <a:rPr sz="3200" dirty="0">
                <a:solidFill>
                  <a:srgbClr val="000000"/>
                </a:solidFill>
              </a:rPr>
              <a:t>для </a:t>
            </a:r>
            <a:r>
              <a:rPr sz="3200" spc="-10" dirty="0">
                <a:solidFill>
                  <a:srgbClr val="000000"/>
                </a:solidFill>
              </a:rPr>
              <a:t>детей </a:t>
            </a:r>
            <a:r>
              <a:rPr sz="3200" dirty="0">
                <a:solidFill>
                  <a:srgbClr val="000000"/>
                </a:solidFill>
              </a:rPr>
              <a:t>с  </a:t>
            </a:r>
            <a:r>
              <a:rPr sz="3200" spc="-10" dirty="0">
                <a:solidFill>
                  <a:srgbClr val="000000"/>
                </a:solidFill>
              </a:rPr>
              <a:t>нарушениями </a:t>
            </a:r>
            <a:r>
              <a:rPr sz="3200" spc="-5" dirty="0">
                <a:solidFill>
                  <a:srgbClr val="000000"/>
                </a:solidFill>
              </a:rPr>
              <a:t>осанки,</a:t>
            </a:r>
            <a:r>
              <a:rPr sz="3200" spc="-45" dirty="0">
                <a:solidFill>
                  <a:srgbClr val="000000"/>
                </a:solidFill>
              </a:rPr>
              <a:t> </a:t>
            </a:r>
            <a:r>
              <a:rPr sz="3200" spc="-25" dirty="0" err="1" smtClean="0">
                <a:solidFill>
                  <a:srgbClr val="000000"/>
                </a:solidFill>
              </a:rPr>
              <a:t>плоскостопи</a:t>
            </a:r>
            <a:r>
              <a:rPr lang="ru-RU" sz="3200" spc="-25" dirty="0" smtClean="0">
                <a:solidFill>
                  <a:srgbClr val="000000"/>
                </a:solidFill>
              </a:rPr>
              <a:t>я</a:t>
            </a:r>
            <a:endParaRPr sz="3200" dirty="0"/>
          </a:p>
        </p:txBody>
      </p:sp>
      <p:sp>
        <p:nvSpPr>
          <p:cNvPr id="8" name="object 8"/>
          <p:cNvSpPr txBox="1"/>
          <p:nvPr/>
        </p:nvSpPr>
        <p:spPr>
          <a:xfrm>
            <a:off x="512470" y="1373835"/>
            <a:ext cx="8190230" cy="4208973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268605" marR="114300" indent="-256540">
              <a:lnSpc>
                <a:spcPts val="2690"/>
              </a:lnSpc>
              <a:spcBef>
                <a:spcPts val="745"/>
              </a:spcBef>
              <a:tabLst>
                <a:tab pos="268605" algn="l"/>
              </a:tabLst>
            </a:pPr>
            <a:endParaRPr sz="2800" dirty="0">
              <a:latin typeface="Arial"/>
              <a:cs typeface="Arial"/>
            </a:endParaRPr>
          </a:p>
          <a:p>
            <a:pPr marL="268605" marR="5080" indent="-256540" algn="just">
              <a:lnSpc>
                <a:spcPts val="2690"/>
              </a:lnSpc>
              <a:spcBef>
                <a:spcPts val="395"/>
              </a:spcBef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900" spc="465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lang="ru-RU" sz="1900" spc="465" dirty="0" smtClean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lang="ru-RU" sz="2800" spc="465" dirty="0" smtClean="0">
                <a:latin typeface="Arial"/>
                <a:cs typeface="Arial"/>
              </a:rPr>
              <a:t>К</a:t>
            </a:r>
            <a:r>
              <a:rPr sz="2800" dirty="0" err="1" smtClean="0">
                <a:latin typeface="Arial"/>
                <a:cs typeface="Arial"/>
              </a:rPr>
              <a:t>омплексы</a:t>
            </a:r>
            <a:r>
              <a:rPr sz="2800" dirty="0" smtClean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упражнений с </a:t>
            </a:r>
            <a:r>
              <a:rPr sz="2800" spc="-30" dirty="0">
                <a:latin typeface="Arial"/>
                <a:cs typeface="Arial"/>
              </a:rPr>
              <a:t>использованием  </a:t>
            </a:r>
            <a:r>
              <a:rPr sz="2800" spc="-15" dirty="0">
                <a:latin typeface="Arial"/>
                <a:cs typeface="Arial"/>
              </a:rPr>
              <a:t>различных </a:t>
            </a:r>
            <a:r>
              <a:rPr sz="2800" spc="-20" dirty="0">
                <a:latin typeface="Arial"/>
                <a:cs typeface="Arial"/>
              </a:rPr>
              <a:t>атрибутов, </a:t>
            </a:r>
            <a:r>
              <a:rPr sz="2800" spc="-10" dirty="0">
                <a:latin typeface="Arial"/>
                <a:cs typeface="Arial"/>
              </a:rPr>
              <a:t>контроль </a:t>
            </a:r>
            <a:r>
              <a:rPr sz="2800" spc="-5" dirty="0">
                <a:latin typeface="Arial"/>
                <a:cs typeface="Arial"/>
              </a:rPr>
              <a:t>осанки у </a:t>
            </a:r>
            <a:r>
              <a:rPr sz="2800" spc="-10" dirty="0">
                <a:latin typeface="Arial"/>
                <a:cs typeface="Arial"/>
              </a:rPr>
              <a:t>стены  </a:t>
            </a:r>
            <a:r>
              <a:rPr sz="2800" spc="-5" dirty="0">
                <a:latin typeface="Arial"/>
                <a:cs typeface="Arial"/>
              </a:rPr>
              <a:t>и </a:t>
            </a:r>
            <a:r>
              <a:rPr sz="2800" spc="-10" dirty="0">
                <a:latin typeface="Arial"/>
                <a:cs typeface="Arial"/>
              </a:rPr>
              <a:t>лёжа;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2970"/>
              </a:lnSpc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-25" dirty="0">
                <a:latin typeface="Arial"/>
                <a:cs typeface="Arial"/>
              </a:rPr>
              <a:t>Консультирование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25" dirty="0">
                <a:latin typeface="Arial"/>
                <a:cs typeface="Arial"/>
              </a:rPr>
              <a:t>родителей;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3090"/>
              </a:lnSpc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dirty="0">
                <a:latin typeface="Arial"/>
                <a:cs typeface="Arial"/>
              </a:rPr>
              <a:t>Профилактическая </a:t>
            </a:r>
            <a:r>
              <a:rPr sz="2800" spc="-20" dirty="0">
                <a:latin typeface="Arial"/>
                <a:cs typeface="Arial"/>
              </a:rPr>
              <a:t>работа </a:t>
            </a:r>
            <a:r>
              <a:rPr sz="2800" spc="-5" dirty="0">
                <a:latin typeface="Arial"/>
                <a:cs typeface="Arial"/>
              </a:rPr>
              <a:t>с </a:t>
            </a:r>
            <a:r>
              <a:rPr sz="2800" spc="-15" dirty="0">
                <a:latin typeface="Arial"/>
                <a:cs typeface="Arial"/>
              </a:rPr>
              <a:t>раннего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20" dirty="0">
                <a:latin typeface="Arial"/>
                <a:cs typeface="Arial"/>
              </a:rPr>
              <a:t>возраста;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2885"/>
              </a:lnSpc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-10" dirty="0">
                <a:latin typeface="Arial"/>
                <a:cs typeface="Arial"/>
              </a:rPr>
              <a:t>Осуществление </a:t>
            </a:r>
            <a:r>
              <a:rPr sz="2800" spc="-15" dirty="0">
                <a:latin typeface="Arial"/>
                <a:cs typeface="Arial"/>
              </a:rPr>
              <a:t>постоянного </a:t>
            </a:r>
            <a:r>
              <a:rPr sz="2800" spc="-10" dirty="0">
                <a:latin typeface="Arial"/>
                <a:cs typeface="Arial"/>
              </a:rPr>
              <a:t>контроля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за</a:t>
            </a:r>
            <a:endParaRPr sz="2800" dirty="0">
              <a:latin typeface="Arial"/>
              <a:cs typeface="Arial"/>
            </a:endParaRPr>
          </a:p>
          <a:p>
            <a:pPr marL="268605" marR="367030">
              <a:lnSpc>
                <a:spcPct val="80000"/>
              </a:lnSpc>
              <a:spcBef>
                <a:spcPts val="335"/>
              </a:spcBef>
            </a:pPr>
            <a:r>
              <a:rPr sz="2800" dirty="0">
                <a:latin typeface="Arial"/>
                <a:cs typeface="Arial"/>
              </a:rPr>
              <a:t>посадкой </a:t>
            </a:r>
            <a:r>
              <a:rPr sz="2800" spc="-30" dirty="0">
                <a:latin typeface="Arial"/>
                <a:cs typeface="Arial"/>
              </a:rPr>
              <a:t>детей </a:t>
            </a:r>
            <a:r>
              <a:rPr sz="2800" spc="-5" dirty="0">
                <a:latin typeface="Arial"/>
                <a:cs typeface="Arial"/>
              </a:rPr>
              <a:t>за </a:t>
            </a:r>
            <a:r>
              <a:rPr sz="2800" spc="-15" dirty="0">
                <a:latin typeface="Arial"/>
                <a:cs typeface="Arial"/>
              </a:rPr>
              <a:t>столом, </a:t>
            </a:r>
            <a:r>
              <a:rPr sz="2800" dirty="0">
                <a:latin typeface="Arial"/>
                <a:cs typeface="Arial"/>
              </a:rPr>
              <a:t>осанкой </a:t>
            </a:r>
            <a:r>
              <a:rPr sz="2800" spc="-5" dirty="0">
                <a:latin typeface="Arial"/>
                <a:cs typeface="Arial"/>
              </a:rPr>
              <a:t>в </a:t>
            </a:r>
            <a:r>
              <a:rPr sz="2800" spc="-20" dirty="0">
                <a:latin typeface="Arial"/>
                <a:cs typeface="Arial"/>
              </a:rPr>
              <a:t>течение  </a:t>
            </a:r>
            <a:r>
              <a:rPr sz="2800" spc="-10" dirty="0">
                <a:latin typeface="Arial"/>
                <a:cs typeface="Arial"/>
              </a:rPr>
              <a:t>дня;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2955"/>
              </a:lnSpc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-20" dirty="0">
                <a:latin typeface="Arial"/>
                <a:cs typeface="Arial"/>
              </a:rPr>
              <a:t>Подбор </a:t>
            </a:r>
            <a:r>
              <a:rPr sz="2800" spc="-35" dirty="0">
                <a:latin typeface="Arial"/>
                <a:cs typeface="Arial"/>
              </a:rPr>
              <a:t>мебели </a:t>
            </a:r>
            <a:r>
              <a:rPr sz="2800" spc="-5" dirty="0">
                <a:latin typeface="Arial"/>
                <a:cs typeface="Arial"/>
              </a:rPr>
              <a:t>в </a:t>
            </a:r>
            <a:r>
              <a:rPr sz="2800" spc="-20" dirty="0">
                <a:latin typeface="Arial"/>
                <a:cs typeface="Arial"/>
              </a:rPr>
              <a:t>соответствии </a:t>
            </a:r>
            <a:r>
              <a:rPr sz="2800" spc="-5" dirty="0">
                <a:latin typeface="Arial"/>
                <a:cs typeface="Arial"/>
              </a:rPr>
              <a:t>с </a:t>
            </a:r>
            <a:r>
              <a:rPr sz="2800" spc="-10" dirty="0">
                <a:latin typeface="Arial"/>
                <a:cs typeface="Arial"/>
              </a:rPr>
              <a:t>ростом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детей;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3229"/>
              </a:lnSpc>
              <a:tabLst>
                <a:tab pos="268605" algn="l"/>
              </a:tabLst>
            </a:pP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228600" y="0"/>
            <a:ext cx="93726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2103" y="1473682"/>
            <a:ext cx="7517130" cy="5326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410200" y="5257800"/>
            <a:ext cx="2667000" cy="1600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0" name="Picture 2" descr="G:\DCIM\103NIKON\DSCN47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4800600"/>
            <a:ext cx="3352800" cy="1836964"/>
          </a:xfrm>
          <a:prstGeom prst="rect">
            <a:avLst/>
          </a:prstGeom>
          <a:noFill/>
        </p:spPr>
      </p:pic>
      <p:pic>
        <p:nvPicPr>
          <p:cNvPr id="2051" name="Picture 3" descr="G:\DCIM\103NIKON\DSCN47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2133600"/>
            <a:ext cx="4114800" cy="2971800"/>
          </a:xfrm>
          <a:prstGeom prst="rect">
            <a:avLst/>
          </a:prstGeom>
          <a:noFill/>
        </p:spPr>
      </p:pic>
      <p:pic>
        <p:nvPicPr>
          <p:cNvPr id="2052" name="Picture 4" descr="G:\DCIM\103NIKON\DSCN47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0574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8348" y="672071"/>
            <a:ext cx="8061198" cy="4168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5668" y="1522168"/>
            <a:ext cx="5306695" cy="423481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9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70" dirty="0">
                <a:latin typeface="Arial"/>
                <a:cs typeface="Arial"/>
              </a:rPr>
              <a:t>общая</a:t>
            </a:r>
            <a:r>
              <a:rPr sz="3200" spc="105" dirty="0">
                <a:latin typeface="Arial"/>
                <a:cs typeface="Arial"/>
              </a:rPr>
              <a:t> </a:t>
            </a:r>
            <a:r>
              <a:rPr sz="3200" spc="55" dirty="0">
                <a:latin typeface="Arial"/>
                <a:cs typeface="Arial"/>
              </a:rPr>
              <a:t>слабость,</a:t>
            </a:r>
            <a:endParaRPr sz="3200">
              <a:latin typeface="Arial"/>
              <a:cs typeface="Arial"/>
            </a:endParaRPr>
          </a:p>
          <a:p>
            <a:pPr marL="268605" marR="5080" indent="-256540">
              <a:lnSpc>
                <a:spcPct val="100000"/>
              </a:lnSpc>
              <a:spcBef>
                <a:spcPts val="409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75" dirty="0">
                <a:latin typeface="Arial"/>
                <a:cs typeface="Arial"/>
              </a:rPr>
              <a:t>пониженное  </a:t>
            </a:r>
            <a:r>
              <a:rPr sz="3200" spc="75" dirty="0">
                <a:latin typeface="Arial"/>
                <a:cs typeface="Arial"/>
              </a:rPr>
              <a:t>физическое</a:t>
            </a:r>
            <a:r>
              <a:rPr sz="3200" spc="60" dirty="0">
                <a:latin typeface="Arial"/>
                <a:cs typeface="Arial"/>
              </a:rPr>
              <a:t> </a:t>
            </a:r>
            <a:r>
              <a:rPr sz="3200" spc="100" dirty="0">
                <a:latin typeface="Arial"/>
                <a:cs typeface="Arial"/>
              </a:rPr>
              <a:t>развитие,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70" dirty="0">
                <a:latin typeface="Arial"/>
                <a:cs typeface="Arial"/>
              </a:rPr>
              <a:t>рахит,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170" dirty="0">
                <a:latin typeface="Arial"/>
                <a:cs typeface="Arial"/>
              </a:rPr>
              <a:t>лишний</a:t>
            </a:r>
            <a:r>
              <a:rPr sz="3200" spc="90" dirty="0">
                <a:latin typeface="Arial"/>
                <a:cs typeface="Arial"/>
              </a:rPr>
              <a:t> </a:t>
            </a:r>
            <a:r>
              <a:rPr sz="3200" spc="35" dirty="0">
                <a:latin typeface="Arial"/>
                <a:cs typeface="Arial"/>
              </a:rPr>
              <a:t>вес,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45" dirty="0">
                <a:latin typeface="Arial"/>
                <a:cs typeface="Arial"/>
              </a:rPr>
              <a:t>тесная</a:t>
            </a:r>
            <a:r>
              <a:rPr sz="3200" spc="114" dirty="0">
                <a:latin typeface="Arial"/>
                <a:cs typeface="Arial"/>
              </a:rPr>
              <a:t> </a:t>
            </a:r>
            <a:r>
              <a:rPr sz="3200" spc="60" dirty="0">
                <a:latin typeface="Arial"/>
                <a:cs typeface="Arial"/>
              </a:rPr>
              <a:t>обувь,</a:t>
            </a:r>
            <a:endParaRPr sz="3200">
              <a:latin typeface="Arial"/>
              <a:cs typeface="Arial"/>
            </a:endParaRPr>
          </a:p>
          <a:p>
            <a:pPr marL="268605" marR="311150" indent="-256540">
              <a:lnSpc>
                <a:spcPct val="100000"/>
              </a:lnSpc>
              <a:spcBef>
                <a:spcPts val="395"/>
              </a:spcBef>
            </a:pPr>
            <a:r>
              <a:rPr sz="2150" spc="-620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150" spc="260" dirty="0">
                <a:solidFill>
                  <a:srgbClr val="2CA1BE"/>
                </a:solidFill>
                <a:latin typeface="Arial"/>
                <a:cs typeface="Arial"/>
              </a:rPr>
              <a:t> </a:t>
            </a:r>
            <a:r>
              <a:rPr sz="3200" spc="75" dirty="0">
                <a:latin typeface="Arial"/>
                <a:cs typeface="Arial"/>
              </a:rPr>
              <a:t>наследственная  </a:t>
            </a:r>
            <a:r>
              <a:rPr sz="3200" spc="135" dirty="0">
                <a:latin typeface="Arial"/>
                <a:cs typeface="Arial"/>
              </a:rPr>
              <a:t>предрасположенность.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43244" y="1539239"/>
            <a:ext cx="2429255" cy="4175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14312" y="1065275"/>
          <a:ext cx="8587105" cy="33013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33850"/>
                <a:gridCol w="4453255"/>
              </a:tblGrid>
              <a:tr h="47561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spc="-55" dirty="0">
                          <a:latin typeface="Arial"/>
                          <a:cs typeface="Arial"/>
                        </a:rPr>
                        <a:t>Шли </a:t>
                      </a:r>
                      <a:r>
                        <a:rPr sz="2000" b="1" spc="-40" dirty="0">
                          <a:latin typeface="Arial"/>
                          <a:cs typeface="Arial"/>
                        </a:rPr>
                        <a:t>бараны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по</a:t>
                      </a:r>
                      <a:r>
                        <a:rPr sz="2000" b="1" spc="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0" dirty="0">
                          <a:latin typeface="Arial"/>
                          <a:cs typeface="Arial"/>
                        </a:rPr>
                        <a:t>дороге,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0160" marB="0">
                    <a:lnT w="12700">
                      <a:solidFill>
                        <a:srgbClr val="2CA1BE"/>
                      </a:solidFill>
                      <a:prstDash val="solid"/>
                    </a:lnT>
                    <a:lnB w="12700">
                      <a:solidFill>
                        <a:srgbClr val="2CA1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800" spc="30" dirty="0">
                          <a:latin typeface="Arial"/>
                          <a:cs typeface="Arial"/>
                        </a:rPr>
                        <a:t>Ходьба </a:t>
                      </a:r>
                      <a:r>
                        <a:rPr sz="1800" spc="6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8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100" dirty="0">
                          <a:latin typeface="Arial"/>
                          <a:cs typeface="Arial"/>
                        </a:rPr>
                        <a:t>носках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T w="12700">
                      <a:solidFill>
                        <a:srgbClr val="2CA1BE"/>
                      </a:solidFill>
                      <a:prstDash val="solid"/>
                    </a:lnT>
                    <a:lnB w="12700">
                      <a:solidFill>
                        <a:srgbClr val="2CA1BE"/>
                      </a:solidFill>
                      <a:prstDash val="solid"/>
                    </a:lnB>
                  </a:tcPr>
                </a:tc>
              </a:tr>
              <a:tr h="49085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000" b="1" spc="-15" dirty="0">
                          <a:latin typeface="Arial"/>
                          <a:cs typeface="Arial"/>
                        </a:rPr>
                        <a:t>Промочили </a:t>
                      </a:r>
                      <a:r>
                        <a:rPr sz="2000" b="1" spc="-180" dirty="0">
                          <a:latin typeface="Arial"/>
                          <a:cs typeface="Arial"/>
                        </a:rPr>
                        <a:t>в </a:t>
                      </a:r>
                      <a:r>
                        <a:rPr sz="2000" b="1" spc="-30" dirty="0">
                          <a:latin typeface="Arial"/>
                          <a:cs typeface="Arial"/>
                        </a:rPr>
                        <a:t>луже 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ноги.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T w="12700">
                      <a:solidFill>
                        <a:srgbClr val="2CA1BE"/>
                      </a:solidFill>
                      <a:prstDash val="solid"/>
                    </a:lnT>
                    <a:solidFill>
                      <a:srgbClr val="2CA1BE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1800" spc="30" dirty="0">
                          <a:latin typeface="Arial"/>
                          <a:cs typeface="Arial"/>
                        </a:rPr>
                        <a:t>Ходьба </a:t>
                      </a:r>
                      <a:r>
                        <a:rPr sz="1800" spc="6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8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85" dirty="0">
                          <a:latin typeface="Arial"/>
                          <a:cs typeface="Arial"/>
                        </a:rPr>
                        <a:t>пятках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2065" marB="0">
                    <a:lnT w="12700">
                      <a:solidFill>
                        <a:srgbClr val="2CA1BE"/>
                      </a:solidFill>
                      <a:prstDash val="solid"/>
                    </a:lnT>
                    <a:solidFill>
                      <a:srgbClr val="2CA1BE">
                        <a:alpha val="19999"/>
                      </a:srgbClr>
                    </a:solidFill>
                  </a:tcPr>
                </a:tc>
              </a:tr>
              <a:tr h="49085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000" b="1" spc="-45" dirty="0">
                          <a:latin typeface="Arial"/>
                          <a:cs typeface="Arial"/>
                        </a:rPr>
                        <a:t>Раз,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два,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три, </a:t>
                      </a:r>
                      <a:r>
                        <a:rPr sz="2000" b="1" spc="-35" dirty="0">
                          <a:latin typeface="Arial"/>
                          <a:cs typeface="Arial"/>
                        </a:rPr>
                        <a:t>четыре,</a:t>
                      </a:r>
                      <a:r>
                        <a:rPr sz="2000" b="1" spc="20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75" dirty="0">
                          <a:latin typeface="Arial"/>
                          <a:cs typeface="Arial"/>
                        </a:rPr>
                        <a:t>пять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4765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spc="65" dirty="0">
                          <a:latin typeface="Arial"/>
                          <a:cs typeface="Arial"/>
                        </a:rPr>
                        <a:t>Приподниматься </a:t>
                      </a:r>
                      <a:r>
                        <a:rPr sz="1800" spc="60" dirty="0">
                          <a:latin typeface="Arial"/>
                          <a:cs typeface="Arial"/>
                        </a:rPr>
                        <a:t>на</a:t>
                      </a:r>
                      <a:r>
                        <a:rPr sz="1800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105" dirty="0">
                          <a:latin typeface="Arial"/>
                          <a:cs typeface="Arial"/>
                        </a:rPr>
                        <a:t>носки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7305" marB="0"/>
                </a:tc>
              </a:tr>
              <a:tr h="49085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000" b="1" spc="-25" dirty="0">
                          <a:latin typeface="Arial"/>
                          <a:cs typeface="Arial"/>
                        </a:rPr>
                        <a:t>Стали </a:t>
                      </a:r>
                      <a:r>
                        <a:rPr sz="2000" b="1" spc="60" dirty="0">
                          <a:latin typeface="Arial"/>
                          <a:cs typeface="Arial"/>
                        </a:rPr>
                        <a:t>ноги</a:t>
                      </a:r>
                      <a:r>
                        <a:rPr sz="2000" b="1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вытирать.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solidFill>
                      <a:srgbClr val="2CA1BE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spc="70" dirty="0">
                          <a:latin typeface="Arial"/>
                          <a:cs typeface="Arial"/>
                        </a:rPr>
                        <a:t>Средней </a:t>
                      </a:r>
                      <a:r>
                        <a:rPr sz="1800" spc="25" dirty="0">
                          <a:latin typeface="Arial"/>
                          <a:cs typeface="Arial"/>
                        </a:rPr>
                        <a:t>частью </a:t>
                      </a:r>
                      <a:r>
                        <a:rPr sz="1800" spc="75" dirty="0">
                          <a:latin typeface="Arial"/>
                          <a:cs typeface="Arial"/>
                        </a:rPr>
                        <a:t>правой</a:t>
                      </a:r>
                      <a:r>
                        <a:rPr sz="1800" spc="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65" dirty="0">
                          <a:latin typeface="Arial"/>
                          <a:cs typeface="Arial"/>
                        </a:rPr>
                        <a:t>стопы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7305" marB="0">
                    <a:solidFill>
                      <a:srgbClr val="2CA1BE">
                        <a:alpha val="19999"/>
                      </a:srgbClr>
                    </a:solidFill>
                  </a:tcPr>
                </a:tc>
              </a:tr>
              <a:tr h="49085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Кто платочком, </a:t>
                      </a:r>
                      <a:r>
                        <a:rPr sz="2000" b="1" spc="35" dirty="0">
                          <a:latin typeface="Arial"/>
                          <a:cs typeface="Arial"/>
                        </a:rPr>
                        <a:t>кто</a:t>
                      </a:r>
                      <a:r>
                        <a:rPr sz="2000" b="1" spc="1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15" dirty="0">
                          <a:latin typeface="Arial"/>
                          <a:cs typeface="Arial"/>
                        </a:rPr>
                        <a:t>тряпицей,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4765" marB="0"/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spc="50" dirty="0">
                          <a:latin typeface="Arial"/>
                          <a:cs typeface="Arial"/>
                        </a:rPr>
                        <a:t>скользить </a:t>
                      </a:r>
                      <a:r>
                        <a:rPr sz="1800" spc="125" dirty="0">
                          <a:latin typeface="Arial"/>
                          <a:cs typeface="Arial"/>
                        </a:rPr>
                        <a:t>по </a:t>
                      </a:r>
                      <a:r>
                        <a:rPr sz="1800" spc="75" dirty="0">
                          <a:latin typeface="Arial"/>
                          <a:cs typeface="Arial"/>
                        </a:rPr>
                        <a:t>внутренней</a:t>
                      </a:r>
                      <a:r>
                        <a:rPr sz="18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75" dirty="0">
                          <a:latin typeface="Arial"/>
                          <a:cs typeface="Arial"/>
                        </a:rPr>
                        <a:t>стороне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7305" marB="0"/>
                </a:tc>
              </a:tr>
              <a:tr h="86233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Кто </a:t>
                      </a:r>
                      <a:r>
                        <a:rPr sz="2000" b="1" spc="-60" dirty="0">
                          <a:latin typeface="Arial"/>
                          <a:cs typeface="Arial"/>
                        </a:rPr>
                        <a:t>дырявой</a:t>
                      </a:r>
                      <a:r>
                        <a:rPr sz="2000" b="1" spc="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рукавицей.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B w="12700">
                      <a:solidFill>
                        <a:srgbClr val="2CA1BE"/>
                      </a:solidFill>
                      <a:prstDash val="solid"/>
                    </a:lnB>
                    <a:solidFill>
                      <a:srgbClr val="2CA1BE">
                        <a:alpha val="1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444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spc="45" dirty="0">
                          <a:latin typeface="Arial"/>
                          <a:cs typeface="Arial"/>
                        </a:rPr>
                        <a:t>Голени </a:t>
                      </a:r>
                      <a:r>
                        <a:rPr sz="1800" spc="40" dirty="0">
                          <a:latin typeface="Arial"/>
                          <a:cs typeface="Arial"/>
                        </a:rPr>
                        <a:t>левой </a:t>
                      </a:r>
                      <a:r>
                        <a:rPr sz="1800" spc="140" dirty="0">
                          <a:latin typeface="Arial"/>
                          <a:cs typeface="Arial"/>
                        </a:rPr>
                        <a:t>ноги </a:t>
                      </a:r>
                      <a:r>
                        <a:rPr sz="1800" spc="80" dirty="0">
                          <a:latin typeface="Arial"/>
                          <a:cs typeface="Arial"/>
                        </a:rPr>
                        <a:t>от </a:t>
                      </a:r>
                      <a:r>
                        <a:rPr sz="1800" spc="65" dirty="0">
                          <a:latin typeface="Arial"/>
                          <a:cs typeface="Arial"/>
                        </a:rPr>
                        <a:t>стопы</a:t>
                      </a:r>
                      <a:r>
                        <a:rPr sz="18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175" dirty="0">
                          <a:latin typeface="Arial"/>
                          <a:cs typeface="Arial"/>
                        </a:rPr>
                        <a:t>к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244475">
                        <a:lnSpc>
                          <a:spcPct val="100000"/>
                        </a:lnSpc>
                      </a:pPr>
                      <a:r>
                        <a:rPr sz="1800" spc="70" dirty="0">
                          <a:latin typeface="Arial"/>
                          <a:cs typeface="Arial"/>
                        </a:rPr>
                        <a:t>колену. То </a:t>
                      </a:r>
                      <a:r>
                        <a:rPr sz="1800" spc="55" dirty="0">
                          <a:latin typeface="Arial"/>
                          <a:cs typeface="Arial"/>
                        </a:rPr>
                        <a:t>же </a:t>
                      </a:r>
                      <a:r>
                        <a:rPr sz="1800" spc="40" dirty="0">
                          <a:latin typeface="Arial"/>
                          <a:cs typeface="Arial"/>
                        </a:rPr>
                        <a:t>левой </a:t>
                      </a:r>
                      <a:r>
                        <a:rPr sz="1800" spc="135" dirty="0">
                          <a:latin typeface="Arial"/>
                          <a:cs typeface="Arial"/>
                        </a:rPr>
                        <a:t>ногой </a:t>
                      </a:r>
                      <a:r>
                        <a:rPr sz="1800" spc="240" dirty="0">
                          <a:latin typeface="Arial"/>
                          <a:cs typeface="Arial"/>
                        </a:rPr>
                        <a:t>6-8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45" dirty="0">
                          <a:latin typeface="Arial"/>
                          <a:cs typeface="Arial"/>
                        </a:rPr>
                        <a:t>раз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7305" marB="0">
                    <a:lnB w="12700">
                      <a:solidFill>
                        <a:srgbClr val="2CA1BE"/>
                      </a:solidFill>
                      <a:prstDash val="solid"/>
                    </a:lnB>
                    <a:solidFill>
                      <a:srgbClr val="2CA1BE">
                        <a:alpha val="19999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2244851" y="496823"/>
            <a:ext cx="4965954" cy="6774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22398" y="574928"/>
            <a:ext cx="45866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spc="-10" dirty="0">
                <a:solidFill>
                  <a:srgbClr val="000000"/>
                </a:solidFill>
                <a:latin typeface="Arial"/>
                <a:cs typeface="Arial"/>
              </a:rPr>
              <a:t>Гимнастика</a:t>
            </a:r>
            <a:r>
              <a:rPr sz="2400" i="1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i="1" spc="-5" dirty="0">
                <a:solidFill>
                  <a:srgbClr val="000000"/>
                </a:solidFill>
                <a:latin typeface="Arial"/>
                <a:cs typeface="Arial"/>
              </a:rPr>
              <a:t>ортопедическая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9600" y="4428746"/>
            <a:ext cx="3810000" cy="2124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Picture 2" descr="G:\DCIM\102NIKON\DSCN45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4385424"/>
            <a:ext cx="3810000" cy="216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3023" y="882395"/>
            <a:ext cx="8015478" cy="493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43116" y="3572255"/>
            <a:ext cx="1921764" cy="31120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6122" y="357378"/>
            <a:ext cx="750379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905" algn="ctr">
              <a:lnSpc>
                <a:spcPct val="100000"/>
              </a:lnSpc>
              <a:spcBef>
                <a:spcPts val="95"/>
              </a:spcBef>
            </a:pPr>
            <a:r>
              <a:rPr sz="2800" b="1" spc="-15" dirty="0">
                <a:latin typeface="Arial"/>
                <a:cs typeface="Arial"/>
              </a:rPr>
              <a:t>Оптимальные </a:t>
            </a:r>
            <a:r>
              <a:rPr sz="2800" b="1" spc="-25" dirty="0">
                <a:latin typeface="Arial"/>
                <a:cs typeface="Arial"/>
              </a:rPr>
              <a:t>условия, </a:t>
            </a:r>
            <a:r>
              <a:rPr sz="2800" b="1" spc="-15" dirty="0">
                <a:latin typeface="Arial"/>
                <a:cs typeface="Arial"/>
              </a:rPr>
              <a:t>обеспечивающие  полноценную </a:t>
            </a:r>
            <a:r>
              <a:rPr sz="2800" b="1" spc="-10" dirty="0">
                <a:latin typeface="Arial"/>
                <a:cs typeface="Arial"/>
              </a:rPr>
              <a:t>жизнедеятельность </a:t>
            </a:r>
            <a:r>
              <a:rPr sz="2800" b="1" spc="-20" dirty="0">
                <a:latin typeface="Arial"/>
                <a:cs typeface="Arial"/>
              </a:rPr>
              <a:t>детей </a:t>
            </a:r>
            <a:r>
              <a:rPr sz="2800" b="1" spc="-5" dirty="0">
                <a:latin typeface="Arial"/>
                <a:cs typeface="Arial"/>
              </a:rPr>
              <a:t>в  </a:t>
            </a:r>
            <a:r>
              <a:rPr sz="2800" b="1" spc="-20" dirty="0">
                <a:latin typeface="Arial"/>
                <a:cs typeface="Arial"/>
              </a:rPr>
              <a:t>дошкольном</a:t>
            </a:r>
            <a:r>
              <a:rPr sz="2800" b="1" spc="20" dirty="0">
                <a:latin typeface="Arial"/>
                <a:cs typeface="Arial"/>
              </a:rPr>
              <a:t> </a:t>
            </a:r>
            <a:r>
              <a:rPr sz="2800" b="1" spc="-10" dirty="0">
                <a:latin typeface="Arial"/>
                <a:cs typeface="Arial"/>
              </a:rPr>
              <a:t>учреждении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4713" y="2064207"/>
            <a:ext cx="1441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-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latin typeface="Arial"/>
                <a:cs typeface="Arial"/>
              </a:rPr>
              <a:t>-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31798" y="2064207"/>
            <a:ext cx="73704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профессионализм </a:t>
            </a:r>
            <a:r>
              <a:rPr sz="2800" spc="-15" dirty="0">
                <a:latin typeface="Arial"/>
                <a:cs typeface="Arial"/>
              </a:rPr>
              <a:t>педагогических </a:t>
            </a:r>
            <a:r>
              <a:rPr sz="2800" dirty="0">
                <a:latin typeface="Arial"/>
                <a:cs typeface="Arial"/>
              </a:rPr>
              <a:t>кадров;  </a:t>
            </a:r>
            <a:r>
              <a:rPr sz="2800" spc="-25" dirty="0">
                <a:latin typeface="Arial"/>
                <a:cs typeface="Arial"/>
              </a:rPr>
              <a:t>соответствующее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материально-техническое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4713" y="2918205"/>
            <a:ext cx="829119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оснащение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25" dirty="0">
                <a:latin typeface="Arial"/>
                <a:cs typeface="Arial"/>
              </a:rPr>
              <a:t>ДОУ;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-"/>
              <a:tabLst>
                <a:tab pos="919480" algn="l"/>
                <a:tab pos="920115" algn="l"/>
              </a:tabLst>
            </a:pPr>
            <a:r>
              <a:rPr sz="2800" spc="-10" dirty="0">
                <a:latin typeface="Arial"/>
                <a:cs typeface="Arial"/>
              </a:rPr>
              <a:t>организация </a:t>
            </a:r>
            <a:r>
              <a:rPr sz="2800" spc="-15" dirty="0">
                <a:latin typeface="Arial"/>
                <a:cs typeface="Arial"/>
              </a:rPr>
              <a:t>деятельности </a:t>
            </a:r>
            <a:r>
              <a:rPr sz="2800" spc="-114" dirty="0">
                <a:latin typeface="Arial"/>
                <a:cs typeface="Arial"/>
              </a:rPr>
              <a:t>ДОУ, </a:t>
            </a:r>
            <a:r>
              <a:rPr sz="2800" spc="-5" dirty="0">
                <a:latin typeface="Arial"/>
                <a:cs typeface="Arial"/>
              </a:rPr>
              <a:t>основанная  на </a:t>
            </a:r>
            <a:r>
              <a:rPr sz="2800" dirty="0">
                <a:latin typeface="Arial"/>
                <a:cs typeface="Arial"/>
              </a:rPr>
              <a:t>эффективных </a:t>
            </a:r>
            <a:r>
              <a:rPr sz="2800" spc="-50" dirty="0">
                <a:latin typeface="Arial"/>
                <a:cs typeface="Arial"/>
              </a:rPr>
              <a:t>результатах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научно-</a:t>
            </a:r>
            <a:endParaRPr sz="2800">
              <a:latin typeface="Arial"/>
              <a:cs typeface="Arial"/>
            </a:endParaRPr>
          </a:p>
          <a:p>
            <a:pPr marL="12700" marR="1101725">
              <a:lnSpc>
                <a:spcPct val="100000"/>
              </a:lnSpc>
              <a:spcBef>
                <a:spcPts val="5"/>
              </a:spcBef>
            </a:pPr>
            <a:r>
              <a:rPr sz="2800" spc="-15" dirty="0">
                <a:latin typeface="Arial"/>
                <a:cs typeface="Arial"/>
              </a:rPr>
              <a:t>методологических </a:t>
            </a:r>
            <a:r>
              <a:rPr sz="2800" spc="-10" dirty="0">
                <a:latin typeface="Arial"/>
                <a:cs typeface="Arial"/>
              </a:rPr>
              <a:t>исследований </a:t>
            </a:r>
            <a:r>
              <a:rPr sz="2800" spc="-5" dirty="0">
                <a:latin typeface="Arial"/>
                <a:cs typeface="Arial"/>
              </a:rPr>
              <a:t>в </a:t>
            </a:r>
            <a:r>
              <a:rPr sz="2800" spc="-20" dirty="0">
                <a:latin typeface="Arial"/>
                <a:cs typeface="Arial"/>
              </a:rPr>
              <a:t>области  </a:t>
            </a:r>
            <a:r>
              <a:rPr sz="2800" spc="-10" dirty="0">
                <a:latin typeface="Arial"/>
                <a:cs typeface="Arial"/>
              </a:rPr>
              <a:t>развития </a:t>
            </a:r>
            <a:r>
              <a:rPr sz="2800" spc="-5" dirty="0">
                <a:latin typeface="Arial"/>
                <a:cs typeface="Arial"/>
              </a:rPr>
              <a:t>и </a:t>
            </a:r>
            <a:r>
              <a:rPr sz="2800" spc="-15" dirty="0">
                <a:latin typeface="Arial"/>
                <a:cs typeface="Arial"/>
              </a:rPr>
              <a:t>оздоровления</a:t>
            </a:r>
            <a:r>
              <a:rPr sz="2800" spc="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дошкольников;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Char char="-"/>
              <a:tabLst>
                <a:tab pos="919480" algn="l"/>
                <a:tab pos="920115" algn="l"/>
              </a:tabLst>
            </a:pPr>
            <a:r>
              <a:rPr sz="2800" spc="-15" dirty="0">
                <a:latin typeface="Arial"/>
                <a:cs typeface="Arial"/>
              </a:rPr>
              <a:t>мотивация </a:t>
            </a:r>
            <a:r>
              <a:rPr sz="2800" spc="-10" dirty="0">
                <a:latin typeface="Arial"/>
                <a:cs typeface="Arial"/>
              </a:rPr>
              <a:t>коллектива </a:t>
            </a:r>
            <a:r>
              <a:rPr sz="2800" spc="-5" dirty="0">
                <a:latin typeface="Arial"/>
                <a:cs typeface="Arial"/>
              </a:rPr>
              <a:t>на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внедрение</a:t>
            </a:r>
            <a:endParaRPr sz="2800">
              <a:latin typeface="Arial"/>
              <a:cs typeface="Arial"/>
            </a:endParaRPr>
          </a:p>
          <a:p>
            <a:pPr marL="12700" marR="7112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инновационных процессов, способствующих  </a:t>
            </a:r>
            <a:r>
              <a:rPr sz="2800" spc="-10" dirty="0">
                <a:latin typeface="Arial"/>
                <a:cs typeface="Arial"/>
              </a:rPr>
              <a:t>развитию </a:t>
            </a:r>
            <a:r>
              <a:rPr sz="2800" spc="-5" dirty="0">
                <a:latin typeface="Arial"/>
                <a:cs typeface="Arial"/>
              </a:rPr>
              <a:t>и укреплению </a:t>
            </a:r>
            <a:r>
              <a:rPr sz="2800" spc="-10" dirty="0">
                <a:latin typeface="Arial"/>
                <a:cs typeface="Arial"/>
              </a:rPr>
              <a:t>здоровья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воспитанников</a:t>
            </a:r>
            <a:r>
              <a:rPr sz="2000" spc="-10" dirty="0"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8995" y="350520"/>
            <a:ext cx="2754630" cy="8663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90800" y="350520"/>
            <a:ext cx="739901" cy="8663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7876" y="350520"/>
            <a:ext cx="2274570" cy="86639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9526" y="406654"/>
            <a:ext cx="4678274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spc="15" dirty="0"/>
              <a:t>Проблемно-игровые</a:t>
            </a:r>
            <a:endParaRPr sz="3100" dirty="0"/>
          </a:p>
        </p:txBody>
      </p:sp>
      <p:sp>
        <p:nvSpPr>
          <p:cNvPr id="6" name="object 6"/>
          <p:cNvSpPr/>
          <p:nvPr/>
        </p:nvSpPr>
        <p:spPr>
          <a:xfrm>
            <a:off x="1377696" y="728472"/>
            <a:ext cx="2942081" cy="8663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1144" y="1106424"/>
            <a:ext cx="642366" cy="8663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0683" y="1106424"/>
            <a:ext cx="3534917" cy="86639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043171" y="1106424"/>
            <a:ext cx="884681" cy="86639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13103" y="1484375"/>
            <a:ext cx="3021330" cy="86639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21608" y="1484375"/>
            <a:ext cx="640841" cy="86639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001979" y="784301"/>
            <a:ext cx="3544570" cy="125412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389890" marR="5080" indent="-377825">
              <a:lnSpc>
                <a:spcPct val="80000"/>
              </a:lnSpc>
              <a:spcBef>
                <a:spcPts val="840"/>
              </a:spcBef>
              <a:tabLst>
                <a:tab pos="619125" algn="l"/>
              </a:tabLst>
            </a:pPr>
            <a:r>
              <a:rPr sz="4650" b="1" spc="7" baseline="-53763" dirty="0">
                <a:solidFill>
                  <a:srgbClr val="0F5666"/>
                </a:solidFill>
                <a:latin typeface="Arial"/>
                <a:cs typeface="Arial"/>
              </a:rPr>
              <a:t>(и		</a:t>
            </a:r>
            <a:r>
              <a:rPr sz="3100" b="1" spc="40" dirty="0">
                <a:solidFill>
                  <a:srgbClr val="0F5666"/>
                </a:solidFill>
                <a:latin typeface="Arial"/>
                <a:cs typeface="Arial"/>
              </a:rPr>
              <a:t>технологии  </a:t>
            </a:r>
            <a:r>
              <a:rPr sz="3100" b="1" spc="70" dirty="0">
                <a:solidFill>
                  <a:srgbClr val="0F5666"/>
                </a:solidFill>
                <a:latin typeface="Arial"/>
                <a:cs typeface="Arial"/>
              </a:rPr>
              <a:t>гротреннинги</a:t>
            </a:r>
            <a:r>
              <a:rPr sz="3100" b="1" spc="20" dirty="0">
                <a:solidFill>
                  <a:srgbClr val="0F5666"/>
                </a:solidFill>
                <a:latin typeface="Arial"/>
                <a:cs typeface="Arial"/>
              </a:rPr>
              <a:t> </a:t>
            </a:r>
            <a:r>
              <a:rPr sz="3100" b="1" spc="30" dirty="0">
                <a:solidFill>
                  <a:srgbClr val="0F5666"/>
                </a:solidFill>
                <a:latin typeface="Arial"/>
                <a:cs typeface="Arial"/>
              </a:rPr>
              <a:t>и  </a:t>
            </a:r>
            <a:r>
              <a:rPr sz="3100" b="1" spc="20" dirty="0">
                <a:solidFill>
                  <a:srgbClr val="0F5666"/>
                </a:solidFill>
                <a:latin typeface="Arial"/>
                <a:cs typeface="Arial"/>
              </a:rPr>
              <a:t>игротерапия)</a:t>
            </a:r>
            <a:endParaRPr sz="31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2742" y="2209800"/>
            <a:ext cx="7826858" cy="2468368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68605" marR="5080" indent="-256540">
              <a:lnSpc>
                <a:spcPct val="80000"/>
              </a:lnSpc>
              <a:spcBef>
                <a:spcPts val="620"/>
              </a:spcBef>
              <a:tabLst>
                <a:tab pos="268605" algn="l"/>
              </a:tabLst>
            </a:pPr>
            <a:r>
              <a:rPr sz="1400" spc="-39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200" spc="-395" dirty="0">
                <a:solidFill>
                  <a:srgbClr val="2CA1BE"/>
                </a:solidFill>
                <a:latin typeface="Arial"/>
                <a:cs typeface="Arial"/>
              </a:rPr>
              <a:t>	</a:t>
            </a:r>
            <a:r>
              <a:rPr sz="2400" b="1" u="heavy" spc="-15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</a:t>
            </a:r>
            <a:r>
              <a:rPr sz="2400" b="1" u="heavy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ремя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400" b="1" spc="-35" dirty="0">
                <a:latin typeface="Arial"/>
                <a:cs typeface="Arial"/>
              </a:rPr>
              <a:t>: </a:t>
            </a:r>
            <a:r>
              <a:rPr sz="2400" spc="-204" dirty="0">
                <a:latin typeface="Arial"/>
                <a:cs typeface="Arial"/>
              </a:rPr>
              <a:t>В  </a:t>
            </a:r>
            <a:r>
              <a:rPr sz="2400" spc="80" dirty="0">
                <a:latin typeface="Arial"/>
                <a:cs typeface="Arial"/>
              </a:rPr>
              <a:t>свободное </a:t>
            </a:r>
            <a:r>
              <a:rPr sz="2400" spc="35" dirty="0">
                <a:latin typeface="Arial"/>
                <a:cs typeface="Arial"/>
              </a:rPr>
              <a:t>время, </a:t>
            </a:r>
            <a:r>
              <a:rPr sz="2400" spc="120" dirty="0">
                <a:latin typeface="Arial"/>
                <a:cs typeface="Arial"/>
              </a:rPr>
              <a:t>можно </a:t>
            </a:r>
            <a:r>
              <a:rPr sz="2400" spc="50" dirty="0">
                <a:latin typeface="Arial"/>
                <a:cs typeface="Arial"/>
              </a:rPr>
              <a:t>во  </a:t>
            </a:r>
            <a:r>
              <a:rPr sz="2400" spc="100" dirty="0">
                <a:latin typeface="Arial"/>
                <a:cs typeface="Arial"/>
              </a:rPr>
              <a:t>второй </a:t>
            </a:r>
            <a:r>
              <a:rPr sz="2400" spc="85" dirty="0">
                <a:latin typeface="Arial"/>
                <a:cs typeface="Arial"/>
              </a:rPr>
              <a:t>половине </a:t>
            </a:r>
            <a:r>
              <a:rPr sz="2400" spc="90" dirty="0">
                <a:latin typeface="Arial"/>
                <a:cs typeface="Arial"/>
              </a:rPr>
              <a:t>дня. </a:t>
            </a:r>
            <a:r>
              <a:rPr sz="2400" spc="-15" dirty="0">
                <a:latin typeface="Arial"/>
                <a:cs typeface="Arial"/>
              </a:rPr>
              <a:t>Время  </a:t>
            </a:r>
            <a:r>
              <a:rPr sz="2400" spc="125" dirty="0">
                <a:latin typeface="Arial"/>
                <a:cs typeface="Arial"/>
              </a:rPr>
              <a:t>строго </a:t>
            </a:r>
            <a:r>
              <a:rPr sz="2400" spc="80" dirty="0">
                <a:latin typeface="Arial"/>
                <a:cs typeface="Arial"/>
              </a:rPr>
              <a:t>не </a:t>
            </a:r>
            <a:r>
              <a:rPr sz="2400" spc="90" dirty="0">
                <a:latin typeface="Arial"/>
                <a:cs typeface="Arial"/>
              </a:rPr>
              <a:t>фиксировано, </a:t>
            </a:r>
            <a:r>
              <a:rPr sz="2400" spc="-20" dirty="0">
                <a:latin typeface="Arial"/>
                <a:cs typeface="Arial"/>
              </a:rPr>
              <a:t>в  </a:t>
            </a:r>
            <a:r>
              <a:rPr sz="2400" spc="70" dirty="0">
                <a:latin typeface="Arial"/>
                <a:cs typeface="Arial"/>
              </a:rPr>
              <a:t>зависимости </a:t>
            </a:r>
            <a:r>
              <a:rPr sz="2400" spc="95" dirty="0">
                <a:latin typeface="Arial"/>
                <a:cs typeface="Arial"/>
              </a:rPr>
              <a:t>от </a:t>
            </a:r>
            <a:r>
              <a:rPr sz="2400" spc="45" dirty="0">
                <a:latin typeface="Arial"/>
                <a:cs typeface="Arial"/>
              </a:rPr>
              <a:t>задач,  </a:t>
            </a:r>
            <a:r>
              <a:rPr sz="2400" spc="75" dirty="0">
                <a:latin typeface="Arial"/>
                <a:cs typeface="Arial"/>
              </a:rPr>
              <a:t>поставленных</a:t>
            </a:r>
            <a:r>
              <a:rPr sz="2400" spc="80" dirty="0">
                <a:latin typeface="Arial"/>
                <a:cs typeface="Arial"/>
              </a:rPr>
              <a:t> </a:t>
            </a:r>
            <a:r>
              <a:rPr sz="2400" spc="135" dirty="0">
                <a:latin typeface="Arial"/>
                <a:cs typeface="Arial"/>
              </a:rPr>
              <a:t>педагогом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2160"/>
              </a:lnSpc>
              <a:tabLst>
                <a:tab pos="268605" algn="l"/>
                <a:tab pos="476884" algn="l"/>
              </a:tabLst>
            </a:pPr>
            <a:r>
              <a:rPr sz="1600" spc="-39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400" b="1" u="heavy" spc="-1639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</a:t>
            </a:r>
            <a:r>
              <a:rPr sz="2400" b="1" spc="-1639" dirty="0">
                <a:latin typeface="Arial"/>
                <a:cs typeface="Arial"/>
              </a:rPr>
              <a:t>		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собенности</a:t>
            </a:r>
            <a:r>
              <a:rPr sz="24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400" dirty="0">
              <a:latin typeface="Arial"/>
              <a:cs typeface="Arial"/>
            </a:endParaRPr>
          </a:p>
          <a:p>
            <a:pPr marL="268605" marR="23495">
              <a:lnSpc>
                <a:spcPct val="80000"/>
              </a:lnSpc>
              <a:spcBef>
                <a:spcPts val="265"/>
              </a:spcBef>
            </a:pPr>
            <a:r>
              <a:rPr sz="2400" b="1" u="heavy" spc="-12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</a:t>
            </a:r>
            <a:r>
              <a:rPr sz="2400" b="1" u="heavy" spc="-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роведения: </a:t>
            </a:r>
            <a:r>
              <a:rPr sz="2400" spc="20" dirty="0">
                <a:latin typeface="Arial"/>
                <a:cs typeface="Arial"/>
              </a:rPr>
              <a:t>Занятие </a:t>
            </a:r>
            <a:r>
              <a:rPr sz="2400" spc="75" dirty="0">
                <a:latin typeface="Arial"/>
                <a:cs typeface="Arial"/>
              </a:rPr>
              <a:t>может  </a:t>
            </a:r>
            <a:r>
              <a:rPr sz="2400" spc="20" dirty="0">
                <a:latin typeface="Arial"/>
                <a:cs typeface="Arial"/>
              </a:rPr>
              <a:t>быть </a:t>
            </a:r>
            <a:r>
              <a:rPr sz="2400" spc="105" dirty="0">
                <a:latin typeface="Arial"/>
                <a:cs typeface="Arial"/>
              </a:rPr>
              <a:t>организовано  </a:t>
            </a:r>
            <a:r>
              <a:rPr sz="2400" spc="65" dirty="0">
                <a:latin typeface="Arial"/>
                <a:cs typeface="Arial"/>
              </a:rPr>
              <a:t>незаметно </a:t>
            </a:r>
            <a:r>
              <a:rPr sz="2400" spc="40" dirty="0">
                <a:latin typeface="Arial"/>
                <a:cs typeface="Arial"/>
              </a:rPr>
              <a:t>для </a:t>
            </a:r>
            <a:r>
              <a:rPr sz="2400" spc="75" dirty="0">
                <a:latin typeface="Arial"/>
                <a:cs typeface="Arial"/>
              </a:rPr>
              <a:t>ребенка,  </a:t>
            </a:r>
            <a:r>
              <a:rPr sz="2400" spc="85" dirty="0">
                <a:latin typeface="Arial"/>
                <a:cs typeface="Arial"/>
              </a:rPr>
              <a:t>посредством </a:t>
            </a:r>
            <a:r>
              <a:rPr sz="2400" spc="65" dirty="0">
                <a:latin typeface="Arial"/>
                <a:cs typeface="Arial"/>
              </a:rPr>
              <a:t>включения  </a:t>
            </a:r>
            <a:r>
              <a:rPr sz="2400" spc="125" dirty="0">
                <a:latin typeface="Arial"/>
                <a:cs typeface="Arial"/>
              </a:rPr>
              <a:t>педагога </a:t>
            </a:r>
            <a:r>
              <a:rPr sz="2400" spc="-20" dirty="0">
                <a:latin typeface="Arial"/>
                <a:cs typeface="Arial"/>
              </a:rPr>
              <a:t>в </a:t>
            </a:r>
            <a:r>
              <a:rPr sz="2400" spc="100" dirty="0">
                <a:latin typeface="Arial"/>
                <a:cs typeface="Arial"/>
              </a:rPr>
              <a:t>процесс </a:t>
            </a:r>
            <a:r>
              <a:rPr sz="2400" spc="130" dirty="0">
                <a:latin typeface="Arial"/>
                <a:cs typeface="Arial"/>
              </a:rPr>
              <a:t>игровой  </a:t>
            </a:r>
            <a:r>
              <a:rPr sz="2400" spc="55" dirty="0">
                <a:latin typeface="Arial"/>
                <a:cs typeface="Arial"/>
              </a:rPr>
              <a:t>деятельности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4098" name="Picture 2" descr="G:\DCIM\102NIKON\DSCN459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72200" y="4648200"/>
            <a:ext cx="2590800" cy="1943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7091" y="169163"/>
            <a:ext cx="3309366" cy="1032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95222" y="239090"/>
            <a:ext cx="257492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5" dirty="0"/>
              <a:t>Занятия</a:t>
            </a:r>
            <a:r>
              <a:rPr spc="65" dirty="0"/>
              <a:t> </a:t>
            </a:r>
            <a:r>
              <a:rPr spc="45" dirty="0"/>
              <a:t>по</a:t>
            </a:r>
          </a:p>
        </p:txBody>
      </p:sp>
      <p:sp>
        <p:nvSpPr>
          <p:cNvPr id="4" name="object 4"/>
          <p:cNvSpPr/>
          <p:nvPr/>
        </p:nvSpPr>
        <p:spPr>
          <a:xfrm>
            <a:off x="685800" y="620268"/>
            <a:ext cx="4424934" cy="10325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2336" y="1071372"/>
            <a:ext cx="4991862" cy="10325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92223" y="1522475"/>
            <a:ext cx="2067305" cy="10325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80415" y="690753"/>
            <a:ext cx="4256405" cy="1490980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239395" marR="5080" indent="-227329">
              <a:lnSpc>
                <a:spcPct val="80000"/>
              </a:lnSpc>
              <a:spcBef>
                <a:spcPts val="980"/>
              </a:spcBef>
            </a:pPr>
            <a:r>
              <a:rPr sz="5550" b="1" spc="-97" baseline="-53303" dirty="0">
                <a:solidFill>
                  <a:srgbClr val="0F5666"/>
                </a:solidFill>
                <a:latin typeface="Arial"/>
                <a:cs typeface="Arial"/>
              </a:rPr>
              <a:t>з </a:t>
            </a:r>
            <a:r>
              <a:rPr sz="3700" b="1" spc="-40" dirty="0">
                <a:solidFill>
                  <a:srgbClr val="0F5666"/>
                </a:solidFill>
                <a:latin typeface="Arial"/>
                <a:cs typeface="Arial"/>
              </a:rPr>
              <a:t>формированию  </a:t>
            </a:r>
            <a:r>
              <a:rPr sz="3700" b="1" spc="25" dirty="0">
                <a:solidFill>
                  <a:srgbClr val="0F5666"/>
                </a:solidFill>
                <a:latin typeface="Arial"/>
                <a:cs typeface="Arial"/>
              </a:rPr>
              <a:t>дорового </a:t>
            </a:r>
            <a:r>
              <a:rPr sz="3700" b="1" spc="-15" dirty="0">
                <a:solidFill>
                  <a:srgbClr val="0F5666"/>
                </a:solidFill>
                <a:latin typeface="Arial"/>
                <a:cs typeface="Arial"/>
              </a:rPr>
              <a:t>образа</a:t>
            </a:r>
            <a:endParaRPr sz="3700">
              <a:latin typeface="Arial"/>
              <a:cs typeface="Arial"/>
            </a:endParaRPr>
          </a:p>
          <a:p>
            <a:pPr marL="1402715">
              <a:lnSpc>
                <a:spcPts val="3550"/>
              </a:lnSpc>
            </a:pPr>
            <a:r>
              <a:rPr sz="3700" b="1" spc="35" dirty="0">
                <a:solidFill>
                  <a:srgbClr val="0F5666"/>
                </a:solidFill>
                <a:latin typeface="Arial"/>
                <a:cs typeface="Arial"/>
              </a:rPr>
              <a:t>жизни</a:t>
            </a:r>
            <a:endParaRPr sz="3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1419" y="2640330"/>
            <a:ext cx="4664075" cy="2693173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68605" marR="5080" indent="-256540">
              <a:lnSpc>
                <a:spcPct val="80000"/>
              </a:lnSpc>
              <a:spcBef>
                <a:spcPts val="725"/>
              </a:spcBef>
              <a:tabLst>
                <a:tab pos="267970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500" b="1" spc="-45" dirty="0">
                <a:latin typeface="Arial"/>
                <a:cs typeface="Arial"/>
              </a:rPr>
              <a:t>: </a:t>
            </a:r>
            <a:r>
              <a:rPr sz="2600" spc="200" dirty="0">
                <a:latin typeface="Arial"/>
                <a:cs typeface="Arial"/>
              </a:rPr>
              <a:t>1 </a:t>
            </a:r>
            <a:r>
              <a:rPr sz="2600" spc="80" dirty="0">
                <a:latin typeface="Arial"/>
                <a:cs typeface="Arial"/>
              </a:rPr>
              <a:t>раз </a:t>
            </a:r>
            <a:r>
              <a:rPr sz="2600" spc="-15" dirty="0">
                <a:latin typeface="Arial"/>
                <a:cs typeface="Arial"/>
              </a:rPr>
              <a:t>в  </a:t>
            </a:r>
            <a:r>
              <a:rPr lang="ru-RU" sz="2600" spc="-15" dirty="0" smtClean="0">
                <a:latin typeface="Arial"/>
                <a:cs typeface="Arial"/>
              </a:rPr>
              <a:t>две </a:t>
            </a:r>
            <a:r>
              <a:rPr sz="2600" spc="95" dirty="0" err="1" smtClean="0">
                <a:latin typeface="Arial"/>
                <a:cs typeface="Arial"/>
              </a:rPr>
              <a:t>недел</a:t>
            </a:r>
            <a:r>
              <a:rPr lang="ru-RU" sz="2600" spc="95" dirty="0" smtClean="0">
                <a:latin typeface="Arial"/>
                <a:cs typeface="Arial"/>
              </a:rPr>
              <a:t>и</a:t>
            </a:r>
            <a:r>
              <a:rPr sz="2600" spc="95" dirty="0" smtClean="0">
                <a:latin typeface="Arial"/>
                <a:cs typeface="Arial"/>
              </a:rPr>
              <a:t>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285" dirty="0">
                <a:latin typeface="Arial"/>
                <a:cs typeface="Arial"/>
              </a:rPr>
              <a:t>25-30 </a:t>
            </a:r>
            <a:r>
              <a:rPr sz="2600" spc="140" dirty="0">
                <a:latin typeface="Arial"/>
                <a:cs typeface="Arial"/>
              </a:rPr>
              <a:t>мин. </a:t>
            </a:r>
            <a:r>
              <a:rPr sz="2600" spc="85" dirty="0">
                <a:latin typeface="Arial"/>
                <a:cs typeface="Arial"/>
              </a:rPr>
              <a:t>со  </a:t>
            </a:r>
            <a:r>
              <a:rPr sz="2600" spc="110" dirty="0">
                <a:latin typeface="Arial"/>
                <a:cs typeface="Arial"/>
              </a:rPr>
              <a:t>старшего</a:t>
            </a:r>
            <a:r>
              <a:rPr sz="2600" spc="90" dirty="0">
                <a:latin typeface="Arial"/>
                <a:cs typeface="Arial"/>
              </a:rPr>
              <a:t> </a:t>
            </a:r>
            <a:r>
              <a:rPr sz="2600" spc="55" dirty="0">
                <a:latin typeface="Arial"/>
                <a:cs typeface="Arial"/>
              </a:rPr>
              <a:t>возраста</a:t>
            </a:r>
            <a:endParaRPr sz="2600" dirty="0">
              <a:latin typeface="Arial"/>
              <a:cs typeface="Arial"/>
            </a:endParaRPr>
          </a:p>
          <a:p>
            <a:pPr marL="12700">
              <a:lnSpc>
                <a:spcPts val="2500"/>
              </a:lnSpc>
              <a:tabLst>
                <a:tab pos="267970" algn="l"/>
              </a:tabLst>
            </a:pPr>
            <a:r>
              <a:rPr sz="1700" spc="-49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49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500" b="1" u="heavy" spc="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500" dirty="0">
              <a:latin typeface="Arial"/>
              <a:cs typeface="Arial"/>
            </a:endParaRPr>
          </a:p>
          <a:p>
            <a:pPr marL="268605">
              <a:lnSpc>
                <a:spcPts val="2495"/>
              </a:lnSpc>
            </a:pPr>
            <a:r>
              <a:rPr sz="2500" b="1" u="heavy" spc="-6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600" spc="140" dirty="0">
                <a:latin typeface="Arial"/>
                <a:cs typeface="Arial"/>
              </a:rPr>
              <a:t>Могут</a:t>
            </a:r>
            <a:r>
              <a:rPr sz="2600" spc="145" dirty="0">
                <a:latin typeface="Arial"/>
                <a:cs typeface="Arial"/>
              </a:rPr>
              <a:t> </a:t>
            </a:r>
            <a:r>
              <a:rPr sz="2600" spc="25" dirty="0">
                <a:latin typeface="Arial"/>
                <a:cs typeface="Arial"/>
              </a:rPr>
              <a:t>быть</a:t>
            </a:r>
            <a:endParaRPr sz="2600" dirty="0">
              <a:latin typeface="Arial"/>
              <a:cs typeface="Arial"/>
            </a:endParaRPr>
          </a:p>
          <a:p>
            <a:pPr marL="268605" marR="123189">
              <a:lnSpc>
                <a:spcPct val="80000"/>
              </a:lnSpc>
              <a:spcBef>
                <a:spcPts val="315"/>
              </a:spcBef>
            </a:pPr>
            <a:r>
              <a:rPr sz="2600" spc="80" dirty="0">
                <a:latin typeface="Arial"/>
                <a:cs typeface="Arial"/>
              </a:rPr>
              <a:t>включены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85" dirty="0">
                <a:latin typeface="Arial"/>
                <a:cs typeface="Arial"/>
              </a:rPr>
              <a:t>сетку </a:t>
            </a:r>
            <a:r>
              <a:rPr sz="2600" spc="80" dirty="0">
                <a:latin typeface="Arial"/>
                <a:cs typeface="Arial"/>
              </a:rPr>
              <a:t>занятий 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65" dirty="0">
                <a:latin typeface="Arial"/>
                <a:cs typeface="Arial"/>
              </a:rPr>
              <a:t>образовательную  </a:t>
            </a:r>
            <a:r>
              <a:rPr sz="2600" spc="35" dirty="0">
                <a:latin typeface="Arial"/>
                <a:cs typeface="Arial"/>
              </a:rPr>
              <a:t>область</a:t>
            </a:r>
            <a:r>
              <a:rPr sz="2600" spc="90" dirty="0">
                <a:latin typeface="Arial"/>
                <a:cs typeface="Arial"/>
              </a:rPr>
              <a:t> </a:t>
            </a:r>
            <a:r>
              <a:rPr sz="2600" spc="60" dirty="0">
                <a:latin typeface="Arial"/>
                <a:cs typeface="Arial"/>
              </a:rPr>
              <a:t>«Познание»</a:t>
            </a:r>
            <a:endParaRPr sz="2600" dirty="0">
              <a:latin typeface="Arial"/>
              <a:cs typeface="Arial"/>
            </a:endParaRPr>
          </a:p>
        </p:txBody>
      </p:sp>
      <p:pic>
        <p:nvPicPr>
          <p:cNvPr id="3074" name="Picture 2" descr="G:\DCIM\101NIKON\DSCN42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3352800"/>
            <a:ext cx="3962400" cy="297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0151" y="597408"/>
            <a:ext cx="3801617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42030" y="674623"/>
            <a:ext cx="31661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0" dirty="0"/>
              <a:t>С</a:t>
            </a:r>
            <a:r>
              <a:rPr sz="4000" spc="-50" dirty="0"/>
              <a:t>ам</a:t>
            </a:r>
            <a:r>
              <a:rPr sz="4000" spc="25" dirty="0"/>
              <a:t>о</a:t>
            </a:r>
            <a:r>
              <a:rPr sz="4000" spc="-50" dirty="0"/>
              <a:t>м</a:t>
            </a:r>
            <a:r>
              <a:rPr sz="4000" spc="-10" dirty="0"/>
              <a:t>а</a:t>
            </a:r>
            <a:r>
              <a:rPr sz="4000" spc="-185" dirty="0"/>
              <a:t>с</a:t>
            </a:r>
            <a:r>
              <a:rPr sz="4000" spc="-175" dirty="0"/>
              <a:t>с</a:t>
            </a:r>
            <a:r>
              <a:rPr sz="4000" spc="-10" dirty="0"/>
              <a:t>а</a:t>
            </a:r>
            <a:r>
              <a:rPr sz="4000" spc="70" dirty="0"/>
              <a:t>ж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645668" y="1357375"/>
            <a:ext cx="8117332" cy="34951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2000" spc="-505" dirty="0">
                <a:solidFill>
                  <a:srgbClr val="2CA1BE"/>
                </a:solidFill>
                <a:latin typeface="Arial"/>
                <a:cs typeface="Arial"/>
              </a:rPr>
              <a:t>	</a:t>
            </a:r>
            <a:r>
              <a:rPr sz="20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4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400" b="1" spc="-45" dirty="0">
                <a:latin typeface="Arial"/>
                <a:cs typeface="Arial"/>
              </a:rPr>
              <a:t>: </a:t>
            </a:r>
            <a:r>
              <a:rPr sz="2400" spc="-260" dirty="0">
                <a:latin typeface="Arial"/>
                <a:cs typeface="Arial"/>
              </a:rPr>
              <a:t>В </a:t>
            </a:r>
            <a:r>
              <a:rPr sz="2400" spc="90" dirty="0">
                <a:latin typeface="Arial"/>
                <a:cs typeface="Arial"/>
              </a:rPr>
              <a:t>зависимости </a:t>
            </a:r>
            <a:r>
              <a:rPr sz="2400" spc="120" dirty="0">
                <a:latin typeface="Arial"/>
                <a:cs typeface="Arial"/>
              </a:rPr>
              <a:t>от  </a:t>
            </a:r>
            <a:r>
              <a:rPr sz="2400" spc="100" dirty="0">
                <a:latin typeface="Arial"/>
                <a:cs typeface="Arial"/>
              </a:rPr>
              <a:t>поставленных </a:t>
            </a:r>
            <a:r>
              <a:rPr sz="2400" spc="175" dirty="0">
                <a:latin typeface="Arial"/>
                <a:cs typeface="Arial"/>
              </a:rPr>
              <a:t>педагогом </a:t>
            </a:r>
            <a:r>
              <a:rPr sz="2400" spc="90" dirty="0">
                <a:latin typeface="Arial"/>
                <a:cs typeface="Arial"/>
              </a:rPr>
              <a:t>целей, </a:t>
            </a:r>
            <a:r>
              <a:rPr sz="2400" spc="60" dirty="0">
                <a:latin typeface="Arial"/>
                <a:cs typeface="Arial"/>
              </a:rPr>
              <a:t>сеансами  </a:t>
            </a:r>
            <a:r>
              <a:rPr sz="2400" spc="100" dirty="0">
                <a:latin typeface="Arial"/>
                <a:cs typeface="Arial"/>
              </a:rPr>
              <a:t>либо </a:t>
            </a:r>
            <a:r>
              <a:rPr sz="2400" spc="-20" dirty="0">
                <a:latin typeface="Arial"/>
                <a:cs typeface="Arial"/>
              </a:rPr>
              <a:t>в </a:t>
            </a:r>
            <a:r>
              <a:rPr sz="2400" spc="105" dirty="0">
                <a:latin typeface="Arial"/>
                <a:cs typeface="Arial"/>
              </a:rPr>
              <a:t>различных </a:t>
            </a:r>
            <a:r>
              <a:rPr sz="2400" spc="114" dirty="0">
                <a:latin typeface="Arial"/>
                <a:cs typeface="Arial"/>
              </a:rPr>
              <a:t>формах </a:t>
            </a:r>
            <a:r>
              <a:rPr sz="2400" spc="140" dirty="0">
                <a:latin typeface="Arial"/>
                <a:cs typeface="Arial"/>
              </a:rPr>
              <a:t>физкультурно-  </a:t>
            </a:r>
            <a:r>
              <a:rPr sz="2400" spc="114" dirty="0">
                <a:latin typeface="Arial"/>
                <a:cs typeface="Arial"/>
              </a:rPr>
              <a:t>оздоровительной</a:t>
            </a:r>
            <a:r>
              <a:rPr sz="2400" spc="165" dirty="0">
                <a:latin typeface="Arial"/>
                <a:cs typeface="Arial"/>
              </a:rPr>
              <a:t> </a:t>
            </a:r>
            <a:r>
              <a:rPr sz="2400" spc="80" dirty="0">
                <a:latin typeface="Arial"/>
                <a:cs typeface="Arial"/>
              </a:rPr>
              <a:t>работы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ts val="3240"/>
              </a:lnSpc>
              <a:spcBef>
                <a:spcPts val="415"/>
              </a:spcBef>
              <a:tabLst>
                <a:tab pos="268605" algn="l"/>
              </a:tabLst>
            </a:pPr>
            <a:r>
              <a:rPr sz="16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6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4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4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400" dirty="0">
              <a:latin typeface="Arial"/>
              <a:cs typeface="Arial"/>
            </a:endParaRPr>
          </a:p>
          <a:p>
            <a:pPr marL="268605">
              <a:lnSpc>
                <a:spcPts val="3360"/>
              </a:lnSpc>
            </a:pPr>
            <a:r>
              <a:rPr sz="2400" spc="140" dirty="0">
                <a:latin typeface="Arial"/>
                <a:cs typeface="Arial"/>
              </a:rPr>
              <a:t>Необходимо </a:t>
            </a:r>
            <a:r>
              <a:rPr sz="2400" spc="45" dirty="0">
                <a:latin typeface="Arial"/>
                <a:cs typeface="Arial"/>
              </a:rPr>
              <a:t>объяснить</a:t>
            </a:r>
            <a:r>
              <a:rPr sz="2400" spc="100" dirty="0">
                <a:latin typeface="Arial"/>
                <a:cs typeface="Arial"/>
              </a:rPr>
              <a:t> </a:t>
            </a:r>
            <a:r>
              <a:rPr sz="2400" spc="114" dirty="0">
                <a:latin typeface="Arial"/>
                <a:cs typeface="Arial"/>
              </a:rPr>
              <a:t>ребенку</a:t>
            </a:r>
            <a:endParaRPr sz="2400" dirty="0">
              <a:latin typeface="Arial"/>
              <a:cs typeface="Arial"/>
            </a:endParaRPr>
          </a:p>
          <a:p>
            <a:pPr marL="268605" marR="938530">
              <a:lnSpc>
                <a:spcPct val="100000"/>
              </a:lnSpc>
            </a:pPr>
            <a:r>
              <a:rPr sz="2400" spc="60" dirty="0">
                <a:latin typeface="Arial"/>
                <a:cs typeface="Arial"/>
              </a:rPr>
              <a:t>серьезность </a:t>
            </a:r>
            <a:r>
              <a:rPr sz="2400" spc="155" dirty="0">
                <a:latin typeface="Arial"/>
                <a:cs typeface="Arial"/>
              </a:rPr>
              <a:t>процедуры </a:t>
            </a:r>
            <a:r>
              <a:rPr sz="2400" spc="185" dirty="0">
                <a:latin typeface="Arial"/>
                <a:cs typeface="Arial"/>
              </a:rPr>
              <a:t>и </a:t>
            </a:r>
            <a:r>
              <a:rPr sz="2400" spc="70" dirty="0">
                <a:latin typeface="Arial"/>
                <a:cs typeface="Arial"/>
              </a:rPr>
              <a:t>дать детям  </a:t>
            </a:r>
            <a:r>
              <a:rPr sz="2400" spc="65" dirty="0">
                <a:latin typeface="Arial"/>
                <a:cs typeface="Arial"/>
              </a:rPr>
              <a:t>элементарные </a:t>
            </a:r>
            <a:r>
              <a:rPr sz="2400" spc="90" dirty="0">
                <a:latin typeface="Arial"/>
                <a:cs typeface="Arial"/>
              </a:rPr>
              <a:t>знания </a:t>
            </a:r>
            <a:r>
              <a:rPr sz="2400" spc="160" dirty="0">
                <a:latin typeface="Arial"/>
                <a:cs typeface="Arial"/>
              </a:rPr>
              <a:t>о </a:t>
            </a:r>
            <a:r>
              <a:rPr sz="2400" spc="110" dirty="0">
                <a:latin typeface="Arial"/>
                <a:cs typeface="Arial"/>
              </a:rPr>
              <a:t>том, </a:t>
            </a:r>
            <a:r>
              <a:rPr sz="2400" spc="175" dirty="0">
                <a:latin typeface="Arial"/>
                <a:cs typeface="Arial"/>
              </a:rPr>
              <a:t>как </a:t>
            </a:r>
            <a:r>
              <a:rPr sz="2400" spc="95" dirty="0">
                <a:latin typeface="Arial"/>
                <a:cs typeface="Arial"/>
              </a:rPr>
              <a:t>не  </a:t>
            </a:r>
            <a:r>
              <a:rPr sz="2400" spc="100" dirty="0">
                <a:latin typeface="Arial"/>
                <a:cs typeface="Arial"/>
              </a:rPr>
              <a:t>нанести </a:t>
            </a:r>
            <a:r>
              <a:rPr sz="2400" spc="105" dirty="0">
                <a:latin typeface="Arial"/>
                <a:cs typeface="Arial"/>
              </a:rPr>
              <a:t>вред </a:t>
            </a:r>
            <a:r>
              <a:rPr sz="2400" spc="50" dirty="0">
                <a:latin typeface="Arial"/>
                <a:cs typeface="Arial"/>
              </a:rPr>
              <a:t>своему</a:t>
            </a:r>
            <a:r>
              <a:rPr sz="2400" spc="180" dirty="0">
                <a:latin typeface="Arial"/>
                <a:cs typeface="Arial"/>
              </a:rPr>
              <a:t> </a:t>
            </a:r>
            <a:r>
              <a:rPr sz="2400" spc="145" dirty="0">
                <a:latin typeface="Arial"/>
                <a:cs typeface="Arial"/>
              </a:rPr>
              <a:t>организму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5122" name="Picture 2" descr="G:\DCIM\103NIKON\DSCN4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876800"/>
            <a:ext cx="2336800" cy="1752600"/>
          </a:xfrm>
          <a:prstGeom prst="rect">
            <a:avLst/>
          </a:prstGeom>
          <a:noFill/>
        </p:spPr>
      </p:pic>
      <p:pic>
        <p:nvPicPr>
          <p:cNvPr id="5123" name="Picture 3" descr="G:\DCIM\103NIKON\DSCN47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572000"/>
            <a:ext cx="264160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6755" y="551687"/>
            <a:ext cx="3277362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094988" y="551687"/>
            <a:ext cx="3710177" cy="11163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8254" y="628904"/>
            <a:ext cx="5692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90" dirty="0"/>
              <a:t>Точечный</a:t>
            </a:r>
            <a:r>
              <a:rPr sz="4000" spc="100" dirty="0"/>
              <a:t> </a:t>
            </a:r>
            <a:r>
              <a:rPr sz="4000" spc="-60" dirty="0"/>
              <a:t>самомассаж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645668" y="1264411"/>
            <a:ext cx="7848600" cy="436753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68605" marR="1162685" indent="-256540">
              <a:lnSpc>
                <a:spcPts val="3020"/>
              </a:lnSpc>
              <a:spcBef>
                <a:spcPts val="48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100" dirty="0">
                <a:latin typeface="Arial"/>
                <a:cs typeface="Arial"/>
              </a:rPr>
              <a:t>Проводится </a:t>
            </a:r>
            <a:r>
              <a:rPr sz="2800" spc="-20" dirty="0">
                <a:latin typeface="Arial"/>
                <a:cs typeface="Arial"/>
              </a:rPr>
              <a:t>в  </a:t>
            </a:r>
            <a:r>
              <a:rPr sz="2800" spc="145" dirty="0">
                <a:latin typeface="Arial"/>
                <a:cs typeface="Arial"/>
              </a:rPr>
              <a:t>преддверии </a:t>
            </a:r>
            <a:r>
              <a:rPr sz="2800" spc="135" dirty="0">
                <a:latin typeface="Arial"/>
                <a:cs typeface="Arial"/>
              </a:rPr>
              <a:t>эпидемий,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135" dirty="0">
                <a:latin typeface="Arial"/>
                <a:cs typeface="Arial"/>
              </a:rPr>
              <a:t>осенний</a:t>
            </a:r>
            <a:r>
              <a:rPr sz="2800" spc="185" dirty="0">
                <a:latin typeface="Arial"/>
                <a:cs typeface="Arial"/>
              </a:rPr>
              <a:t> и</a:t>
            </a:r>
            <a:endParaRPr sz="2800">
              <a:latin typeface="Arial"/>
              <a:cs typeface="Arial"/>
            </a:endParaRPr>
          </a:p>
          <a:p>
            <a:pPr marL="268605" marR="320675">
              <a:lnSpc>
                <a:spcPts val="3030"/>
              </a:lnSpc>
            </a:pPr>
            <a:r>
              <a:rPr sz="2800" spc="100" dirty="0">
                <a:latin typeface="Arial"/>
                <a:cs typeface="Arial"/>
              </a:rPr>
              <a:t>весенний </a:t>
            </a:r>
            <a:r>
              <a:rPr sz="2800" spc="145" dirty="0">
                <a:latin typeface="Arial"/>
                <a:cs typeface="Arial"/>
              </a:rPr>
              <a:t>периоды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80" dirty="0">
                <a:latin typeface="Arial"/>
                <a:cs typeface="Arial"/>
              </a:rPr>
              <a:t>любое </a:t>
            </a:r>
            <a:r>
              <a:rPr sz="2800" spc="125" dirty="0">
                <a:latin typeface="Arial"/>
                <a:cs typeface="Arial"/>
              </a:rPr>
              <a:t>удобное </a:t>
            </a:r>
            <a:r>
              <a:rPr sz="2800" spc="55" dirty="0">
                <a:latin typeface="Arial"/>
                <a:cs typeface="Arial"/>
              </a:rPr>
              <a:t>для  </a:t>
            </a:r>
            <a:r>
              <a:rPr sz="2800" spc="165" dirty="0">
                <a:latin typeface="Arial"/>
                <a:cs typeface="Arial"/>
              </a:rPr>
              <a:t>педагога </a:t>
            </a:r>
            <a:r>
              <a:rPr sz="2800" spc="35" dirty="0">
                <a:latin typeface="Arial"/>
                <a:cs typeface="Arial"/>
              </a:rPr>
              <a:t>время </a:t>
            </a:r>
            <a:r>
              <a:rPr sz="2800" spc="90" dirty="0">
                <a:latin typeface="Arial"/>
                <a:cs typeface="Arial"/>
              </a:rPr>
              <a:t>со </a:t>
            </a:r>
            <a:r>
              <a:rPr sz="2800" spc="114" dirty="0">
                <a:latin typeface="Arial"/>
                <a:cs typeface="Arial"/>
              </a:rPr>
              <a:t>старшего</a:t>
            </a:r>
            <a:r>
              <a:rPr sz="2800" spc="240" dirty="0">
                <a:latin typeface="Arial"/>
                <a:cs typeface="Arial"/>
              </a:rPr>
              <a:t> </a:t>
            </a:r>
            <a:r>
              <a:rPr sz="2800" spc="60" dirty="0">
                <a:latin typeface="Arial"/>
                <a:cs typeface="Arial"/>
              </a:rPr>
              <a:t>возраста</a:t>
            </a:r>
            <a:endParaRPr sz="2800">
              <a:latin typeface="Arial"/>
              <a:cs typeface="Arial"/>
            </a:endParaRPr>
          </a:p>
          <a:p>
            <a:pPr marL="268605" marR="933450" indent="-256540">
              <a:lnSpc>
                <a:spcPct val="90000"/>
              </a:lnSpc>
              <a:spcBef>
                <a:spcPts val="367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700" b="1" spc="-15" dirty="0">
                <a:latin typeface="Arial"/>
                <a:cs typeface="Arial"/>
              </a:rPr>
              <a:t> </a:t>
            </a:r>
            <a:r>
              <a:rPr sz="2800" spc="100" dirty="0">
                <a:latin typeface="Arial"/>
                <a:cs typeface="Arial"/>
              </a:rPr>
              <a:t>Проводится </a:t>
            </a:r>
            <a:r>
              <a:rPr sz="2800" spc="165" dirty="0">
                <a:latin typeface="Arial"/>
                <a:cs typeface="Arial"/>
              </a:rPr>
              <a:t>строго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110" dirty="0">
                <a:latin typeface="Arial"/>
                <a:cs typeface="Arial"/>
              </a:rPr>
              <a:t>специальной  </a:t>
            </a:r>
            <a:r>
              <a:rPr sz="2800" spc="125" dirty="0">
                <a:latin typeface="Arial"/>
                <a:cs typeface="Arial"/>
              </a:rPr>
              <a:t>методике. </a:t>
            </a:r>
            <a:r>
              <a:rPr sz="2800" spc="85" dirty="0">
                <a:latin typeface="Arial"/>
                <a:cs typeface="Arial"/>
              </a:rPr>
              <a:t>Показана </a:t>
            </a:r>
            <a:r>
              <a:rPr sz="2800" spc="70" dirty="0">
                <a:latin typeface="Arial"/>
                <a:cs typeface="Arial"/>
              </a:rPr>
              <a:t>детям </a:t>
            </a:r>
            <a:r>
              <a:rPr sz="2800" spc="30" dirty="0">
                <a:latin typeface="Arial"/>
                <a:cs typeface="Arial"/>
              </a:rPr>
              <a:t>с</a:t>
            </a:r>
            <a:r>
              <a:rPr sz="2800" spc="225" dirty="0">
                <a:latin typeface="Arial"/>
                <a:cs typeface="Arial"/>
              </a:rPr>
              <a:t> </a:t>
            </a:r>
            <a:r>
              <a:rPr sz="2800" spc="55" dirty="0">
                <a:latin typeface="Arial"/>
                <a:cs typeface="Arial"/>
              </a:rPr>
              <a:t>частыми</a:t>
            </a:r>
            <a:endParaRPr sz="2800">
              <a:latin typeface="Arial"/>
              <a:cs typeface="Arial"/>
            </a:endParaRPr>
          </a:p>
          <a:p>
            <a:pPr marL="268605" marR="5080">
              <a:lnSpc>
                <a:spcPts val="3020"/>
              </a:lnSpc>
              <a:spcBef>
                <a:spcPts val="45"/>
              </a:spcBef>
            </a:pPr>
            <a:r>
              <a:rPr sz="2800" spc="135" dirty="0">
                <a:latin typeface="Arial"/>
                <a:cs typeface="Arial"/>
              </a:rPr>
              <a:t>простудными </a:t>
            </a:r>
            <a:r>
              <a:rPr sz="2800" spc="60" dirty="0">
                <a:latin typeface="Arial"/>
                <a:cs typeface="Arial"/>
              </a:rPr>
              <a:t>заболеваниями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75" dirty="0">
                <a:latin typeface="Arial"/>
                <a:cs typeface="Arial"/>
              </a:rPr>
              <a:t>болезнями  </a:t>
            </a:r>
            <a:r>
              <a:rPr sz="2800" spc="130" dirty="0">
                <a:latin typeface="Arial"/>
                <a:cs typeface="Arial"/>
              </a:rPr>
              <a:t>ЛОР-органов. </a:t>
            </a:r>
            <a:r>
              <a:rPr sz="2800" spc="50" dirty="0">
                <a:latin typeface="Arial"/>
                <a:cs typeface="Arial"/>
              </a:rPr>
              <a:t>Используется </a:t>
            </a:r>
            <a:r>
              <a:rPr sz="2800" spc="120" dirty="0">
                <a:latin typeface="Arial"/>
                <a:cs typeface="Arial"/>
              </a:rPr>
              <a:t>наглядный  </a:t>
            </a:r>
            <a:r>
              <a:rPr sz="2800" spc="70" dirty="0">
                <a:latin typeface="Arial"/>
                <a:cs typeface="Arial"/>
              </a:rPr>
              <a:t>материал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1312" y="594359"/>
            <a:ext cx="7919466" cy="53652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31592" y="597408"/>
            <a:ext cx="3618737" cy="11163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133470" y="674623"/>
            <a:ext cx="2983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25" dirty="0"/>
              <a:t>А</a:t>
            </a:r>
            <a:r>
              <a:rPr sz="4000" spc="80" dirty="0"/>
              <a:t>р</a:t>
            </a:r>
            <a:r>
              <a:rPr sz="4000" spc="25" dirty="0"/>
              <a:t>т</a:t>
            </a:r>
            <a:r>
              <a:rPr sz="4000" spc="20" dirty="0"/>
              <a:t>те</a:t>
            </a:r>
            <a:r>
              <a:rPr sz="4000" spc="45" dirty="0"/>
              <a:t>р</a:t>
            </a:r>
            <a:r>
              <a:rPr sz="4000" spc="30" dirty="0"/>
              <a:t>ап</a:t>
            </a:r>
            <a:r>
              <a:rPr sz="4000" spc="55" dirty="0"/>
              <a:t>и</a:t>
            </a:r>
            <a:r>
              <a:rPr sz="4000" spc="-295" dirty="0"/>
              <a:t>я</a:t>
            </a:r>
            <a:endParaRPr sz="4000"/>
          </a:p>
        </p:txBody>
      </p:sp>
      <p:sp>
        <p:nvSpPr>
          <p:cNvPr id="9" name="object 9"/>
          <p:cNvSpPr txBox="1"/>
          <p:nvPr/>
        </p:nvSpPr>
        <p:spPr>
          <a:xfrm>
            <a:off x="645668" y="2018487"/>
            <a:ext cx="7890509" cy="304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50" dirty="0">
                <a:latin typeface="Arial"/>
                <a:cs typeface="Arial"/>
              </a:rPr>
              <a:t>Сеансами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300" dirty="0">
                <a:latin typeface="Arial"/>
                <a:cs typeface="Arial"/>
              </a:rPr>
              <a:t>10-12  </a:t>
            </a:r>
            <a:r>
              <a:rPr sz="2800" spc="85" dirty="0">
                <a:latin typeface="Arial"/>
                <a:cs typeface="Arial"/>
              </a:rPr>
              <a:t>занятий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300" dirty="0">
                <a:latin typeface="Arial"/>
                <a:cs typeface="Arial"/>
              </a:rPr>
              <a:t>30-35 </a:t>
            </a:r>
            <a:r>
              <a:rPr sz="2800" spc="145" dirty="0">
                <a:latin typeface="Arial"/>
                <a:cs typeface="Arial"/>
              </a:rPr>
              <a:t>мин. </a:t>
            </a:r>
            <a:r>
              <a:rPr sz="2800" spc="90" dirty="0">
                <a:latin typeface="Arial"/>
                <a:cs typeface="Arial"/>
              </a:rPr>
              <a:t>со </a:t>
            </a:r>
            <a:r>
              <a:rPr sz="2800" spc="120" dirty="0">
                <a:latin typeface="Arial"/>
                <a:cs typeface="Arial"/>
              </a:rPr>
              <a:t>средней</a:t>
            </a:r>
            <a:r>
              <a:rPr sz="2800" spc="-110" dirty="0">
                <a:latin typeface="Arial"/>
                <a:cs typeface="Arial"/>
              </a:rPr>
              <a:t> </a:t>
            </a:r>
            <a:r>
              <a:rPr sz="2800" spc="180" dirty="0">
                <a:latin typeface="Arial"/>
                <a:cs typeface="Arial"/>
              </a:rPr>
              <a:t>группы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229"/>
              </a:lnSpc>
              <a:spcBef>
                <a:spcPts val="41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 marR="410209">
              <a:lnSpc>
                <a:spcPts val="3360"/>
              </a:lnSpc>
              <a:spcBef>
                <a:spcPts val="105"/>
              </a:spcBef>
            </a:pPr>
            <a:r>
              <a:rPr sz="2800" spc="15" dirty="0">
                <a:latin typeface="Arial"/>
                <a:cs typeface="Arial"/>
              </a:rPr>
              <a:t>Занятия </a:t>
            </a:r>
            <a:r>
              <a:rPr sz="2800" spc="120" dirty="0">
                <a:latin typeface="Arial"/>
                <a:cs typeface="Arial"/>
              </a:rPr>
              <a:t>проводят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180" dirty="0">
                <a:latin typeface="Arial"/>
                <a:cs typeface="Arial"/>
              </a:rPr>
              <a:t>подгруппам </a:t>
            </a:r>
            <a:r>
              <a:rPr sz="2800" spc="295" dirty="0">
                <a:latin typeface="Arial"/>
                <a:cs typeface="Arial"/>
              </a:rPr>
              <a:t>10-13  </a:t>
            </a:r>
            <a:r>
              <a:rPr sz="2800" spc="65" dirty="0">
                <a:latin typeface="Arial"/>
                <a:cs typeface="Arial"/>
              </a:rPr>
              <a:t>человек, </a:t>
            </a:r>
            <a:r>
              <a:rPr sz="2800" spc="145" dirty="0">
                <a:latin typeface="Arial"/>
                <a:cs typeface="Arial"/>
              </a:rPr>
              <a:t>программа</a:t>
            </a:r>
            <a:r>
              <a:rPr sz="2800" spc="204" dirty="0">
                <a:latin typeface="Arial"/>
                <a:cs typeface="Arial"/>
              </a:rPr>
              <a:t> </a:t>
            </a:r>
            <a:r>
              <a:rPr sz="2800" spc="75" dirty="0">
                <a:latin typeface="Arial"/>
                <a:cs typeface="Arial"/>
              </a:rPr>
              <a:t>имеет</a:t>
            </a:r>
            <a:endParaRPr sz="2800">
              <a:latin typeface="Arial"/>
              <a:cs typeface="Arial"/>
            </a:endParaRPr>
          </a:p>
          <a:p>
            <a:pPr marL="268605" marR="1167130">
              <a:lnSpc>
                <a:spcPts val="3360"/>
              </a:lnSpc>
              <a:spcBef>
                <a:spcPts val="5"/>
              </a:spcBef>
            </a:pPr>
            <a:r>
              <a:rPr sz="2800" spc="140" dirty="0">
                <a:latin typeface="Arial"/>
                <a:cs typeface="Arial"/>
              </a:rPr>
              <a:t>диагностический </a:t>
            </a:r>
            <a:r>
              <a:rPr sz="2800" spc="125" dirty="0">
                <a:latin typeface="Arial"/>
                <a:cs typeface="Arial"/>
              </a:rPr>
              <a:t>инструментарий </a:t>
            </a:r>
            <a:r>
              <a:rPr sz="2800" spc="185" dirty="0">
                <a:latin typeface="Arial"/>
                <a:cs typeface="Arial"/>
              </a:rPr>
              <a:t>и  </a:t>
            </a:r>
            <a:r>
              <a:rPr sz="2800" spc="125" dirty="0">
                <a:latin typeface="Arial"/>
                <a:cs typeface="Arial"/>
              </a:rPr>
              <a:t>предполагает </a:t>
            </a:r>
            <a:r>
              <a:rPr sz="2800" spc="140" dirty="0">
                <a:latin typeface="Arial"/>
                <a:cs typeface="Arial"/>
              </a:rPr>
              <a:t>протоколы</a:t>
            </a:r>
            <a:r>
              <a:rPr sz="2800" spc="155" dirty="0">
                <a:latin typeface="Arial"/>
                <a:cs typeface="Arial"/>
              </a:rPr>
              <a:t> </a:t>
            </a:r>
            <a:r>
              <a:rPr sz="2800" spc="85" dirty="0">
                <a:latin typeface="Arial"/>
                <a:cs typeface="Arial"/>
              </a:rPr>
              <a:t>занятий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28116" y="551687"/>
            <a:ext cx="7582661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75788" y="1100327"/>
            <a:ext cx="3786377" cy="11163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29664" y="628904"/>
            <a:ext cx="6786880" cy="118364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960245" marR="5080" indent="-1948180">
              <a:lnSpc>
                <a:spcPts val="4320"/>
              </a:lnSpc>
              <a:spcBef>
                <a:spcPts val="640"/>
              </a:spcBef>
            </a:pPr>
            <a:r>
              <a:rPr sz="4000" spc="65" dirty="0"/>
              <a:t>Технологии </a:t>
            </a:r>
            <a:r>
              <a:rPr sz="4000" spc="-70" dirty="0"/>
              <a:t>музыкального  </a:t>
            </a:r>
            <a:r>
              <a:rPr sz="4000" spc="-90" dirty="0"/>
              <a:t>воздействия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645668" y="1813051"/>
            <a:ext cx="7761605" cy="3947160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268605" marR="5080" indent="-256540">
              <a:lnSpc>
                <a:spcPct val="90000"/>
              </a:lnSpc>
              <a:spcBef>
                <a:spcPts val="43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-260" dirty="0">
                <a:latin typeface="Arial"/>
                <a:cs typeface="Arial"/>
              </a:rPr>
              <a:t>В </a:t>
            </a:r>
            <a:r>
              <a:rPr sz="2800" spc="105" dirty="0">
                <a:latin typeface="Arial"/>
                <a:cs typeface="Arial"/>
              </a:rPr>
              <a:t>различных </a:t>
            </a:r>
            <a:r>
              <a:rPr sz="2800" spc="114" dirty="0">
                <a:latin typeface="Arial"/>
                <a:cs typeface="Arial"/>
              </a:rPr>
              <a:t>формах  </a:t>
            </a:r>
            <a:r>
              <a:rPr sz="2800" spc="130" dirty="0">
                <a:latin typeface="Arial"/>
                <a:cs typeface="Arial"/>
              </a:rPr>
              <a:t>физкультурно-оздоровительной </a:t>
            </a:r>
            <a:r>
              <a:rPr sz="2800" spc="85" dirty="0">
                <a:latin typeface="Arial"/>
                <a:cs typeface="Arial"/>
              </a:rPr>
              <a:t>работы;  </a:t>
            </a:r>
            <a:r>
              <a:rPr sz="2800" spc="100" dirty="0">
                <a:latin typeface="Arial"/>
                <a:cs typeface="Arial"/>
              </a:rPr>
              <a:t>либо </a:t>
            </a:r>
            <a:r>
              <a:rPr sz="2800" spc="70" dirty="0">
                <a:latin typeface="Arial"/>
                <a:cs typeface="Arial"/>
              </a:rPr>
              <a:t>отдельные </a:t>
            </a:r>
            <a:r>
              <a:rPr sz="2800" spc="45" dirty="0">
                <a:latin typeface="Arial"/>
                <a:cs typeface="Arial"/>
              </a:rPr>
              <a:t>занятия </a:t>
            </a:r>
            <a:r>
              <a:rPr sz="2800" spc="360" dirty="0">
                <a:latin typeface="Arial"/>
                <a:cs typeface="Arial"/>
              </a:rPr>
              <a:t>2-4 </a:t>
            </a:r>
            <a:r>
              <a:rPr sz="2800" spc="55" dirty="0">
                <a:latin typeface="Arial"/>
                <a:cs typeface="Arial"/>
              </a:rPr>
              <a:t>раза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55" dirty="0">
                <a:latin typeface="Arial"/>
                <a:cs typeface="Arial"/>
              </a:rPr>
              <a:t>месяц 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90" dirty="0">
                <a:latin typeface="Arial"/>
                <a:cs typeface="Arial"/>
              </a:rPr>
              <a:t>зависимости </a:t>
            </a:r>
            <a:r>
              <a:rPr sz="2800" spc="125" dirty="0">
                <a:latin typeface="Arial"/>
                <a:cs typeface="Arial"/>
              </a:rPr>
              <a:t>от </a:t>
            </a:r>
            <a:r>
              <a:rPr sz="2800" spc="100" dirty="0">
                <a:latin typeface="Arial"/>
                <a:cs typeface="Arial"/>
              </a:rPr>
              <a:t>поставленных</a:t>
            </a:r>
            <a:r>
              <a:rPr sz="2800" spc="355" dirty="0">
                <a:latin typeface="Arial"/>
                <a:cs typeface="Arial"/>
              </a:rPr>
              <a:t> </a:t>
            </a:r>
            <a:r>
              <a:rPr sz="2800" spc="90" dirty="0">
                <a:latin typeface="Arial"/>
                <a:cs typeface="Arial"/>
              </a:rPr>
              <a:t>целей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070"/>
              </a:lnSpc>
              <a:spcBef>
                <a:spcPts val="9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>
              <a:lnSpc>
                <a:spcPts val="3025"/>
              </a:lnSpc>
            </a:pPr>
            <a:r>
              <a:rPr sz="2800" spc="65" dirty="0">
                <a:latin typeface="Arial"/>
                <a:cs typeface="Arial"/>
              </a:rPr>
              <a:t>Используются </a:t>
            </a:r>
            <a:r>
              <a:rPr sz="2800" spc="-20" dirty="0">
                <a:latin typeface="Arial"/>
                <a:cs typeface="Arial"/>
              </a:rPr>
              <a:t>в</a:t>
            </a:r>
            <a:r>
              <a:rPr sz="2800" spc="190" dirty="0">
                <a:latin typeface="Arial"/>
                <a:cs typeface="Arial"/>
              </a:rPr>
              <a:t> </a:t>
            </a:r>
            <a:r>
              <a:rPr sz="2800" spc="45" dirty="0">
                <a:latin typeface="Arial"/>
                <a:cs typeface="Arial"/>
              </a:rPr>
              <a:t>качестве</a:t>
            </a:r>
            <a:endParaRPr sz="2800">
              <a:latin typeface="Arial"/>
              <a:cs typeface="Arial"/>
            </a:endParaRPr>
          </a:p>
          <a:p>
            <a:pPr marL="268605" marR="793750">
              <a:lnSpc>
                <a:spcPts val="3020"/>
              </a:lnSpc>
              <a:spcBef>
                <a:spcPts val="215"/>
              </a:spcBef>
            </a:pPr>
            <a:r>
              <a:rPr sz="2800" spc="125" dirty="0">
                <a:latin typeface="Arial"/>
                <a:cs typeface="Arial"/>
              </a:rPr>
              <a:t>вспомогательного </a:t>
            </a:r>
            <a:r>
              <a:rPr sz="2800" spc="70" dirty="0">
                <a:latin typeface="Arial"/>
                <a:cs typeface="Arial"/>
              </a:rPr>
              <a:t>средства </a:t>
            </a:r>
            <a:r>
              <a:rPr sz="2800" spc="175" dirty="0">
                <a:latin typeface="Arial"/>
                <a:cs typeface="Arial"/>
              </a:rPr>
              <a:t>как </a:t>
            </a:r>
            <a:r>
              <a:rPr sz="2800" spc="15" dirty="0">
                <a:latin typeface="Arial"/>
                <a:cs typeface="Arial"/>
              </a:rPr>
              <a:t>часть  </a:t>
            </a:r>
            <a:r>
              <a:rPr sz="2800" spc="229" dirty="0">
                <a:latin typeface="Arial"/>
                <a:cs typeface="Arial"/>
              </a:rPr>
              <a:t>других </a:t>
            </a:r>
            <a:r>
              <a:rPr sz="2800" spc="160" dirty="0">
                <a:latin typeface="Arial"/>
                <a:cs typeface="Arial"/>
              </a:rPr>
              <a:t>технологий; </a:t>
            </a:r>
            <a:r>
              <a:rPr sz="2800" spc="55" dirty="0">
                <a:latin typeface="Arial"/>
                <a:cs typeface="Arial"/>
              </a:rPr>
              <a:t>для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50" dirty="0">
                <a:latin typeface="Arial"/>
                <a:cs typeface="Arial"/>
              </a:rPr>
              <a:t>снятия</a:t>
            </a:r>
            <a:endParaRPr sz="2800">
              <a:latin typeface="Arial"/>
              <a:cs typeface="Arial"/>
            </a:endParaRPr>
          </a:p>
          <a:p>
            <a:pPr marL="268605" marR="26670">
              <a:lnSpc>
                <a:spcPts val="3020"/>
              </a:lnSpc>
              <a:spcBef>
                <a:spcPts val="10"/>
              </a:spcBef>
            </a:pPr>
            <a:r>
              <a:rPr sz="2800" spc="100" dirty="0">
                <a:latin typeface="Arial"/>
                <a:cs typeface="Arial"/>
              </a:rPr>
              <a:t>напряжения, </a:t>
            </a:r>
            <a:r>
              <a:rPr sz="2800" spc="85" dirty="0">
                <a:latin typeface="Arial"/>
                <a:cs typeface="Arial"/>
              </a:rPr>
              <a:t>повышения </a:t>
            </a:r>
            <a:r>
              <a:rPr sz="2800" spc="135" dirty="0">
                <a:latin typeface="Arial"/>
                <a:cs typeface="Arial"/>
              </a:rPr>
              <a:t>эмоционального  </a:t>
            </a:r>
            <a:r>
              <a:rPr sz="2800" spc="80" dirty="0">
                <a:latin typeface="Arial"/>
                <a:cs typeface="Arial"/>
              </a:rPr>
              <a:t>настроя </a:t>
            </a:r>
            <a:r>
              <a:rPr sz="2800" spc="185" dirty="0">
                <a:latin typeface="Arial"/>
                <a:cs typeface="Arial"/>
              </a:rPr>
              <a:t>и</a:t>
            </a:r>
            <a:r>
              <a:rPr sz="2800" spc="145" dirty="0">
                <a:latin typeface="Arial"/>
                <a:cs typeface="Arial"/>
              </a:rPr>
              <a:t> </a:t>
            </a:r>
            <a:r>
              <a:rPr sz="2800" spc="175" dirty="0">
                <a:latin typeface="Arial"/>
                <a:cs typeface="Arial"/>
              </a:rPr>
              <a:t>пр.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3752" y="582168"/>
            <a:ext cx="3103626" cy="7840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72286" y="632917"/>
            <a:ext cx="26644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Сказкотерапия</a:t>
            </a:r>
            <a:endParaRPr sz="28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268605" marR="5080" indent="-256540">
              <a:lnSpc>
                <a:spcPct val="80000"/>
              </a:lnSpc>
              <a:spcBef>
                <a:spcPts val="585"/>
              </a:spcBef>
              <a:tabLst>
                <a:tab pos="268605" algn="l"/>
              </a:tabLst>
            </a:pPr>
            <a:r>
              <a:rPr sz="1300" spc="-385" dirty="0">
                <a:solidFill>
                  <a:srgbClr val="2CA1BE"/>
                </a:solidFill>
              </a:rPr>
              <a:t>	</a:t>
            </a:r>
            <a:r>
              <a:rPr sz="1300" u="sng" spc="-385" dirty="0">
                <a:uFill>
                  <a:solidFill>
                    <a:srgbClr val="000000"/>
                  </a:solidFill>
                </a:uFill>
              </a:rPr>
              <a:t> </a:t>
            </a:r>
            <a:r>
              <a:rPr sz="1900" b="1" u="sng" spc="-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19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1900" b="1" spc="-35" dirty="0">
                <a:latin typeface="Arial"/>
                <a:cs typeface="Arial"/>
              </a:rPr>
              <a:t>: </a:t>
            </a:r>
            <a:r>
              <a:rPr spc="265" dirty="0"/>
              <a:t>2-4  </a:t>
            </a:r>
            <a:r>
              <a:rPr spc="35" dirty="0"/>
              <a:t>занятия </a:t>
            </a:r>
            <a:r>
              <a:rPr spc="-15" dirty="0"/>
              <a:t>в </a:t>
            </a:r>
            <a:r>
              <a:rPr spc="45" dirty="0"/>
              <a:t>месяц </a:t>
            </a:r>
            <a:r>
              <a:rPr spc="145" dirty="0"/>
              <a:t>по </a:t>
            </a:r>
            <a:r>
              <a:rPr spc="155" dirty="0"/>
              <a:t>30</a:t>
            </a:r>
            <a:r>
              <a:rPr spc="90" dirty="0"/>
              <a:t> </a:t>
            </a:r>
            <a:r>
              <a:rPr spc="110" dirty="0"/>
              <a:t>мин.  </a:t>
            </a:r>
            <a:r>
              <a:rPr spc="75" dirty="0"/>
              <a:t>со </a:t>
            </a:r>
            <a:r>
              <a:rPr spc="85" dirty="0"/>
              <a:t>старшего</a:t>
            </a:r>
            <a:r>
              <a:rPr spc="20" dirty="0"/>
              <a:t> </a:t>
            </a:r>
            <a:r>
              <a:rPr spc="45" dirty="0"/>
              <a:t>возраста</a:t>
            </a:r>
            <a:endParaRPr sz="1900">
              <a:latin typeface="Arial"/>
              <a:cs typeface="Arial"/>
            </a:endParaRPr>
          </a:p>
          <a:p>
            <a:pPr marL="12700">
              <a:lnSpc>
                <a:spcPts val="1989"/>
              </a:lnSpc>
              <a:tabLst>
                <a:tab pos="268605" algn="l"/>
              </a:tabLst>
            </a:pPr>
            <a:r>
              <a:rPr sz="1300" spc="-385" dirty="0">
                <a:solidFill>
                  <a:srgbClr val="2CA1BE"/>
                </a:solidFill>
              </a:rPr>
              <a:t>	</a:t>
            </a:r>
            <a:r>
              <a:rPr sz="1300" u="sng" spc="-385" dirty="0">
                <a:uFill>
                  <a:solidFill>
                    <a:srgbClr val="000000"/>
                  </a:solidFill>
                </a:uFill>
              </a:rPr>
              <a:t> </a:t>
            </a:r>
            <a:r>
              <a:rPr sz="19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1900" b="1" u="sng" spc="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900" b="1" u="sng" spc="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1900">
              <a:latin typeface="Arial"/>
              <a:cs typeface="Arial"/>
            </a:endParaRPr>
          </a:p>
          <a:p>
            <a:pPr marL="268605" marR="915669">
              <a:lnSpc>
                <a:spcPts val="1920"/>
              </a:lnSpc>
              <a:spcBef>
                <a:spcPts val="215"/>
              </a:spcBef>
            </a:pPr>
            <a:r>
              <a:rPr sz="1900" b="1" u="sng" spc="-4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900" b="1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pc="10" dirty="0"/>
              <a:t>Занятия  </a:t>
            </a:r>
            <a:r>
              <a:rPr spc="70" dirty="0"/>
              <a:t>используют </a:t>
            </a:r>
            <a:r>
              <a:rPr spc="40" dirty="0"/>
              <a:t>для  </a:t>
            </a:r>
            <a:r>
              <a:rPr spc="110" dirty="0"/>
              <a:t>психологической</a:t>
            </a:r>
            <a:endParaRPr sz="1900">
              <a:latin typeface="Arial"/>
              <a:cs typeface="Arial"/>
            </a:endParaRPr>
          </a:p>
          <a:p>
            <a:pPr marL="268605">
              <a:lnSpc>
                <a:spcPts val="1700"/>
              </a:lnSpc>
            </a:pPr>
            <a:r>
              <a:rPr spc="70" dirty="0"/>
              <a:t>терапевтической</a:t>
            </a:r>
            <a:r>
              <a:rPr spc="30" dirty="0"/>
              <a:t> </a:t>
            </a:r>
            <a:r>
              <a:rPr spc="135" dirty="0"/>
              <a:t>и</a:t>
            </a:r>
          </a:p>
          <a:p>
            <a:pPr marL="268605" marR="10160">
              <a:lnSpc>
                <a:spcPts val="1920"/>
              </a:lnSpc>
              <a:spcBef>
                <a:spcPts val="220"/>
              </a:spcBef>
            </a:pPr>
            <a:r>
              <a:rPr spc="60" dirty="0"/>
              <a:t>развивающей </a:t>
            </a:r>
            <a:r>
              <a:rPr spc="65" dirty="0"/>
              <a:t>работы.  </a:t>
            </a:r>
            <a:r>
              <a:rPr spc="70" dirty="0"/>
              <a:t>Сказку </a:t>
            </a:r>
            <a:r>
              <a:rPr spc="75" dirty="0"/>
              <a:t>может </a:t>
            </a:r>
            <a:r>
              <a:rPr spc="35" dirty="0"/>
              <a:t>рассказывать  </a:t>
            </a:r>
            <a:r>
              <a:rPr spc="60" dirty="0"/>
              <a:t>взрослый, </a:t>
            </a:r>
            <a:r>
              <a:rPr spc="80" dirty="0"/>
              <a:t>либо </a:t>
            </a:r>
            <a:r>
              <a:rPr spc="65" dirty="0"/>
              <a:t>это </a:t>
            </a:r>
            <a:r>
              <a:rPr spc="75" dirty="0"/>
              <a:t>может  </a:t>
            </a:r>
            <a:r>
              <a:rPr spc="25" dirty="0"/>
              <a:t>быть</a:t>
            </a:r>
            <a:r>
              <a:rPr spc="55" dirty="0"/>
              <a:t> </a:t>
            </a:r>
            <a:r>
              <a:rPr spc="110" dirty="0"/>
              <a:t>групповое</a:t>
            </a:r>
          </a:p>
          <a:p>
            <a:pPr marL="268605">
              <a:lnSpc>
                <a:spcPts val="1700"/>
              </a:lnSpc>
            </a:pPr>
            <a:r>
              <a:rPr spc="55" dirty="0"/>
              <a:t>рассказывание,</a:t>
            </a:r>
            <a:r>
              <a:rPr spc="30" dirty="0"/>
              <a:t> </a:t>
            </a:r>
            <a:r>
              <a:rPr spc="145" dirty="0"/>
              <a:t>где</a:t>
            </a:r>
          </a:p>
          <a:p>
            <a:pPr marL="268605" marR="222250">
              <a:lnSpc>
                <a:spcPts val="1920"/>
              </a:lnSpc>
              <a:spcBef>
                <a:spcPts val="225"/>
              </a:spcBef>
            </a:pPr>
            <a:r>
              <a:rPr spc="80" dirty="0"/>
              <a:t>рассказчиком </a:t>
            </a:r>
            <a:r>
              <a:rPr spc="-15" dirty="0"/>
              <a:t>является </a:t>
            </a:r>
            <a:r>
              <a:rPr spc="80" dirty="0"/>
              <a:t>не  </a:t>
            </a:r>
            <a:r>
              <a:rPr spc="145" dirty="0"/>
              <a:t>один </a:t>
            </a:r>
            <a:r>
              <a:rPr spc="50" dirty="0"/>
              <a:t>человек, </a:t>
            </a:r>
            <a:r>
              <a:rPr spc="-10" dirty="0"/>
              <a:t>а</a:t>
            </a:r>
            <a:r>
              <a:rPr spc="-35" dirty="0"/>
              <a:t> </a:t>
            </a:r>
            <a:r>
              <a:rPr spc="135" dirty="0"/>
              <a:t>группа</a:t>
            </a:r>
          </a:p>
          <a:p>
            <a:pPr marL="268605">
              <a:lnSpc>
                <a:spcPts val="1935"/>
              </a:lnSpc>
            </a:pPr>
            <a:r>
              <a:rPr spc="75" dirty="0"/>
              <a:t>детей</a:t>
            </a:r>
          </a:p>
        </p:txBody>
      </p:sp>
      <p:pic>
        <p:nvPicPr>
          <p:cNvPr id="6146" name="Picture 2" descr="C:\Users\Администратор\Desktop\сад фото детей\Сад\IMAG0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14401"/>
            <a:ext cx="3219824" cy="3809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4524" y="597408"/>
            <a:ext cx="7149846" cy="1116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26535" y="1207008"/>
            <a:ext cx="2486406" cy="11163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6205">
              <a:lnSpc>
                <a:spcPct val="100000"/>
              </a:lnSpc>
              <a:spcBef>
                <a:spcPts val="95"/>
              </a:spcBef>
            </a:pPr>
            <a:r>
              <a:rPr sz="4000" spc="65" dirty="0"/>
              <a:t>Технологии</a:t>
            </a:r>
            <a:r>
              <a:rPr sz="4000" spc="60" dirty="0"/>
              <a:t> </a:t>
            </a:r>
            <a:r>
              <a:rPr sz="4000" spc="-90" dirty="0"/>
              <a:t>воздействия</a:t>
            </a:r>
            <a:endParaRPr sz="4000"/>
          </a:p>
          <a:p>
            <a:pPr marL="361315" algn="ctr">
              <a:lnSpc>
                <a:spcPct val="100000"/>
              </a:lnSpc>
            </a:pPr>
            <a:r>
              <a:rPr sz="4000" spc="-30" dirty="0"/>
              <a:t>цветом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645668" y="1966975"/>
            <a:ext cx="7948930" cy="3903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700" b="1" spc="-45" dirty="0">
                <a:latin typeface="Arial"/>
                <a:cs typeface="Arial"/>
              </a:rPr>
              <a:t>: </a:t>
            </a:r>
            <a:r>
              <a:rPr sz="2800" spc="95" dirty="0">
                <a:latin typeface="Arial"/>
                <a:cs typeface="Arial"/>
              </a:rPr>
              <a:t>Как </a:t>
            </a:r>
            <a:r>
              <a:rPr sz="2800" spc="90" dirty="0">
                <a:latin typeface="Arial"/>
                <a:cs typeface="Arial"/>
              </a:rPr>
              <a:t>специальное  </a:t>
            </a:r>
            <a:r>
              <a:rPr sz="2800" spc="60" dirty="0">
                <a:latin typeface="Arial"/>
                <a:cs typeface="Arial"/>
              </a:rPr>
              <a:t>занятие </a:t>
            </a:r>
            <a:r>
              <a:rPr sz="2800" spc="365" dirty="0">
                <a:latin typeface="Arial"/>
                <a:cs typeface="Arial"/>
              </a:rPr>
              <a:t>2-4 </a:t>
            </a:r>
            <a:r>
              <a:rPr sz="2800" spc="55" dirty="0">
                <a:latin typeface="Arial"/>
                <a:cs typeface="Arial"/>
              </a:rPr>
              <a:t>раза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55" dirty="0">
                <a:latin typeface="Arial"/>
                <a:cs typeface="Arial"/>
              </a:rPr>
              <a:t>месяц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85" dirty="0">
                <a:latin typeface="Arial"/>
                <a:cs typeface="Arial"/>
              </a:rPr>
              <a:t>зависимости </a:t>
            </a:r>
            <a:r>
              <a:rPr sz="2800" spc="120" dirty="0">
                <a:latin typeface="Arial"/>
                <a:cs typeface="Arial"/>
              </a:rPr>
              <a:t>от  </a:t>
            </a:r>
            <a:r>
              <a:rPr sz="2800" spc="100" dirty="0">
                <a:latin typeface="Arial"/>
                <a:cs typeface="Arial"/>
              </a:rPr>
              <a:t>поставленных</a:t>
            </a:r>
            <a:r>
              <a:rPr sz="2800" spc="155" dirty="0">
                <a:latin typeface="Arial"/>
                <a:cs typeface="Arial"/>
              </a:rPr>
              <a:t> </a:t>
            </a:r>
            <a:r>
              <a:rPr sz="2800" spc="55" dirty="0">
                <a:latin typeface="Arial"/>
                <a:cs typeface="Arial"/>
              </a:rPr>
              <a:t>задач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240"/>
              </a:lnSpc>
              <a:spcBef>
                <a:spcPts val="415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u="heavy" spc="-5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700" b="1" u="heavy" spc="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700" b="1" u="heavy" spc="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7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700">
              <a:latin typeface="Arial"/>
              <a:cs typeface="Arial"/>
            </a:endParaRPr>
          </a:p>
          <a:p>
            <a:pPr marL="268605" marR="708660">
              <a:lnSpc>
                <a:spcPts val="3360"/>
              </a:lnSpc>
              <a:spcBef>
                <a:spcPts val="110"/>
              </a:spcBef>
            </a:pPr>
            <a:r>
              <a:rPr sz="2800" spc="140" dirty="0">
                <a:latin typeface="Arial"/>
                <a:cs typeface="Arial"/>
              </a:rPr>
              <a:t>Необходимо </a:t>
            </a:r>
            <a:r>
              <a:rPr sz="2800" spc="40" dirty="0">
                <a:latin typeface="Arial"/>
                <a:cs typeface="Arial"/>
              </a:rPr>
              <a:t>уделять </a:t>
            </a:r>
            <a:r>
              <a:rPr sz="2800" spc="90" dirty="0">
                <a:latin typeface="Arial"/>
                <a:cs typeface="Arial"/>
              </a:rPr>
              <a:t>особое </a:t>
            </a:r>
            <a:r>
              <a:rPr sz="2800" spc="105" dirty="0">
                <a:latin typeface="Arial"/>
                <a:cs typeface="Arial"/>
              </a:rPr>
              <a:t>внимание  </a:t>
            </a:r>
            <a:r>
              <a:rPr sz="2800" spc="100" dirty="0">
                <a:latin typeface="Arial"/>
                <a:cs typeface="Arial"/>
              </a:rPr>
              <a:t>цветовой </a:t>
            </a:r>
            <a:r>
              <a:rPr sz="2800" spc="105" dirty="0">
                <a:latin typeface="Arial"/>
                <a:cs typeface="Arial"/>
              </a:rPr>
              <a:t>гамме </a:t>
            </a:r>
            <a:r>
              <a:rPr sz="2800" spc="95" dirty="0">
                <a:latin typeface="Arial"/>
                <a:cs typeface="Arial"/>
              </a:rPr>
              <a:t>интерьеров</a:t>
            </a:r>
            <a:r>
              <a:rPr sz="2800" spc="220" dirty="0">
                <a:latin typeface="Arial"/>
                <a:cs typeface="Arial"/>
              </a:rPr>
              <a:t> </a:t>
            </a:r>
            <a:r>
              <a:rPr sz="2800" spc="85" dirty="0">
                <a:latin typeface="Arial"/>
                <a:cs typeface="Arial"/>
              </a:rPr>
              <a:t>ДОУ.</a:t>
            </a:r>
            <a:endParaRPr sz="2800">
              <a:latin typeface="Arial"/>
              <a:cs typeface="Arial"/>
            </a:endParaRPr>
          </a:p>
          <a:p>
            <a:pPr marL="268605" marR="269240">
              <a:lnSpc>
                <a:spcPts val="3360"/>
              </a:lnSpc>
            </a:pPr>
            <a:r>
              <a:rPr sz="2800" spc="80" dirty="0">
                <a:latin typeface="Arial"/>
                <a:cs typeface="Arial"/>
              </a:rPr>
              <a:t>Правильно </a:t>
            </a:r>
            <a:r>
              <a:rPr sz="2800" spc="130" dirty="0">
                <a:latin typeface="Arial"/>
                <a:cs typeface="Arial"/>
              </a:rPr>
              <a:t>подобранные </a:t>
            </a:r>
            <a:r>
              <a:rPr sz="2800" spc="60" dirty="0">
                <a:latin typeface="Arial"/>
                <a:cs typeface="Arial"/>
              </a:rPr>
              <a:t>цвета </a:t>
            </a:r>
            <a:r>
              <a:rPr sz="2800" spc="110" dirty="0">
                <a:latin typeface="Arial"/>
                <a:cs typeface="Arial"/>
              </a:rPr>
              <a:t>снимают  </a:t>
            </a:r>
            <a:r>
              <a:rPr sz="2800" spc="105" dirty="0">
                <a:latin typeface="Arial"/>
                <a:cs typeface="Arial"/>
              </a:rPr>
              <a:t>напряжение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90" dirty="0">
                <a:latin typeface="Arial"/>
                <a:cs typeface="Arial"/>
              </a:rPr>
              <a:t>повышают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105" dirty="0">
                <a:latin typeface="Arial"/>
                <a:cs typeface="Arial"/>
              </a:rPr>
              <a:t>эмоциональный</a:t>
            </a:r>
            <a:endParaRPr sz="2800">
              <a:latin typeface="Arial"/>
              <a:cs typeface="Arial"/>
            </a:endParaRPr>
          </a:p>
          <a:p>
            <a:pPr marL="268605">
              <a:lnSpc>
                <a:spcPts val="3250"/>
              </a:lnSpc>
            </a:pPr>
            <a:r>
              <a:rPr sz="2800" spc="120" dirty="0">
                <a:latin typeface="Arial"/>
                <a:cs typeface="Arial"/>
              </a:rPr>
              <a:t>настрой</a:t>
            </a:r>
            <a:r>
              <a:rPr sz="2800" spc="125" dirty="0">
                <a:latin typeface="Arial"/>
                <a:cs typeface="Arial"/>
              </a:rPr>
              <a:t> </a:t>
            </a:r>
            <a:r>
              <a:rPr sz="2800" spc="100" dirty="0">
                <a:latin typeface="Arial"/>
                <a:cs typeface="Arial"/>
              </a:rPr>
              <a:t>ребенка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72767" y="609600"/>
            <a:ext cx="6279641" cy="10340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09544" y="1173480"/>
            <a:ext cx="3117342" cy="10340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58365" marR="5080" indent="-1637664">
              <a:lnSpc>
                <a:spcPct val="100000"/>
              </a:lnSpc>
              <a:spcBef>
                <a:spcPts val="95"/>
              </a:spcBef>
            </a:pPr>
            <a:r>
              <a:rPr spc="60" dirty="0"/>
              <a:t>Технологии </a:t>
            </a:r>
            <a:r>
              <a:rPr spc="75" dirty="0"/>
              <a:t>коррекции  </a:t>
            </a:r>
            <a:r>
              <a:rPr spc="-30" dirty="0"/>
              <a:t>поведения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45668" y="1878583"/>
            <a:ext cx="7964170" cy="40246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marR="201930" indent="-25654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500" b="1" spc="-45" dirty="0">
                <a:latin typeface="Arial"/>
                <a:cs typeface="Arial"/>
              </a:rPr>
              <a:t>: </a:t>
            </a:r>
            <a:r>
              <a:rPr sz="2600" spc="50" dirty="0">
                <a:latin typeface="Arial"/>
                <a:cs typeface="Arial"/>
              </a:rPr>
              <a:t>Сеансами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285" dirty="0">
                <a:latin typeface="Arial"/>
                <a:cs typeface="Arial"/>
              </a:rPr>
              <a:t>10-12  </a:t>
            </a:r>
            <a:r>
              <a:rPr sz="2600" spc="85" dirty="0">
                <a:latin typeface="Arial"/>
                <a:cs typeface="Arial"/>
              </a:rPr>
              <a:t>занятий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280" dirty="0">
                <a:latin typeface="Arial"/>
                <a:cs typeface="Arial"/>
              </a:rPr>
              <a:t>25-30 </a:t>
            </a:r>
            <a:r>
              <a:rPr sz="2600" spc="140" dirty="0">
                <a:latin typeface="Arial"/>
                <a:cs typeface="Arial"/>
              </a:rPr>
              <a:t>мин. </a:t>
            </a:r>
            <a:r>
              <a:rPr sz="2600" spc="90" dirty="0">
                <a:latin typeface="Arial"/>
                <a:cs typeface="Arial"/>
              </a:rPr>
              <a:t>со </a:t>
            </a:r>
            <a:r>
              <a:rPr sz="2600" spc="110" dirty="0">
                <a:latin typeface="Arial"/>
                <a:cs typeface="Arial"/>
              </a:rPr>
              <a:t>старшего</a:t>
            </a:r>
            <a:r>
              <a:rPr sz="2600" spc="-220" dirty="0">
                <a:latin typeface="Arial"/>
                <a:cs typeface="Arial"/>
              </a:rPr>
              <a:t> </a:t>
            </a:r>
            <a:r>
              <a:rPr sz="2600" spc="60" dirty="0">
                <a:latin typeface="Arial"/>
                <a:cs typeface="Arial"/>
              </a:rPr>
              <a:t>возраста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299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5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r>
              <a:rPr sz="2500" b="1" u="heavy" spc="1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</a:t>
            </a:r>
            <a:endParaRPr sz="2500">
              <a:latin typeface="Arial"/>
              <a:cs typeface="Arial"/>
            </a:endParaRPr>
          </a:p>
          <a:p>
            <a:pPr marL="268605" marR="721995">
              <a:lnSpc>
                <a:spcPts val="3120"/>
              </a:lnSpc>
              <a:spcBef>
                <a:spcPts val="100"/>
              </a:spcBef>
            </a:pPr>
            <a:r>
              <a:rPr sz="2600" spc="70" dirty="0">
                <a:latin typeface="Arial"/>
                <a:cs typeface="Arial"/>
              </a:rPr>
              <a:t>Проводятся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85" dirty="0">
                <a:latin typeface="Arial"/>
                <a:cs typeface="Arial"/>
              </a:rPr>
              <a:t>специальным </a:t>
            </a:r>
            <a:r>
              <a:rPr sz="2600" spc="120" dirty="0">
                <a:latin typeface="Arial"/>
                <a:cs typeface="Arial"/>
              </a:rPr>
              <a:t>методикам</a:t>
            </a:r>
            <a:r>
              <a:rPr sz="2600" spc="-15" dirty="0">
                <a:latin typeface="Arial"/>
                <a:cs typeface="Arial"/>
              </a:rPr>
              <a:t> в  </a:t>
            </a:r>
            <a:r>
              <a:rPr sz="2600" spc="80" dirty="0">
                <a:latin typeface="Arial"/>
                <a:cs typeface="Arial"/>
              </a:rPr>
              <a:t>малых </a:t>
            </a:r>
            <a:r>
              <a:rPr sz="2600" spc="190" dirty="0">
                <a:latin typeface="Arial"/>
                <a:cs typeface="Arial"/>
              </a:rPr>
              <a:t>группах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340" dirty="0">
                <a:latin typeface="Arial"/>
                <a:cs typeface="Arial"/>
              </a:rPr>
              <a:t>6-8 </a:t>
            </a:r>
            <a:r>
              <a:rPr sz="2600" spc="60" dirty="0">
                <a:latin typeface="Arial"/>
                <a:cs typeface="Arial"/>
              </a:rPr>
              <a:t>человек.</a:t>
            </a:r>
            <a:r>
              <a:rPr sz="2600" spc="-365" dirty="0">
                <a:latin typeface="Arial"/>
                <a:cs typeface="Arial"/>
              </a:rPr>
              <a:t> </a:t>
            </a:r>
            <a:r>
              <a:rPr sz="2600" spc="105" dirty="0">
                <a:latin typeface="Arial"/>
                <a:cs typeface="Arial"/>
              </a:rPr>
              <a:t>Группы</a:t>
            </a:r>
            <a:endParaRPr sz="2600">
              <a:latin typeface="Arial"/>
              <a:cs typeface="Arial"/>
            </a:endParaRPr>
          </a:p>
          <a:p>
            <a:pPr marL="268605" marR="5080">
              <a:lnSpc>
                <a:spcPts val="3120"/>
              </a:lnSpc>
            </a:pPr>
            <a:r>
              <a:rPr sz="2600" spc="30" dirty="0">
                <a:latin typeface="Arial"/>
                <a:cs typeface="Arial"/>
              </a:rPr>
              <a:t>составляются </a:t>
            </a:r>
            <a:r>
              <a:rPr sz="2600" spc="95" dirty="0">
                <a:latin typeface="Arial"/>
                <a:cs typeface="Arial"/>
              </a:rPr>
              <a:t>не </a:t>
            </a:r>
            <a:r>
              <a:rPr sz="2600" spc="185" dirty="0">
                <a:latin typeface="Arial"/>
                <a:cs typeface="Arial"/>
              </a:rPr>
              <a:t>по </a:t>
            </a:r>
            <a:r>
              <a:rPr sz="2600" spc="145" dirty="0">
                <a:latin typeface="Arial"/>
                <a:cs typeface="Arial"/>
              </a:rPr>
              <a:t>одному признаку </a:t>
            </a:r>
            <a:r>
              <a:rPr sz="2600" spc="640" dirty="0">
                <a:latin typeface="Arial"/>
                <a:cs typeface="Arial"/>
              </a:rPr>
              <a:t>-</a:t>
            </a:r>
            <a:r>
              <a:rPr sz="2600" spc="-114" dirty="0">
                <a:latin typeface="Arial"/>
                <a:cs typeface="Arial"/>
              </a:rPr>
              <a:t> </a:t>
            </a:r>
            <a:r>
              <a:rPr sz="2600" spc="125" dirty="0">
                <a:latin typeface="Arial"/>
                <a:cs typeface="Arial"/>
              </a:rPr>
              <a:t>дети </a:t>
            </a:r>
            <a:r>
              <a:rPr sz="2600" spc="30" dirty="0">
                <a:latin typeface="Arial"/>
                <a:cs typeface="Arial"/>
              </a:rPr>
              <a:t>с  </a:t>
            </a:r>
            <a:r>
              <a:rPr sz="2600" spc="100" dirty="0">
                <a:latin typeface="Arial"/>
                <a:cs typeface="Arial"/>
              </a:rPr>
              <a:t>разными проблемами </a:t>
            </a:r>
            <a:r>
              <a:rPr sz="2600" spc="70" dirty="0">
                <a:latin typeface="Arial"/>
                <a:cs typeface="Arial"/>
              </a:rPr>
              <a:t>занимаются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175" dirty="0">
                <a:latin typeface="Arial"/>
                <a:cs typeface="Arial"/>
              </a:rPr>
              <a:t>одной  </a:t>
            </a:r>
            <a:r>
              <a:rPr sz="2600" spc="160" dirty="0">
                <a:latin typeface="Arial"/>
                <a:cs typeface="Arial"/>
              </a:rPr>
              <a:t>группе. </a:t>
            </a:r>
            <a:r>
              <a:rPr sz="2600" spc="20" dirty="0">
                <a:latin typeface="Arial"/>
                <a:cs typeface="Arial"/>
              </a:rPr>
              <a:t>Занятия </a:t>
            </a:r>
            <a:r>
              <a:rPr sz="2600" spc="85" dirty="0">
                <a:latin typeface="Arial"/>
                <a:cs typeface="Arial"/>
              </a:rPr>
              <a:t>проводятся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165" dirty="0">
                <a:latin typeface="Arial"/>
                <a:cs typeface="Arial"/>
              </a:rPr>
              <a:t>игровой </a:t>
            </a:r>
            <a:r>
              <a:rPr sz="2600" spc="80" dirty="0">
                <a:latin typeface="Arial"/>
                <a:cs typeface="Arial"/>
              </a:rPr>
              <a:t>форме,  </a:t>
            </a:r>
            <a:r>
              <a:rPr sz="2600" spc="110" dirty="0">
                <a:latin typeface="Arial"/>
                <a:cs typeface="Arial"/>
              </a:rPr>
              <a:t>имеют </a:t>
            </a:r>
            <a:r>
              <a:rPr sz="2600" spc="135" dirty="0">
                <a:latin typeface="Arial"/>
                <a:cs typeface="Arial"/>
              </a:rPr>
              <a:t>диагностический </a:t>
            </a:r>
            <a:r>
              <a:rPr sz="2600" spc="120" dirty="0">
                <a:latin typeface="Arial"/>
                <a:cs typeface="Arial"/>
              </a:rPr>
              <a:t>инструментарий</a:t>
            </a:r>
            <a:r>
              <a:rPr sz="2600" spc="-70" dirty="0">
                <a:latin typeface="Arial"/>
                <a:cs typeface="Arial"/>
              </a:rPr>
              <a:t> </a:t>
            </a:r>
            <a:r>
              <a:rPr sz="2600" spc="175" dirty="0">
                <a:latin typeface="Arial"/>
                <a:cs typeface="Arial"/>
              </a:rPr>
              <a:t>и</a:t>
            </a:r>
            <a:endParaRPr sz="2600">
              <a:latin typeface="Arial"/>
              <a:cs typeface="Arial"/>
            </a:endParaRPr>
          </a:p>
          <a:p>
            <a:pPr marL="268605">
              <a:lnSpc>
                <a:spcPts val="3020"/>
              </a:lnSpc>
            </a:pPr>
            <a:r>
              <a:rPr sz="2600" spc="135" dirty="0">
                <a:latin typeface="Arial"/>
                <a:cs typeface="Arial"/>
              </a:rPr>
              <a:t>протоколы</a:t>
            </a:r>
            <a:r>
              <a:rPr sz="2600" spc="100" dirty="0">
                <a:latin typeface="Arial"/>
                <a:cs typeface="Arial"/>
              </a:rPr>
              <a:t> </a:t>
            </a:r>
            <a:r>
              <a:rPr sz="2600" spc="85" dirty="0">
                <a:latin typeface="Arial"/>
                <a:cs typeface="Arial"/>
              </a:rPr>
              <a:t>занятий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5668" y="162559"/>
            <a:ext cx="7712709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u="heavy" spc="-80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Задачи </a:t>
            </a:r>
            <a:r>
              <a:rPr sz="3200" u="heavy" spc="4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по </a:t>
            </a:r>
            <a:r>
              <a:rPr sz="3200" u="heavy" spc="1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сохранению </a:t>
            </a:r>
            <a:r>
              <a:rPr sz="3200" u="heavy" spc="4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и</a:t>
            </a:r>
            <a:r>
              <a:rPr sz="3200" u="heavy" spc="4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 </a:t>
            </a:r>
            <a:r>
              <a:rPr sz="3200" u="heavy" spc="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укреплению</a:t>
            </a:r>
            <a:endParaRPr sz="3200">
              <a:latin typeface="Times New Roman"/>
              <a:cs typeface="Times New Roman"/>
            </a:endParaRPr>
          </a:p>
          <a:p>
            <a:pPr marL="268605">
              <a:lnSpc>
                <a:spcPct val="100000"/>
              </a:lnSpc>
              <a:spcBef>
                <a:spcPts val="5"/>
              </a:spcBef>
            </a:pPr>
            <a:r>
              <a:rPr sz="3200" u="heavy" spc="-80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6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здоровья</a:t>
            </a:r>
            <a:r>
              <a:rPr sz="3200" b="0" u="heavy" spc="-6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668" y="1209802"/>
            <a:ext cx="4984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spc="955" dirty="0">
                <a:latin typeface="Arial"/>
                <a:cs typeface="Arial"/>
              </a:rPr>
              <a:t>·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75789" y="1197610"/>
            <a:ext cx="6477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20">
                <a:latin typeface="Arial"/>
                <a:cs typeface="Arial"/>
              </a:rPr>
              <a:t>Разработать </a:t>
            </a:r>
            <a:r>
              <a:rPr sz="2800" spc="135" smtClean="0">
                <a:latin typeface="Arial"/>
                <a:cs typeface="Arial"/>
              </a:rPr>
              <a:t>алгоритм</a:t>
            </a:r>
            <a:r>
              <a:rPr sz="2800" spc="229" smtClean="0">
                <a:latin typeface="Arial"/>
                <a:cs typeface="Arial"/>
              </a:rPr>
              <a:t> </a:t>
            </a:r>
            <a:r>
              <a:rPr sz="2800" spc="70" dirty="0">
                <a:latin typeface="Arial"/>
                <a:cs typeface="Arial"/>
              </a:rPr>
              <a:t>деятельности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668" y="1624329"/>
            <a:ext cx="7908290" cy="34912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44830">
              <a:lnSpc>
                <a:spcPct val="100000"/>
              </a:lnSpc>
              <a:spcBef>
                <a:spcPts val="95"/>
              </a:spcBef>
            </a:pPr>
            <a:r>
              <a:rPr sz="2800" spc="95" dirty="0">
                <a:latin typeface="Arial"/>
                <a:cs typeface="Arial"/>
              </a:rPr>
              <a:t>участников образовательного </a:t>
            </a:r>
            <a:r>
              <a:rPr sz="2800" spc="110" dirty="0">
                <a:latin typeface="Arial"/>
                <a:cs typeface="Arial"/>
              </a:rPr>
              <a:t>процесса  </a:t>
            </a:r>
            <a:r>
              <a:rPr sz="2800" spc="165" dirty="0">
                <a:latin typeface="Arial"/>
                <a:cs typeface="Arial"/>
              </a:rPr>
              <a:t>дошкольного</a:t>
            </a:r>
            <a:r>
              <a:rPr sz="2800" spc="160" dirty="0">
                <a:latin typeface="Arial"/>
                <a:cs typeface="Arial"/>
              </a:rPr>
              <a:t> </a:t>
            </a:r>
            <a:r>
              <a:rPr sz="2800" spc="100" dirty="0">
                <a:latin typeface="Arial"/>
                <a:cs typeface="Arial"/>
              </a:rPr>
              <a:t>учреждения,</a:t>
            </a:r>
            <a:endParaRPr sz="2800">
              <a:latin typeface="Arial"/>
              <a:cs typeface="Arial"/>
            </a:endParaRPr>
          </a:p>
          <a:p>
            <a:pPr marL="268605" marR="1310640">
              <a:lnSpc>
                <a:spcPct val="100000"/>
              </a:lnSpc>
              <a:spcBef>
                <a:spcPts val="5"/>
              </a:spcBef>
            </a:pPr>
            <a:r>
              <a:rPr sz="2800" spc="130" dirty="0">
                <a:latin typeface="Arial"/>
                <a:cs typeface="Arial"/>
              </a:rPr>
              <a:t>ориентированный </a:t>
            </a:r>
            <a:r>
              <a:rPr sz="2800" spc="90" dirty="0">
                <a:latin typeface="Arial"/>
                <a:cs typeface="Arial"/>
              </a:rPr>
              <a:t>на </a:t>
            </a:r>
            <a:r>
              <a:rPr sz="2800" spc="125" dirty="0">
                <a:latin typeface="Arial"/>
                <a:cs typeface="Arial"/>
              </a:rPr>
              <a:t>сохранение </a:t>
            </a:r>
            <a:r>
              <a:rPr sz="2800" spc="185" dirty="0">
                <a:latin typeface="Arial"/>
                <a:cs typeface="Arial"/>
              </a:rPr>
              <a:t>и  </a:t>
            </a:r>
            <a:r>
              <a:rPr sz="2800" spc="114" dirty="0">
                <a:latin typeface="Arial"/>
                <a:cs typeface="Arial"/>
              </a:rPr>
              <a:t>укрепление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85" dirty="0">
                <a:latin typeface="Arial"/>
                <a:cs typeface="Arial"/>
              </a:rPr>
              <a:t>здоровья.</a:t>
            </a:r>
            <a:endParaRPr sz="2800">
              <a:latin typeface="Arial"/>
              <a:cs typeface="Arial"/>
            </a:endParaRPr>
          </a:p>
          <a:p>
            <a:pPr marL="268605" marR="5080" indent="-256540">
              <a:lnSpc>
                <a:spcPct val="100000"/>
              </a:lnSpc>
              <a:spcBef>
                <a:spcPts val="405"/>
              </a:spcBef>
              <a:tabLst>
                <a:tab pos="268605" algn="l"/>
                <a:tab pos="128206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990" dirty="0">
                <a:latin typeface="Arial"/>
                <a:cs typeface="Arial"/>
              </a:rPr>
              <a:t>·	</a:t>
            </a:r>
            <a:r>
              <a:rPr sz="2800" spc="55" dirty="0">
                <a:latin typeface="Arial"/>
                <a:cs typeface="Arial"/>
              </a:rPr>
              <a:t>Обеспечить </a:t>
            </a:r>
            <a:r>
              <a:rPr sz="2800" spc="45" dirty="0">
                <a:latin typeface="Arial"/>
                <a:cs typeface="Arial"/>
              </a:rPr>
              <a:t>условия </a:t>
            </a:r>
            <a:r>
              <a:rPr sz="2800" spc="55" dirty="0">
                <a:latin typeface="Arial"/>
                <a:cs typeface="Arial"/>
              </a:rPr>
              <a:t>для </a:t>
            </a:r>
            <a:r>
              <a:rPr sz="2800" spc="114" dirty="0">
                <a:latin typeface="Arial"/>
                <a:cs typeface="Arial"/>
              </a:rPr>
              <a:t>сохранения,  </a:t>
            </a:r>
            <a:r>
              <a:rPr sz="2800" spc="105" dirty="0">
                <a:latin typeface="Arial"/>
                <a:cs typeface="Arial"/>
              </a:rPr>
              <a:t>укрепления </a:t>
            </a:r>
            <a:r>
              <a:rPr sz="2800" spc="125" dirty="0">
                <a:latin typeface="Arial"/>
                <a:cs typeface="Arial"/>
              </a:rPr>
              <a:t>физического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160" dirty="0">
                <a:latin typeface="Arial"/>
                <a:cs typeface="Arial"/>
              </a:rPr>
              <a:t>психического  </a:t>
            </a:r>
            <a:r>
              <a:rPr sz="2800" spc="80" dirty="0">
                <a:latin typeface="Arial"/>
                <a:cs typeface="Arial"/>
              </a:rPr>
              <a:t>здоровья </a:t>
            </a:r>
            <a:r>
              <a:rPr sz="2800" spc="105" dirty="0">
                <a:latin typeface="Arial"/>
                <a:cs typeface="Arial"/>
              </a:rPr>
              <a:t>детей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80" dirty="0">
                <a:latin typeface="Arial"/>
                <a:cs typeface="Arial"/>
              </a:rPr>
              <a:t>соответствии </a:t>
            </a:r>
            <a:r>
              <a:rPr sz="2800" spc="30" dirty="0">
                <a:latin typeface="Arial"/>
                <a:cs typeface="Arial"/>
              </a:rPr>
              <a:t>с</a:t>
            </a:r>
            <a:r>
              <a:rPr sz="2800" spc="405" dirty="0">
                <a:latin typeface="Arial"/>
                <a:cs typeface="Arial"/>
              </a:rPr>
              <a:t> </a:t>
            </a:r>
            <a:r>
              <a:rPr sz="2800" spc="245" dirty="0">
                <a:latin typeface="Arial"/>
                <a:cs typeface="Arial"/>
              </a:rPr>
              <a:t>их</a:t>
            </a:r>
            <a:endParaRPr sz="2800">
              <a:latin typeface="Arial"/>
              <a:cs typeface="Arial"/>
            </a:endParaRPr>
          </a:p>
          <a:p>
            <a:pPr marL="268605">
              <a:lnSpc>
                <a:spcPct val="100000"/>
              </a:lnSpc>
              <a:spcBef>
                <a:spcPts val="5"/>
              </a:spcBef>
            </a:pPr>
            <a:r>
              <a:rPr sz="2800" spc="90" dirty="0">
                <a:latin typeface="Arial"/>
                <a:cs typeface="Arial"/>
              </a:rPr>
              <a:t>возрастными</a:t>
            </a:r>
            <a:r>
              <a:rPr sz="2800" spc="160" dirty="0">
                <a:latin typeface="Arial"/>
                <a:cs typeface="Arial"/>
              </a:rPr>
              <a:t> </a:t>
            </a:r>
            <a:r>
              <a:rPr sz="2800" spc="95" dirty="0">
                <a:latin typeface="Arial"/>
                <a:cs typeface="Arial"/>
              </a:rPr>
              <a:t>особенностями.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8536" y="609600"/>
            <a:ext cx="4780026" cy="10340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56919" y="680719"/>
            <a:ext cx="4194810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35" dirty="0"/>
              <a:t>Психогимнастика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668" y="1928876"/>
            <a:ext cx="4132579" cy="3629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500" b="1" spc="-45" dirty="0">
                <a:latin typeface="Arial"/>
                <a:cs typeface="Arial"/>
              </a:rPr>
              <a:t>: </a:t>
            </a:r>
            <a:r>
              <a:rPr sz="2600" spc="345" dirty="0">
                <a:latin typeface="Arial"/>
                <a:cs typeface="Arial"/>
              </a:rPr>
              <a:t>1-2  </a:t>
            </a:r>
            <a:r>
              <a:rPr sz="2600" spc="55" dirty="0">
                <a:latin typeface="Arial"/>
                <a:cs typeface="Arial"/>
              </a:rPr>
              <a:t>раза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100" dirty="0">
                <a:latin typeface="Arial"/>
                <a:cs typeface="Arial"/>
              </a:rPr>
              <a:t>неделю </a:t>
            </a:r>
            <a:r>
              <a:rPr sz="2600" spc="90" dirty="0">
                <a:latin typeface="Arial"/>
                <a:cs typeface="Arial"/>
              </a:rPr>
              <a:t>со  </a:t>
            </a:r>
            <a:r>
              <a:rPr sz="2600" spc="110" dirty="0">
                <a:latin typeface="Arial"/>
                <a:cs typeface="Arial"/>
              </a:rPr>
              <a:t>старшего </a:t>
            </a:r>
            <a:r>
              <a:rPr sz="2600" spc="60" dirty="0">
                <a:latin typeface="Arial"/>
                <a:cs typeface="Arial"/>
              </a:rPr>
              <a:t>возраста </a:t>
            </a:r>
            <a:r>
              <a:rPr sz="2600" spc="180" dirty="0">
                <a:latin typeface="Arial"/>
                <a:cs typeface="Arial"/>
              </a:rPr>
              <a:t>по  </a:t>
            </a:r>
            <a:r>
              <a:rPr sz="2600" spc="285" dirty="0">
                <a:latin typeface="Arial"/>
                <a:cs typeface="Arial"/>
              </a:rPr>
              <a:t>25-30</a:t>
            </a:r>
            <a:r>
              <a:rPr sz="2600" spc="100" dirty="0">
                <a:latin typeface="Arial"/>
                <a:cs typeface="Arial"/>
              </a:rPr>
              <a:t> </a:t>
            </a:r>
            <a:r>
              <a:rPr sz="2600" spc="140" dirty="0">
                <a:latin typeface="Arial"/>
                <a:cs typeface="Arial"/>
              </a:rPr>
              <a:t>мин.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</a:t>
            </a:r>
            <a:r>
              <a:rPr sz="2500" b="1" u="heavy" spc="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</a:t>
            </a:r>
            <a:endParaRPr sz="2500">
              <a:latin typeface="Arial"/>
              <a:cs typeface="Arial"/>
            </a:endParaRPr>
          </a:p>
          <a:p>
            <a:pPr marL="268605" marR="488950">
              <a:lnSpc>
                <a:spcPct val="100000"/>
              </a:lnSpc>
            </a:pPr>
            <a:r>
              <a:rPr sz="2500" b="1" u="heavy" spc="-63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600" spc="15" dirty="0">
                <a:latin typeface="Arial"/>
                <a:cs typeface="Arial"/>
              </a:rPr>
              <a:t>Занятия  </a:t>
            </a:r>
            <a:r>
              <a:rPr sz="2600" spc="85" dirty="0">
                <a:latin typeface="Arial"/>
                <a:cs typeface="Arial"/>
              </a:rPr>
              <a:t>проводятся </a:t>
            </a:r>
            <a:r>
              <a:rPr sz="2600" spc="180" dirty="0">
                <a:latin typeface="Arial"/>
                <a:cs typeface="Arial"/>
              </a:rPr>
              <a:t>по  </a:t>
            </a:r>
            <a:r>
              <a:rPr sz="2600" spc="85" dirty="0">
                <a:latin typeface="Arial"/>
                <a:cs typeface="Arial"/>
              </a:rPr>
              <a:t>специальным  </a:t>
            </a:r>
            <a:r>
              <a:rPr sz="2600" spc="120" dirty="0">
                <a:latin typeface="Arial"/>
                <a:cs typeface="Arial"/>
              </a:rPr>
              <a:t>методикам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1827" y="609600"/>
            <a:ext cx="5936741" cy="10340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50466" y="680719"/>
            <a:ext cx="534606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0" dirty="0"/>
              <a:t>Фонетическая</a:t>
            </a:r>
            <a:r>
              <a:rPr spc="65" dirty="0"/>
              <a:t> </a:t>
            </a:r>
            <a:r>
              <a:rPr spc="30" dirty="0"/>
              <a:t>ритмика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668" y="1314703"/>
            <a:ext cx="7933055" cy="403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105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Время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 </a:t>
            </a:r>
            <a:r>
              <a:rPr sz="2500" b="1" spc="-45" dirty="0">
                <a:latin typeface="Arial"/>
                <a:cs typeface="Arial"/>
              </a:rPr>
              <a:t>: </a:t>
            </a:r>
            <a:r>
              <a:rPr sz="2600" spc="200" dirty="0">
                <a:latin typeface="Arial"/>
                <a:cs typeface="Arial"/>
              </a:rPr>
              <a:t>2 </a:t>
            </a:r>
            <a:r>
              <a:rPr sz="2600" spc="55" dirty="0">
                <a:latin typeface="Arial"/>
                <a:cs typeface="Arial"/>
              </a:rPr>
              <a:t>раза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95" dirty="0">
                <a:latin typeface="Arial"/>
                <a:cs typeface="Arial"/>
              </a:rPr>
              <a:t>неделю </a:t>
            </a:r>
            <a:r>
              <a:rPr sz="2600" spc="30" dirty="0">
                <a:latin typeface="Arial"/>
                <a:cs typeface="Arial"/>
              </a:rPr>
              <a:t>с  </a:t>
            </a:r>
            <a:r>
              <a:rPr sz="2600" spc="114" dirty="0">
                <a:latin typeface="Arial"/>
                <a:cs typeface="Arial"/>
              </a:rPr>
              <a:t>младшего </a:t>
            </a:r>
            <a:r>
              <a:rPr sz="2600" spc="60" dirty="0">
                <a:latin typeface="Arial"/>
                <a:cs typeface="Arial"/>
              </a:rPr>
              <a:t>возраста </a:t>
            </a:r>
            <a:r>
              <a:rPr sz="2600" spc="95" dirty="0">
                <a:latin typeface="Arial"/>
                <a:cs typeface="Arial"/>
              </a:rPr>
              <a:t>не </a:t>
            </a:r>
            <a:r>
              <a:rPr sz="2600" spc="70" dirty="0">
                <a:latin typeface="Arial"/>
                <a:cs typeface="Arial"/>
              </a:rPr>
              <a:t>раньше </a:t>
            </a:r>
            <a:r>
              <a:rPr sz="2600" spc="40" dirty="0">
                <a:latin typeface="Arial"/>
                <a:cs typeface="Arial"/>
              </a:rPr>
              <a:t>чем </a:t>
            </a:r>
            <a:r>
              <a:rPr sz="2600" spc="50" dirty="0">
                <a:latin typeface="Arial"/>
                <a:cs typeface="Arial"/>
              </a:rPr>
              <a:t>через </a:t>
            </a:r>
            <a:r>
              <a:rPr sz="2600" spc="195" dirty="0">
                <a:latin typeface="Arial"/>
                <a:cs typeface="Arial"/>
              </a:rPr>
              <a:t>30  </a:t>
            </a:r>
            <a:r>
              <a:rPr sz="2600" spc="140" dirty="0">
                <a:latin typeface="Arial"/>
                <a:cs typeface="Arial"/>
              </a:rPr>
              <a:t>мин. </a:t>
            </a:r>
            <a:r>
              <a:rPr sz="2600" spc="80" dirty="0">
                <a:latin typeface="Arial"/>
                <a:cs typeface="Arial"/>
              </a:rPr>
              <a:t>после </a:t>
            </a:r>
            <a:r>
              <a:rPr sz="2600" spc="114" dirty="0">
                <a:latin typeface="Arial"/>
                <a:cs typeface="Arial"/>
              </a:rPr>
              <a:t>приема </a:t>
            </a:r>
            <a:r>
              <a:rPr sz="2600" spc="165" dirty="0">
                <a:latin typeface="Arial"/>
                <a:cs typeface="Arial"/>
              </a:rPr>
              <a:t>пищи. </a:t>
            </a:r>
            <a:r>
              <a:rPr sz="2600" spc="-235" dirty="0">
                <a:latin typeface="Arial"/>
                <a:cs typeface="Arial"/>
              </a:rPr>
              <a:t>В </a:t>
            </a:r>
            <a:r>
              <a:rPr sz="2600" spc="100" dirty="0">
                <a:latin typeface="Arial"/>
                <a:cs typeface="Arial"/>
              </a:rPr>
              <a:t>физкультурном  </a:t>
            </a:r>
            <a:r>
              <a:rPr sz="2600" spc="120" dirty="0">
                <a:latin typeface="Arial"/>
                <a:cs typeface="Arial"/>
              </a:rPr>
              <a:t>или </a:t>
            </a:r>
            <a:r>
              <a:rPr sz="2600" spc="80" dirty="0">
                <a:latin typeface="Arial"/>
                <a:cs typeface="Arial"/>
              </a:rPr>
              <a:t>музыкальном </a:t>
            </a:r>
            <a:r>
              <a:rPr sz="2600" spc="70" dirty="0">
                <a:latin typeface="Arial"/>
                <a:cs typeface="Arial"/>
              </a:rPr>
              <a:t>залах. </a:t>
            </a:r>
            <a:r>
              <a:rPr sz="2600" spc="60" dirty="0">
                <a:latin typeface="Arial"/>
                <a:cs typeface="Arial"/>
              </a:rPr>
              <a:t>Мл. </a:t>
            </a:r>
            <a:r>
              <a:rPr sz="2600" spc="150" dirty="0">
                <a:latin typeface="Arial"/>
                <a:cs typeface="Arial"/>
              </a:rPr>
              <a:t>возраст-15 </a:t>
            </a:r>
            <a:r>
              <a:rPr sz="2600" spc="130" dirty="0">
                <a:latin typeface="Arial"/>
                <a:cs typeface="Arial"/>
              </a:rPr>
              <a:t>мин.,  </a:t>
            </a:r>
            <a:r>
              <a:rPr sz="2600" spc="105" dirty="0">
                <a:latin typeface="Arial"/>
                <a:cs typeface="Arial"/>
              </a:rPr>
              <a:t>старший </a:t>
            </a:r>
            <a:r>
              <a:rPr sz="2600" spc="150" dirty="0">
                <a:latin typeface="Arial"/>
                <a:cs typeface="Arial"/>
              </a:rPr>
              <a:t>возраст-30</a:t>
            </a:r>
            <a:r>
              <a:rPr sz="2600" spc="75" dirty="0">
                <a:latin typeface="Arial"/>
                <a:cs typeface="Arial"/>
              </a:rPr>
              <a:t> </a:t>
            </a:r>
            <a:r>
              <a:rPr sz="2600" spc="140" dirty="0">
                <a:latin typeface="Arial"/>
                <a:cs typeface="Arial"/>
              </a:rPr>
              <a:t>мин.</a:t>
            </a:r>
            <a:endParaRPr sz="2600">
              <a:latin typeface="Arial"/>
              <a:cs typeface="Arial"/>
            </a:endParaRPr>
          </a:p>
          <a:p>
            <a:pPr marL="268605" marR="375285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sz="1700" spc="-500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700" u="heavy" spc="-5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0" b="1" u="heavy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Особенности </a:t>
            </a:r>
            <a:r>
              <a:rPr sz="2500" b="1" u="heavy" spc="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методики </a:t>
            </a:r>
            <a:r>
              <a:rPr sz="25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проведения: </a:t>
            </a:r>
            <a:r>
              <a:rPr sz="2600" spc="20" dirty="0">
                <a:latin typeface="Arial"/>
                <a:cs typeface="Arial"/>
              </a:rPr>
              <a:t>Занятия  </a:t>
            </a:r>
            <a:r>
              <a:rPr sz="2600" spc="110" dirty="0">
                <a:latin typeface="Arial"/>
                <a:cs typeface="Arial"/>
              </a:rPr>
              <a:t>рекомендованы </a:t>
            </a:r>
            <a:r>
              <a:rPr sz="2600" spc="70" dirty="0">
                <a:latin typeface="Arial"/>
                <a:cs typeface="Arial"/>
              </a:rPr>
              <a:t>детям </a:t>
            </a:r>
            <a:r>
              <a:rPr sz="2600" spc="35" dirty="0">
                <a:latin typeface="Arial"/>
                <a:cs typeface="Arial"/>
              </a:rPr>
              <a:t>с </a:t>
            </a:r>
            <a:r>
              <a:rPr sz="2600" spc="100" dirty="0">
                <a:latin typeface="Arial"/>
                <a:cs typeface="Arial"/>
              </a:rPr>
              <a:t>проблемами </a:t>
            </a:r>
            <a:r>
              <a:rPr sz="2600" spc="75" dirty="0">
                <a:latin typeface="Arial"/>
                <a:cs typeface="Arial"/>
              </a:rPr>
              <a:t>слуха  </a:t>
            </a:r>
            <a:r>
              <a:rPr sz="2600" spc="95" dirty="0">
                <a:latin typeface="Arial"/>
                <a:cs typeface="Arial"/>
              </a:rPr>
              <a:t>либо </a:t>
            </a:r>
            <a:r>
              <a:rPr sz="2600" spc="-15" dirty="0">
                <a:latin typeface="Arial"/>
                <a:cs typeface="Arial"/>
              </a:rPr>
              <a:t>в </a:t>
            </a:r>
            <a:r>
              <a:rPr sz="2600" spc="125" dirty="0">
                <a:latin typeface="Arial"/>
                <a:cs typeface="Arial"/>
              </a:rPr>
              <a:t>профилактических </a:t>
            </a:r>
            <a:r>
              <a:rPr sz="2600" spc="95" dirty="0">
                <a:latin typeface="Arial"/>
                <a:cs typeface="Arial"/>
              </a:rPr>
              <a:t>целях. </a:t>
            </a:r>
            <a:r>
              <a:rPr sz="2600" spc="10" dirty="0">
                <a:latin typeface="Arial"/>
                <a:cs typeface="Arial"/>
              </a:rPr>
              <a:t>Цель  </a:t>
            </a:r>
            <a:r>
              <a:rPr sz="2600" spc="85" dirty="0">
                <a:latin typeface="Arial"/>
                <a:cs typeface="Arial"/>
              </a:rPr>
              <a:t>занятий </a:t>
            </a:r>
            <a:r>
              <a:rPr sz="2600" spc="640" dirty="0">
                <a:latin typeface="Arial"/>
                <a:cs typeface="Arial"/>
              </a:rPr>
              <a:t>- </a:t>
            </a:r>
            <a:r>
              <a:rPr sz="2600" spc="60" dirty="0">
                <a:latin typeface="Arial"/>
                <a:cs typeface="Arial"/>
              </a:rPr>
              <a:t>фонетическая </a:t>
            </a:r>
            <a:r>
              <a:rPr sz="2600" spc="105" dirty="0">
                <a:latin typeface="Arial"/>
                <a:cs typeface="Arial"/>
              </a:rPr>
              <a:t>грамотная</a:t>
            </a:r>
            <a:r>
              <a:rPr sz="2600" spc="-434" dirty="0">
                <a:latin typeface="Arial"/>
                <a:cs typeface="Arial"/>
              </a:rPr>
              <a:t> </a:t>
            </a:r>
            <a:r>
              <a:rPr sz="2600" spc="40" dirty="0">
                <a:latin typeface="Arial"/>
                <a:cs typeface="Arial"/>
              </a:rPr>
              <a:t>речь </a:t>
            </a:r>
            <a:r>
              <a:rPr sz="2600" spc="35" dirty="0">
                <a:latin typeface="Arial"/>
                <a:cs typeface="Arial"/>
              </a:rPr>
              <a:t>без  </a:t>
            </a:r>
            <a:r>
              <a:rPr sz="2600" spc="135" dirty="0">
                <a:latin typeface="Arial"/>
                <a:cs typeface="Arial"/>
              </a:rPr>
              <a:t>движений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955233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Мониторинг</a:t>
            </a:r>
            <a:r>
              <a:rPr lang="ru-RU" sz="28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состояния работы по здоровьесбережению детей: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90600" y="2362200"/>
            <a:ext cx="6912768" cy="3962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2550" lvl="0" indent="0" fontAlgn="base">
              <a:spcBef>
                <a:spcPts val="600"/>
              </a:spcBef>
              <a:spcAft>
                <a:spcPct val="0"/>
              </a:spcAft>
              <a:buClr>
                <a:srgbClr val="CEB966"/>
              </a:buClr>
              <a:buSzPct val="80000"/>
              <a:buNone/>
            </a:pPr>
            <a:r>
              <a:rPr lang="ru-RU" sz="28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Оценка 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состояния здоровья детей и уровня физического развития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2550" lvl="0" indent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CEB966"/>
              </a:buClr>
              <a:buSzPct val="8000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 Диагностика 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физической подготовленности дошкольников;</a:t>
            </a:r>
          </a:p>
          <a:p>
            <a:pPr marL="82550" lvl="0" indent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CEB966"/>
              </a:buClr>
              <a:buSzPct val="8000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Проверка 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состояния физкультурно-оздоровительной работы;</a:t>
            </a:r>
          </a:p>
          <a:p>
            <a:pPr marL="82550" lvl="0" indent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CEB966"/>
              </a:buClr>
              <a:buSzPct val="80000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Анкетирование 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среди 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родителей</a:t>
            </a:r>
            <a:r>
              <a:rPr lang="ru-RU" sz="28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b="1" i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0500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9097" y="5944780"/>
            <a:ext cx="4898390" cy="913765"/>
          </a:xfrm>
          <a:custGeom>
            <a:avLst/>
            <a:gdLst/>
            <a:ahLst/>
            <a:cxnLst/>
            <a:rect l="l" t="t" r="r" b="b"/>
            <a:pathLst>
              <a:path w="4898390" h="913765">
                <a:moveTo>
                  <a:pt x="85724" y="21360"/>
                </a:moveTo>
                <a:lnTo>
                  <a:pt x="3637423" y="913215"/>
                </a:lnTo>
                <a:lnTo>
                  <a:pt x="4898230" y="913215"/>
                </a:lnTo>
                <a:lnTo>
                  <a:pt x="85724" y="21360"/>
                </a:lnTo>
                <a:close/>
              </a:path>
              <a:path w="4898390" h="913765">
                <a:moveTo>
                  <a:pt x="660" y="0"/>
                </a:moveTo>
                <a:lnTo>
                  <a:pt x="0" y="5473"/>
                </a:lnTo>
                <a:lnTo>
                  <a:pt x="85724" y="21360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9091"/>
            <a:ext cx="3650615" cy="919480"/>
          </a:xfrm>
          <a:custGeom>
            <a:avLst/>
            <a:gdLst/>
            <a:ahLst/>
            <a:cxnLst/>
            <a:rect l="l" t="t" r="r" b="b"/>
            <a:pathLst>
              <a:path w="3650615" h="919479">
                <a:moveTo>
                  <a:pt x="0" y="0"/>
                </a:moveTo>
                <a:lnTo>
                  <a:pt x="7912" y="6350"/>
                </a:lnTo>
                <a:lnTo>
                  <a:pt x="2867800" y="918906"/>
                </a:lnTo>
                <a:lnTo>
                  <a:pt x="3650494" y="91890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8"/>
            <a:ext cx="3396234" cy="10660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670"/>
            <a:ext cx="3370854" cy="10733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96367" y="676783"/>
            <a:ext cx="8543290" cy="45602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800" spc="-505" dirty="0">
                <a:latin typeface="Arial" pitchFamily="34" charset="0"/>
                <a:cs typeface="Arial" pitchFamily="34" charset="0"/>
              </a:rPr>
              <a:t>	</a:t>
            </a:r>
            <a:r>
              <a:rPr lang="ru-RU" sz="2400" spc="-505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2400" spc="30" dirty="0" err="1" smtClean="0">
                <a:latin typeface="Arial" pitchFamily="34" charset="0"/>
                <a:cs typeface="Arial" pitchFamily="34" charset="0"/>
              </a:rPr>
              <a:t>ензулаева</a:t>
            </a:r>
            <a:r>
              <a:rPr lang="ru-RU" sz="2400" spc="3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95" dirty="0" smtClean="0">
                <a:latin typeface="Arial" pitchFamily="34" charset="0"/>
                <a:cs typeface="Arial" pitchFamily="34" charset="0"/>
              </a:rPr>
              <a:t>Л.И. </a:t>
            </a:r>
            <a:r>
              <a:rPr lang="ru-RU" sz="2400" spc="75" dirty="0" smtClean="0">
                <a:latin typeface="Arial" pitchFamily="34" charset="0"/>
                <a:cs typeface="Arial" pitchFamily="34" charset="0"/>
              </a:rPr>
              <a:t>Оздоровительная</a:t>
            </a:r>
            <a:r>
              <a:rPr lang="ru-RU" sz="2400" spc="130" dirty="0" smtClean="0">
                <a:latin typeface="Arial" pitchFamily="34" charset="0"/>
                <a:cs typeface="Arial" pitchFamily="34" charset="0"/>
              </a:rPr>
              <a:t> гимнастика.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68605" marR="5080">
              <a:lnSpc>
                <a:spcPct val="100000"/>
              </a:lnSpc>
            </a:pPr>
            <a:r>
              <a:rPr lang="ru-RU" sz="2400" spc="85" dirty="0" smtClean="0">
                <a:latin typeface="Arial" pitchFamily="34" charset="0"/>
                <a:cs typeface="Arial" pitchFamily="34" charset="0"/>
              </a:rPr>
              <a:t>Комплексы </a:t>
            </a:r>
            <a:r>
              <a:rPr lang="ru-RU" sz="2400" spc="140" dirty="0" smtClean="0">
                <a:latin typeface="Arial" pitchFamily="34" charset="0"/>
                <a:cs typeface="Arial" pitchFamily="34" charset="0"/>
              </a:rPr>
              <a:t>упражнений </a:t>
            </a:r>
            <a:r>
              <a:rPr lang="ru-RU" sz="2400" spc="55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400" spc="95" dirty="0" smtClean="0">
                <a:latin typeface="Arial" pitchFamily="34" charset="0"/>
                <a:cs typeface="Arial" pitchFamily="34" charset="0"/>
              </a:rPr>
              <a:t>детей </a:t>
            </a:r>
            <a:r>
              <a:rPr lang="ru-RU" sz="2400" spc="350" dirty="0" smtClean="0">
                <a:latin typeface="Arial" pitchFamily="34" charset="0"/>
                <a:cs typeface="Arial" pitchFamily="34" charset="0"/>
              </a:rPr>
              <a:t>3-7 </a:t>
            </a:r>
            <a:r>
              <a:rPr lang="ru-RU" sz="2400" spc="50" dirty="0" smtClean="0">
                <a:latin typeface="Arial" pitchFamily="34" charset="0"/>
                <a:cs typeface="Arial" pitchFamily="34" charset="0"/>
              </a:rPr>
              <a:t>лет. </a:t>
            </a:r>
            <a:r>
              <a:rPr lang="ru-RU" sz="2400" spc="-155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spc="90" dirty="0" smtClean="0">
                <a:latin typeface="Arial" pitchFamily="34" charset="0"/>
                <a:cs typeface="Arial" pitchFamily="34" charset="0"/>
              </a:rPr>
              <a:t>М.:  </a:t>
            </a:r>
            <a:r>
              <a:rPr lang="ru-RU" sz="2400" spc="25" dirty="0" smtClean="0">
                <a:latin typeface="Arial" pitchFamily="34" charset="0"/>
                <a:cs typeface="Arial" pitchFamily="34" charset="0"/>
              </a:rPr>
              <a:t>МОЗАИКА-СИНТЕЗ, </a:t>
            </a:r>
            <a:r>
              <a:rPr lang="ru-RU" sz="2400" spc="180" dirty="0" smtClean="0">
                <a:latin typeface="Arial" pitchFamily="34" charset="0"/>
                <a:cs typeface="Arial" pitchFamily="34" charset="0"/>
              </a:rPr>
              <a:t>2013. </a:t>
            </a:r>
            <a:r>
              <a:rPr lang="ru-RU" sz="2400" spc="-155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spc="200" dirty="0" smtClean="0">
                <a:latin typeface="Arial" pitchFamily="34" charset="0"/>
                <a:cs typeface="Arial" pitchFamily="34" charset="0"/>
              </a:rPr>
              <a:t>128</a:t>
            </a:r>
            <a:r>
              <a:rPr lang="ru-RU" sz="2400" spc="-225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60" dirty="0" smtClean="0">
                <a:latin typeface="Arial" pitchFamily="34" charset="0"/>
                <a:cs typeface="Arial" pitchFamily="34" charset="0"/>
              </a:rPr>
              <a:t>с.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68605" marR="600710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lang="ru-RU" sz="2400" spc="-505" dirty="0" smtClean="0">
                <a:solidFill>
                  <a:srgbClr val="2CA1BE"/>
                </a:solidFill>
                <a:latin typeface="Arial" pitchFamily="34" charset="0"/>
                <a:cs typeface="Arial" pitchFamily="34" charset="0"/>
              </a:rPr>
              <a:t>	</a:t>
            </a:r>
            <a:r>
              <a:rPr lang="ru-RU" sz="2400" spc="110" dirty="0" smtClean="0">
                <a:latin typeface="Arial" pitchFamily="34" charset="0"/>
                <a:cs typeface="Arial" pitchFamily="34" charset="0"/>
              </a:rPr>
              <a:t>Профилактика </a:t>
            </a:r>
            <a:r>
              <a:rPr lang="ru-RU" sz="2400" spc="114" dirty="0" smtClean="0">
                <a:latin typeface="Arial" pitchFamily="34" charset="0"/>
                <a:cs typeface="Arial" pitchFamily="34" charset="0"/>
              </a:rPr>
              <a:t>плоскостопия </a:t>
            </a:r>
            <a:r>
              <a:rPr lang="ru-RU" sz="2400" spc="18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spc="120" dirty="0" smtClean="0">
                <a:latin typeface="Arial" pitchFamily="34" charset="0"/>
                <a:cs typeface="Arial" pitchFamily="34" charset="0"/>
              </a:rPr>
              <a:t>нарушений  </a:t>
            </a:r>
            <a:r>
              <a:rPr lang="ru-RU" sz="2400" spc="130" dirty="0" smtClean="0">
                <a:latin typeface="Arial" pitchFamily="34" charset="0"/>
                <a:cs typeface="Arial" pitchFamily="34" charset="0"/>
              </a:rPr>
              <a:t>осанки </a:t>
            </a:r>
            <a:r>
              <a:rPr lang="ru-RU" sz="2400" spc="-2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spc="80" dirty="0" smtClean="0">
                <a:latin typeface="Arial" pitchFamily="34" charset="0"/>
                <a:cs typeface="Arial" pitchFamily="34" charset="0"/>
              </a:rPr>
              <a:t>ДОУ: </a:t>
            </a:r>
            <a:r>
              <a:rPr lang="ru-RU" sz="2400" spc="100" dirty="0" smtClean="0">
                <a:latin typeface="Arial" pitchFamily="34" charset="0"/>
                <a:cs typeface="Arial" pitchFamily="34" charset="0"/>
              </a:rPr>
              <a:t>Практическое </a:t>
            </a:r>
            <a:r>
              <a:rPr lang="ru-RU" sz="2400" spc="110" dirty="0" smtClean="0">
                <a:latin typeface="Arial" pitchFamily="34" charset="0"/>
                <a:cs typeface="Arial" pitchFamily="34" charset="0"/>
              </a:rPr>
              <a:t>пособие </a:t>
            </a:r>
            <a:r>
              <a:rPr lang="ru-RU" sz="2400" spc="665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z="2400" spc="22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180" dirty="0" smtClean="0">
                <a:latin typeface="Arial" pitchFamily="34" charset="0"/>
                <a:cs typeface="Arial" pitchFamily="34" charset="0"/>
              </a:rPr>
              <a:t>Авт.-  </a:t>
            </a:r>
            <a:r>
              <a:rPr lang="ru-RU" sz="2400" spc="75" dirty="0" smtClean="0">
                <a:latin typeface="Arial" pitchFamily="34" charset="0"/>
                <a:cs typeface="Arial" pitchFamily="34" charset="0"/>
              </a:rPr>
              <a:t>сост. </a:t>
            </a:r>
            <a:r>
              <a:rPr lang="ru-RU" sz="2400" spc="60" dirty="0" smtClean="0">
                <a:latin typeface="Arial" pitchFamily="34" charset="0"/>
                <a:cs typeface="Arial" pitchFamily="34" charset="0"/>
              </a:rPr>
              <a:t>О.Н. </a:t>
            </a:r>
            <a:r>
              <a:rPr lang="ru-RU" sz="2400" spc="120" dirty="0" smtClean="0">
                <a:latin typeface="Arial" pitchFamily="34" charset="0"/>
                <a:cs typeface="Arial" pitchFamily="34" charset="0"/>
              </a:rPr>
              <a:t>Моргунова. </a:t>
            </a:r>
            <a:r>
              <a:rPr lang="ru-RU" sz="2400" spc="-155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spc="85" dirty="0" smtClean="0">
                <a:latin typeface="Arial" pitchFamily="34" charset="0"/>
                <a:cs typeface="Arial" pitchFamily="34" charset="0"/>
              </a:rPr>
              <a:t>Воронеж:</a:t>
            </a:r>
            <a:r>
              <a:rPr lang="ru-RU" sz="2400" spc="-18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-5" dirty="0" smtClean="0">
                <a:latin typeface="Arial" pitchFamily="34" charset="0"/>
                <a:cs typeface="Arial" pitchFamily="34" charset="0"/>
              </a:rPr>
              <a:t>ООО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68605">
              <a:lnSpc>
                <a:spcPct val="100000"/>
              </a:lnSpc>
              <a:spcBef>
                <a:spcPts val="5"/>
              </a:spcBef>
            </a:pPr>
            <a:r>
              <a:rPr lang="ru-RU" sz="2400" spc="50" dirty="0" smtClean="0">
                <a:latin typeface="Arial" pitchFamily="34" charset="0"/>
                <a:cs typeface="Arial" pitchFamily="34" charset="0"/>
              </a:rPr>
              <a:t>«Метода», </a:t>
            </a:r>
            <a:r>
              <a:rPr lang="ru-RU" sz="2400" spc="175" dirty="0" smtClean="0">
                <a:latin typeface="Arial" pitchFamily="34" charset="0"/>
                <a:cs typeface="Arial" pitchFamily="34" charset="0"/>
              </a:rPr>
              <a:t>2013. </a:t>
            </a:r>
            <a:r>
              <a:rPr lang="ru-RU" sz="2400" spc="-155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400" spc="200" dirty="0" smtClean="0">
                <a:latin typeface="Arial" pitchFamily="34" charset="0"/>
                <a:cs typeface="Arial" pitchFamily="34" charset="0"/>
              </a:rPr>
              <a:t>144</a:t>
            </a:r>
            <a:r>
              <a:rPr lang="ru-RU" sz="2400" spc="-235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spc="60" dirty="0" smtClean="0">
                <a:latin typeface="Arial" pitchFamily="34" charset="0"/>
                <a:cs typeface="Arial" pitchFamily="34" charset="0"/>
              </a:rPr>
              <a:t>с.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268605" marR="86995" indent="-25654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2400" spc="-505" dirty="0">
                <a:solidFill>
                  <a:srgbClr val="2CA1BE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sz="2400" spc="90" dirty="0">
                <a:latin typeface="Arial" pitchFamily="34" charset="0"/>
                <a:cs typeface="Arial" pitchFamily="34" charset="0"/>
              </a:rPr>
              <a:t>Красикова </a:t>
            </a:r>
            <a:r>
              <a:rPr sz="2400" spc="45" dirty="0">
                <a:latin typeface="Arial" pitchFamily="34" charset="0"/>
                <a:cs typeface="Arial" pitchFamily="34" charset="0"/>
              </a:rPr>
              <a:t>И.С. </a:t>
            </a:r>
            <a:r>
              <a:rPr sz="2400" spc="80" dirty="0">
                <a:latin typeface="Arial" pitchFamily="34" charset="0"/>
                <a:cs typeface="Arial" pitchFamily="34" charset="0"/>
              </a:rPr>
              <a:t>Осанка: </a:t>
            </a:r>
            <a:r>
              <a:rPr sz="2400" spc="75" dirty="0">
                <a:latin typeface="Arial" pitchFamily="34" charset="0"/>
                <a:cs typeface="Arial" pitchFamily="34" charset="0"/>
              </a:rPr>
              <a:t>Воспитание </a:t>
            </a:r>
            <a:r>
              <a:rPr sz="2400" spc="105" dirty="0">
                <a:latin typeface="Arial" pitchFamily="34" charset="0"/>
                <a:cs typeface="Arial" pitchFamily="34" charset="0"/>
              </a:rPr>
              <a:t>правильной  </a:t>
            </a:r>
            <a:r>
              <a:rPr sz="2400" spc="130" dirty="0">
                <a:latin typeface="Arial" pitchFamily="34" charset="0"/>
                <a:cs typeface="Arial" pitchFamily="34" charset="0"/>
              </a:rPr>
              <a:t>осанки. </a:t>
            </a:r>
            <a:r>
              <a:rPr sz="2400" spc="70" dirty="0">
                <a:latin typeface="Arial" pitchFamily="34" charset="0"/>
                <a:cs typeface="Arial" pitchFamily="34" charset="0"/>
              </a:rPr>
              <a:t>Лечение </a:t>
            </a:r>
            <a:r>
              <a:rPr sz="2400" spc="125" dirty="0">
                <a:latin typeface="Arial" pitchFamily="34" charset="0"/>
                <a:cs typeface="Arial" pitchFamily="34" charset="0"/>
              </a:rPr>
              <a:t>нарушений </a:t>
            </a:r>
            <a:r>
              <a:rPr sz="2400" spc="130" dirty="0">
                <a:latin typeface="Arial" pitchFamily="34" charset="0"/>
                <a:cs typeface="Arial" pitchFamily="34" charset="0"/>
              </a:rPr>
              <a:t>осанки. </a:t>
            </a:r>
            <a:r>
              <a:rPr sz="2400" spc="-155" dirty="0">
                <a:latin typeface="Arial" pitchFamily="34" charset="0"/>
                <a:cs typeface="Arial" pitchFamily="34" charset="0"/>
              </a:rPr>
              <a:t>–</a:t>
            </a:r>
            <a:r>
              <a:rPr sz="2400" spc="-50" dirty="0">
                <a:latin typeface="Arial" pitchFamily="34" charset="0"/>
                <a:cs typeface="Arial" pitchFamily="34" charset="0"/>
              </a:rPr>
              <a:t> </a:t>
            </a:r>
            <a:r>
              <a:rPr sz="2400" spc="45" dirty="0">
                <a:latin typeface="Arial" pitchFamily="34" charset="0"/>
                <a:cs typeface="Arial" pitchFamily="34" charset="0"/>
              </a:rPr>
              <a:t>СПб.:</a:t>
            </a:r>
            <a:endParaRPr sz="2400" dirty="0">
              <a:latin typeface="Arial" pitchFamily="34" charset="0"/>
              <a:cs typeface="Arial" pitchFamily="34" charset="0"/>
            </a:endParaRPr>
          </a:p>
          <a:p>
            <a:pPr marL="268605">
              <a:lnSpc>
                <a:spcPct val="100000"/>
              </a:lnSpc>
              <a:spcBef>
                <a:spcPts val="5"/>
              </a:spcBef>
            </a:pPr>
            <a:r>
              <a:rPr sz="2400" spc="120" dirty="0">
                <a:latin typeface="Arial" pitchFamily="34" charset="0"/>
                <a:cs typeface="Arial" pitchFamily="34" charset="0"/>
              </a:rPr>
              <a:t>Корона </a:t>
            </a:r>
            <a:r>
              <a:rPr sz="2400" spc="165" dirty="0">
                <a:latin typeface="Arial" pitchFamily="34" charset="0"/>
                <a:cs typeface="Arial" pitchFamily="34" charset="0"/>
              </a:rPr>
              <a:t>принт, </a:t>
            </a:r>
            <a:r>
              <a:rPr sz="2400" spc="180" dirty="0">
                <a:latin typeface="Arial" pitchFamily="34" charset="0"/>
                <a:cs typeface="Arial" pitchFamily="34" charset="0"/>
              </a:rPr>
              <a:t>2013. </a:t>
            </a:r>
            <a:r>
              <a:rPr sz="2400" spc="-155" dirty="0">
                <a:latin typeface="Arial" pitchFamily="34" charset="0"/>
                <a:cs typeface="Arial" pitchFamily="34" charset="0"/>
              </a:rPr>
              <a:t>– </a:t>
            </a:r>
            <a:r>
              <a:rPr sz="2400" spc="200" dirty="0">
                <a:latin typeface="Arial" pitchFamily="34" charset="0"/>
                <a:cs typeface="Arial" pitchFamily="34" charset="0"/>
              </a:rPr>
              <a:t>176 </a:t>
            </a:r>
            <a:r>
              <a:rPr sz="2400" spc="75" dirty="0">
                <a:latin typeface="Arial" pitchFamily="34" charset="0"/>
                <a:cs typeface="Arial" pitchFamily="34" charset="0"/>
              </a:rPr>
              <a:t>с.:</a:t>
            </a:r>
            <a:r>
              <a:rPr sz="2400" spc="80" dirty="0">
                <a:latin typeface="Arial" pitchFamily="34" charset="0"/>
                <a:cs typeface="Arial" pitchFamily="34" charset="0"/>
              </a:rPr>
              <a:t> </a:t>
            </a:r>
            <a:r>
              <a:rPr sz="2400" spc="90" dirty="0">
                <a:latin typeface="Arial" pitchFamily="34" charset="0"/>
                <a:cs typeface="Arial" pitchFamily="34" charset="0"/>
              </a:rPr>
              <a:t>ил.</a:t>
            </a:r>
            <a:endParaRPr sz="2400" dirty="0">
              <a:latin typeface="Arial" pitchFamily="34" charset="0"/>
              <a:cs typeface="Arial" pitchFamily="34" charset="0"/>
            </a:endParaRPr>
          </a:p>
          <a:p>
            <a:pPr marL="268605" marR="118745" indent="-25654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2400" spc="-505" dirty="0">
                <a:solidFill>
                  <a:srgbClr val="2CA1BE"/>
                </a:solidFill>
                <a:latin typeface="Arial" pitchFamily="34" charset="0"/>
                <a:cs typeface="Arial" pitchFamily="34" charset="0"/>
              </a:rPr>
              <a:t>	</a:t>
            </a:r>
            <a:r>
              <a:rPr sz="2400" spc="90" dirty="0">
                <a:latin typeface="Arial" pitchFamily="34" charset="0"/>
                <a:cs typeface="Arial" pitchFamily="34" charset="0"/>
              </a:rPr>
              <a:t>Красикова </a:t>
            </a:r>
            <a:r>
              <a:rPr sz="2400" spc="45" dirty="0">
                <a:latin typeface="Arial" pitchFamily="34" charset="0"/>
                <a:cs typeface="Arial" pitchFamily="34" charset="0"/>
              </a:rPr>
              <a:t>И.С. </a:t>
            </a:r>
            <a:r>
              <a:rPr sz="2400" spc="110" dirty="0">
                <a:latin typeface="Arial" pitchFamily="34" charset="0"/>
                <a:cs typeface="Arial" pitchFamily="34" charset="0"/>
              </a:rPr>
              <a:t>Плоскостопие. Профилактика </a:t>
            </a:r>
            <a:r>
              <a:rPr sz="2400" spc="180" dirty="0">
                <a:latin typeface="Arial" pitchFamily="34" charset="0"/>
                <a:cs typeface="Arial" pitchFamily="34" charset="0"/>
              </a:rPr>
              <a:t>и  </a:t>
            </a:r>
            <a:r>
              <a:rPr sz="2400" spc="60" dirty="0">
                <a:latin typeface="Arial" pitchFamily="34" charset="0"/>
                <a:cs typeface="Arial" pitchFamily="34" charset="0"/>
              </a:rPr>
              <a:t>лечение. </a:t>
            </a:r>
            <a:r>
              <a:rPr sz="2400" spc="-155" dirty="0">
                <a:latin typeface="Arial" pitchFamily="34" charset="0"/>
                <a:cs typeface="Arial" pitchFamily="34" charset="0"/>
              </a:rPr>
              <a:t>– </a:t>
            </a:r>
            <a:r>
              <a:rPr sz="2400" spc="45" dirty="0">
                <a:latin typeface="Arial" pitchFamily="34" charset="0"/>
                <a:cs typeface="Arial" pitchFamily="34" charset="0"/>
              </a:rPr>
              <a:t>СПб.: </a:t>
            </a:r>
            <a:r>
              <a:rPr sz="2400" spc="50" dirty="0">
                <a:latin typeface="Arial" pitchFamily="34" charset="0"/>
                <a:cs typeface="Arial" pitchFamily="34" charset="0"/>
              </a:rPr>
              <a:t>Издательство </a:t>
            </a:r>
            <a:r>
              <a:rPr sz="2400" spc="90" dirty="0">
                <a:latin typeface="Arial" pitchFamily="34" charset="0"/>
                <a:cs typeface="Arial" pitchFamily="34" charset="0"/>
              </a:rPr>
              <a:t>«Корона </a:t>
            </a:r>
            <a:r>
              <a:rPr sz="2400" dirty="0">
                <a:latin typeface="Arial" pitchFamily="34" charset="0"/>
                <a:cs typeface="Arial" pitchFamily="34" charset="0"/>
              </a:rPr>
              <a:t>Век»,  </a:t>
            </a:r>
            <a:r>
              <a:rPr sz="2400" spc="180" dirty="0">
                <a:latin typeface="Arial" pitchFamily="34" charset="0"/>
                <a:cs typeface="Arial" pitchFamily="34" charset="0"/>
              </a:rPr>
              <a:t>2014.</a:t>
            </a:r>
            <a:endParaRPr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5695" y="211823"/>
            <a:ext cx="2853690" cy="4716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468" y="317753"/>
            <a:ext cx="8809355" cy="46346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 marR="659765" indent="-256540">
              <a:lnSpc>
                <a:spcPct val="100000"/>
              </a:lnSpc>
              <a:spcBef>
                <a:spcPts val="1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1800" spc="-505" dirty="0" smtClean="0">
                <a:solidFill>
                  <a:srgbClr val="2CA1BE"/>
                </a:solidFill>
                <a:latin typeface="Arial"/>
                <a:cs typeface="Arial"/>
              </a:rPr>
              <a:t></a:t>
            </a: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	</a:t>
            </a:r>
            <a:r>
              <a:rPr sz="2700" spc="110" dirty="0">
                <a:latin typeface="Arial"/>
                <a:cs typeface="Arial"/>
              </a:rPr>
              <a:t>Укрепление </a:t>
            </a:r>
            <a:r>
              <a:rPr sz="2700" spc="75" dirty="0">
                <a:latin typeface="Arial"/>
                <a:cs typeface="Arial"/>
              </a:rPr>
              <a:t>здоровья </a:t>
            </a:r>
            <a:r>
              <a:rPr sz="2700" spc="95" dirty="0">
                <a:latin typeface="Arial"/>
                <a:cs typeface="Arial"/>
              </a:rPr>
              <a:t>ребенка </a:t>
            </a:r>
            <a:r>
              <a:rPr sz="2700" spc="-20" dirty="0">
                <a:latin typeface="Arial"/>
                <a:cs typeface="Arial"/>
              </a:rPr>
              <a:t>в </a:t>
            </a:r>
            <a:r>
              <a:rPr sz="2700" spc="120" dirty="0">
                <a:latin typeface="Arial"/>
                <a:cs typeface="Arial"/>
              </a:rPr>
              <a:t>детском </a:t>
            </a:r>
            <a:r>
              <a:rPr sz="2700" spc="80" dirty="0">
                <a:latin typeface="Arial"/>
                <a:cs typeface="Arial"/>
              </a:rPr>
              <a:t>саду. </a:t>
            </a:r>
            <a:r>
              <a:rPr sz="2700" spc="55" dirty="0">
                <a:latin typeface="Arial"/>
                <a:cs typeface="Arial"/>
              </a:rPr>
              <a:t>Из  </a:t>
            </a:r>
            <a:r>
              <a:rPr sz="2700" spc="90" dirty="0">
                <a:latin typeface="Arial"/>
                <a:cs typeface="Arial"/>
              </a:rPr>
              <a:t>опыта </a:t>
            </a:r>
            <a:r>
              <a:rPr sz="2700" spc="80" dirty="0">
                <a:latin typeface="Arial"/>
                <a:cs typeface="Arial"/>
              </a:rPr>
              <a:t>работы ДОУ: </a:t>
            </a:r>
            <a:r>
              <a:rPr sz="2700" spc="95" dirty="0">
                <a:latin typeface="Arial"/>
                <a:cs typeface="Arial"/>
              </a:rPr>
              <a:t>Методическое </a:t>
            </a:r>
            <a:r>
              <a:rPr sz="2700" spc="110" dirty="0">
                <a:latin typeface="Arial"/>
                <a:cs typeface="Arial"/>
              </a:rPr>
              <a:t>пособие</a:t>
            </a:r>
            <a:r>
              <a:rPr sz="2700" spc="165" dirty="0">
                <a:latin typeface="Arial"/>
                <a:cs typeface="Arial"/>
              </a:rPr>
              <a:t> </a:t>
            </a:r>
            <a:r>
              <a:rPr sz="2700" spc="665" dirty="0">
                <a:latin typeface="Arial"/>
                <a:cs typeface="Arial"/>
              </a:rPr>
              <a:t>/</a:t>
            </a:r>
            <a:endParaRPr sz="2700" dirty="0">
              <a:latin typeface="Arial"/>
              <a:cs typeface="Arial"/>
            </a:endParaRPr>
          </a:p>
          <a:p>
            <a:pPr marL="268605" marR="1186180">
              <a:lnSpc>
                <a:spcPct val="100000"/>
              </a:lnSpc>
              <a:spcBef>
                <a:spcPts val="5"/>
              </a:spcBef>
            </a:pPr>
            <a:r>
              <a:rPr sz="2700" spc="65" dirty="0">
                <a:latin typeface="Arial"/>
                <a:cs typeface="Arial"/>
              </a:rPr>
              <a:t>Сост.: </a:t>
            </a:r>
            <a:r>
              <a:rPr sz="2700" spc="-25" dirty="0">
                <a:latin typeface="Arial"/>
                <a:cs typeface="Arial"/>
              </a:rPr>
              <a:t>Е.А. </a:t>
            </a:r>
            <a:r>
              <a:rPr sz="2700" spc="55" dirty="0">
                <a:latin typeface="Arial"/>
                <a:cs typeface="Arial"/>
              </a:rPr>
              <a:t>Якимова, </a:t>
            </a:r>
            <a:r>
              <a:rPr sz="2700" spc="95" dirty="0">
                <a:latin typeface="Arial"/>
                <a:cs typeface="Arial"/>
              </a:rPr>
              <a:t>И.Л. Тимофейчук, </a:t>
            </a:r>
            <a:r>
              <a:rPr sz="2700" spc="-30" dirty="0">
                <a:latin typeface="Arial"/>
                <a:cs typeface="Arial"/>
              </a:rPr>
              <a:t>Н.Э.  </a:t>
            </a:r>
            <a:r>
              <a:rPr sz="2700" spc="70" dirty="0">
                <a:latin typeface="Arial"/>
                <a:cs typeface="Arial"/>
              </a:rPr>
              <a:t>Фатюшина </a:t>
            </a:r>
            <a:r>
              <a:rPr sz="2700" spc="180" dirty="0">
                <a:latin typeface="Arial"/>
                <a:cs typeface="Arial"/>
              </a:rPr>
              <a:t>и </a:t>
            </a:r>
            <a:r>
              <a:rPr sz="2700" spc="160" dirty="0">
                <a:latin typeface="Arial"/>
                <a:cs typeface="Arial"/>
              </a:rPr>
              <a:t>др.; </a:t>
            </a:r>
            <a:r>
              <a:rPr sz="2700" spc="145" dirty="0">
                <a:latin typeface="Arial"/>
                <a:cs typeface="Arial"/>
              </a:rPr>
              <a:t>Под </a:t>
            </a:r>
            <a:r>
              <a:rPr sz="2700" spc="114" dirty="0">
                <a:latin typeface="Arial"/>
                <a:cs typeface="Arial"/>
              </a:rPr>
              <a:t>общ. </a:t>
            </a:r>
            <a:r>
              <a:rPr sz="2700" spc="130" dirty="0">
                <a:latin typeface="Arial"/>
                <a:cs typeface="Arial"/>
              </a:rPr>
              <a:t>ред. </a:t>
            </a:r>
            <a:r>
              <a:rPr sz="2700" spc="-20" dirty="0">
                <a:latin typeface="Arial"/>
                <a:cs typeface="Arial"/>
              </a:rPr>
              <a:t>М.Е.  </a:t>
            </a:r>
            <a:r>
              <a:rPr sz="2700" spc="120" dirty="0">
                <a:latin typeface="Arial"/>
                <a:cs typeface="Arial"/>
              </a:rPr>
              <a:t>Верховкиной. </a:t>
            </a:r>
            <a:r>
              <a:rPr sz="2700" spc="-155" dirty="0">
                <a:latin typeface="Arial"/>
                <a:cs typeface="Arial"/>
              </a:rPr>
              <a:t>– </a:t>
            </a:r>
            <a:r>
              <a:rPr sz="2700" spc="45" dirty="0">
                <a:latin typeface="Arial"/>
                <a:cs typeface="Arial"/>
              </a:rPr>
              <a:t>СПб.: </a:t>
            </a:r>
            <a:r>
              <a:rPr sz="2700" spc="-30" dirty="0">
                <a:latin typeface="Arial"/>
                <a:cs typeface="Arial"/>
              </a:rPr>
              <a:t>КАРО,</a:t>
            </a:r>
            <a:r>
              <a:rPr sz="2700" spc="-229" dirty="0">
                <a:latin typeface="Arial"/>
                <a:cs typeface="Arial"/>
              </a:rPr>
              <a:t> </a:t>
            </a:r>
            <a:r>
              <a:rPr sz="2700" spc="175" dirty="0">
                <a:latin typeface="Arial"/>
                <a:cs typeface="Arial"/>
              </a:rPr>
              <a:t>2014.</a:t>
            </a:r>
            <a:endParaRPr sz="2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  <a:tabLst>
                <a:tab pos="268605" algn="l"/>
              </a:tabLst>
            </a:pPr>
            <a:r>
              <a:rPr sz="1800" spc="-50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700" spc="-20" dirty="0">
                <a:latin typeface="Arial"/>
                <a:cs typeface="Arial"/>
              </a:rPr>
              <a:t>Е.И. </a:t>
            </a:r>
            <a:r>
              <a:rPr sz="2700" spc="70" dirty="0">
                <a:latin typeface="Arial"/>
                <a:cs typeface="Arial"/>
              </a:rPr>
              <a:t>Николаева, </a:t>
            </a:r>
            <a:r>
              <a:rPr sz="2700" spc="-5" dirty="0">
                <a:latin typeface="Arial"/>
                <a:cs typeface="Arial"/>
              </a:rPr>
              <a:t>В.И. </a:t>
            </a:r>
            <a:r>
              <a:rPr sz="2700" spc="105" dirty="0">
                <a:latin typeface="Arial"/>
                <a:cs typeface="Arial"/>
              </a:rPr>
              <a:t>Федорук, </a:t>
            </a:r>
            <a:r>
              <a:rPr sz="2700" spc="-70" dirty="0">
                <a:latin typeface="Arial"/>
                <a:cs typeface="Arial"/>
              </a:rPr>
              <a:t>Е.Ю.</a:t>
            </a:r>
            <a:r>
              <a:rPr sz="2700" spc="325" dirty="0">
                <a:latin typeface="Arial"/>
                <a:cs typeface="Arial"/>
              </a:rPr>
              <a:t> </a:t>
            </a:r>
            <a:r>
              <a:rPr sz="2700" spc="85" dirty="0">
                <a:latin typeface="Arial"/>
                <a:cs typeface="Arial"/>
              </a:rPr>
              <a:t>Захарина</a:t>
            </a:r>
            <a:endParaRPr sz="2700" dirty="0">
              <a:latin typeface="Arial"/>
              <a:cs typeface="Arial"/>
            </a:endParaRPr>
          </a:p>
          <a:p>
            <a:pPr marL="268605" marR="19685" algn="just">
              <a:lnSpc>
                <a:spcPct val="100000"/>
              </a:lnSpc>
            </a:pPr>
            <a:r>
              <a:rPr sz="2700" spc="70" dirty="0">
                <a:latin typeface="Arial"/>
                <a:cs typeface="Arial"/>
              </a:rPr>
              <a:t>Здоровьесбережение </a:t>
            </a:r>
            <a:r>
              <a:rPr sz="2700" spc="180" dirty="0">
                <a:latin typeface="Arial"/>
                <a:cs typeface="Arial"/>
              </a:rPr>
              <a:t>и </a:t>
            </a:r>
            <a:r>
              <a:rPr sz="2700" spc="95" dirty="0">
                <a:latin typeface="Arial"/>
                <a:cs typeface="Arial"/>
              </a:rPr>
              <a:t>здоровьеформирование </a:t>
            </a:r>
            <a:r>
              <a:rPr sz="2700" spc="-20" dirty="0">
                <a:latin typeface="Arial"/>
                <a:cs typeface="Arial"/>
              </a:rPr>
              <a:t>в  </a:t>
            </a:r>
            <a:r>
              <a:rPr sz="2700" spc="80" dirty="0">
                <a:latin typeface="Arial"/>
                <a:cs typeface="Arial"/>
              </a:rPr>
              <a:t>условиях </a:t>
            </a:r>
            <a:r>
              <a:rPr sz="2700" spc="160" dirty="0">
                <a:latin typeface="Arial"/>
                <a:cs typeface="Arial"/>
              </a:rPr>
              <a:t>детского </a:t>
            </a:r>
            <a:r>
              <a:rPr sz="2700" spc="60" dirty="0">
                <a:latin typeface="Arial"/>
                <a:cs typeface="Arial"/>
              </a:rPr>
              <a:t>сада: </a:t>
            </a:r>
            <a:r>
              <a:rPr sz="2700" spc="110" dirty="0">
                <a:latin typeface="Arial"/>
                <a:cs typeface="Arial"/>
              </a:rPr>
              <a:t>метод. пособие. </a:t>
            </a:r>
            <a:r>
              <a:rPr sz="2700" spc="-155" dirty="0">
                <a:latin typeface="Arial"/>
                <a:cs typeface="Arial"/>
              </a:rPr>
              <a:t>– </a:t>
            </a:r>
            <a:r>
              <a:rPr sz="2700" spc="30" dirty="0">
                <a:latin typeface="Arial"/>
                <a:cs typeface="Arial"/>
              </a:rPr>
              <a:t>СПб. </a:t>
            </a:r>
            <a:r>
              <a:rPr sz="2700" spc="100" dirty="0">
                <a:latin typeface="Arial"/>
                <a:cs typeface="Arial"/>
              </a:rPr>
              <a:t>:  </a:t>
            </a:r>
            <a:r>
              <a:rPr sz="2700" spc="-5" dirty="0">
                <a:latin typeface="Arial"/>
                <a:cs typeface="Arial"/>
              </a:rPr>
              <a:t>ООО </a:t>
            </a:r>
            <a:r>
              <a:rPr sz="2700" spc="40" dirty="0">
                <a:latin typeface="Arial"/>
                <a:cs typeface="Arial"/>
              </a:rPr>
              <a:t>«Издательство </a:t>
            </a:r>
            <a:r>
              <a:rPr sz="2700" spc="-40" dirty="0">
                <a:latin typeface="Arial"/>
                <a:cs typeface="Arial"/>
              </a:rPr>
              <a:t>«ДЕТСТВО-ПРЕССС», </a:t>
            </a:r>
            <a:r>
              <a:rPr sz="2700" spc="180" dirty="0">
                <a:latin typeface="Arial"/>
                <a:cs typeface="Arial"/>
              </a:rPr>
              <a:t>2015. </a:t>
            </a:r>
            <a:r>
              <a:rPr sz="2700" spc="-155" dirty="0">
                <a:latin typeface="Arial"/>
                <a:cs typeface="Arial"/>
              </a:rPr>
              <a:t>–  </a:t>
            </a:r>
            <a:r>
              <a:rPr sz="2700" spc="200" dirty="0">
                <a:latin typeface="Arial"/>
                <a:cs typeface="Arial"/>
              </a:rPr>
              <a:t>240</a:t>
            </a:r>
            <a:r>
              <a:rPr sz="2700" spc="105" dirty="0">
                <a:latin typeface="Arial"/>
                <a:cs typeface="Arial"/>
              </a:rPr>
              <a:t> </a:t>
            </a:r>
            <a:r>
              <a:rPr sz="2700" spc="60" dirty="0">
                <a:latin typeface="Arial"/>
                <a:cs typeface="Arial"/>
              </a:rPr>
              <a:t>с.</a:t>
            </a:r>
            <a:endParaRPr sz="27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Рисунок 213"/>
          <p:cNvPicPr/>
          <p:nvPr/>
        </p:nvPicPr>
        <p:blipFill rotWithShape="1">
          <a:blip r:embed="rId3" cstate="print"/>
          <a:srcRect b="3704"/>
          <a:stretch/>
        </p:blipFill>
        <p:spPr>
          <a:xfrm>
            <a:off x="0" y="0"/>
            <a:ext cx="9144000" cy="45719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28600" y="685800"/>
            <a:ext cx="8915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и сохранение здоровья детей – одна </a:t>
            </a:r>
          </a:p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из главных наших задач,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родителей, так и   </a:t>
            </a:r>
          </a:p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педагогов. Только в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совместном сотрудничестве  </a:t>
            </a:r>
            <a:endParaRPr lang="ru-RU" sz="28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мы сможем вырастить здоровое и </a:t>
            </a:r>
          </a:p>
          <a:p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полноценное поколение!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4038601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ВЕДЬ ЗДОРОВЫЕ ДЕТИ – ЭТО ЗДОРОВАЯ СТРАНА!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8434" name="Rectangle 3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18435" name="Picture 4" descr="шаблон 2 титульник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24545" y="-243408"/>
            <a:ext cx="9468545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12502" y="332656"/>
            <a:ext cx="6044074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        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89300" y="0"/>
            <a:ext cx="610711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 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725790" y="6456402"/>
            <a:ext cx="184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anose="03010101010201010101" pitchFamily="66" charset="0"/>
            </a:endParaRPr>
          </a:p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anose="03010101010201010101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048000"/>
            <a:ext cx="660056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6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ru-RU" sz="6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СПАСИБО    </a:t>
            </a:r>
          </a:p>
          <a:p>
            <a:pPr algn="ctr"/>
            <a:r>
              <a:rPr lang="ru-RU" sz="6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ЗА</a:t>
            </a:r>
          </a:p>
          <a:p>
            <a:pPr algn="ctr"/>
            <a:r>
              <a:rPr lang="ru-RU" sz="6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Monotype Corsiva" panose="03010101010201010101" pitchFamily="66" charset="0"/>
              </a:rPr>
              <a:t>ВНИМАНИЕ!</a:t>
            </a:r>
            <a:endParaRPr lang="ru-RU" sz="6600" dirty="0">
              <a:latin typeface="Monotype Corsiva" panose="03010101010201010101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2450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468" y="387858"/>
            <a:ext cx="8614410" cy="52489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60" dirty="0">
                <a:latin typeface="Arial"/>
                <a:cs typeface="Arial"/>
              </a:rPr>
              <a:t>Изучить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105" dirty="0">
                <a:latin typeface="Arial"/>
                <a:cs typeface="Arial"/>
              </a:rPr>
              <a:t>внедрить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160" dirty="0">
                <a:latin typeface="Arial"/>
                <a:cs typeface="Arial"/>
              </a:rPr>
              <a:t>практику </a:t>
            </a:r>
            <a:r>
              <a:rPr sz="2800" spc="80" dirty="0">
                <a:latin typeface="Arial"/>
                <a:cs typeface="Arial"/>
              </a:rPr>
              <a:t>ДОУ  </a:t>
            </a:r>
            <a:r>
              <a:rPr sz="2800" spc="75" dirty="0">
                <a:latin typeface="Arial"/>
                <a:cs typeface="Arial"/>
              </a:rPr>
              <a:t>современные </a:t>
            </a:r>
            <a:r>
              <a:rPr sz="2800" spc="160" dirty="0">
                <a:latin typeface="Arial"/>
                <a:cs typeface="Arial"/>
              </a:rPr>
              <a:t>технологии </a:t>
            </a:r>
            <a:r>
              <a:rPr sz="2800" spc="70" dirty="0">
                <a:latin typeface="Arial"/>
                <a:cs typeface="Arial"/>
              </a:rPr>
              <a:t>обучения </a:t>
            </a:r>
            <a:r>
              <a:rPr sz="2800" spc="125" dirty="0">
                <a:latin typeface="Arial"/>
                <a:cs typeface="Arial"/>
              </a:rPr>
              <a:t>здоровому  </a:t>
            </a:r>
            <a:r>
              <a:rPr sz="2800" spc="85" dirty="0">
                <a:latin typeface="Arial"/>
                <a:cs typeface="Arial"/>
              </a:rPr>
              <a:t>образу </a:t>
            </a:r>
            <a:r>
              <a:rPr sz="2800" spc="150" dirty="0">
                <a:latin typeface="Arial"/>
                <a:cs typeface="Arial"/>
              </a:rPr>
              <a:t>жизни, </a:t>
            </a:r>
            <a:r>
              <a:rPr sz="2800" spc="80" dirty="0">
                <a:latin typeface="Arial"/>
                <a:cs typeface="Arial"/>
              </a:rPr>
              <a:t>обеспечивающие </a:t>
            </a:r>
            <a:r>
              <a:rPr sz="2800" spc="125" dirty="0">
                <a:latin typeface="Arial"/>
                <a:cs typeface="Arial"/>
              </a:rPr>
              <a:t>сохранение </a:t>
            </a:r>
            <a:r>
              <a:rPr sz="2800" spc="185" dirty="0">
                <a:latin typeface="Arial"/>
                <a:cs typeface="Arial"/>
              </a:rPr>
              <a:t>и  </a:t>
            </a:r>
            <a:r>
              <a:rPr sz="2800" spc="114" dirty="0">
                <a:latin typeface="Arial"/>
                <a:cs typeface="Arial"/>
              </a:rPr>
              <a:t>укрепление </a:t>
            </a:r>
            <a:r>
              <a:rPr sz="2800" spc="80" dirty="0">
                <a:latin typeface="Arial"/>
                <a:cs typeface="Arial"/>
              </a:rPr>
              <a:t>здоровья </a:t>
            </a:r>
            <a:r>
              <a:rPr sz="2800" spc="105" dirty="0">
                <a:latin typeface="Arial"/>
                <a:cs typeface="Arial"/>
              </a:rPr>
              <a:t>детей </a:t>
            </a:r>
            <a:r>
              <a:rPr sz="2800" spc="95" dirty="0">
                <a:latin typeface="Arial"/>
                <a:cs typeface="Arial"/>
              </a:rPr>
              <a:t>путем </a:t>
            </a:r>
            <a:r>
              <a:rPr sz="2800" spc="70" dirty="0">
                <a:latin typeface="Arial"/>
                <a:cs typeface="Arial"/>
              </a:rPr>
              <a:t>развития  </a:t>
            </a:r>
            <a:r>
              <a:rPr sz="2800" spc="90" dirty="0">
                <a:latin typeface="Arial"/>
                <a:cs typeface="Arial"/>
              </a:rPr>
              <a:t>здоровье </a:t>
            </a:r>
            <a:r>
              <a:rPr sz="2800" spc="130" dirty="0">
                <a:latin typeface="Arial"/>
                <a:cs typeface="Arial"/>
              </a:rPr>
              <a:t>сберегающих </a:t>
            </a:r>
            <a:r>
              <a:rPr sz="2800" spc="125" dirty="0">
                <a:latin typeface="Arial"/>
                <a:cs typeface="Arial"/>
              </a:rPr>
              <a:t>умений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80" dirty="0">
                <a:latin typeface="Arial"/>
                <a:cs typeface="Arial"/>
              </a:rPr>
              <a:t>навыков,  </a:t>
            </a:r>
            <a:r>
              <a:rPr sz="2800" spc="95" dirty="0">
                <a:latin typeface="Arial"/>
                <a:cs typeface="Arial"/>
              </a:rPr>
              <a:t>формирования </a:t>
            </a:r>
            <a:r>
              <a:rPr sz="2800" spc="130" dirty="0">
                <a:latin typeface="Arial"/>
                <a:cs typeface="Arial"/>
              </a:rPr>
              <a:t>привычки </a:t>
            </a:r>
            <a:r>
              <a:rPr sz="2800" spc="75" dirty="0">
                <a:latin typeface="Arial"/>
                <a:cs typeface="Arial"/>
              </a:rPr>
              <a:t>думать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50" dirty="0">
                <a:latin typeface="Arial"/>
                <a:cs typeface="Arial"/>
              </a:rPr>
              <a:t>заботиться  </a:t>
            </a:r>
            <a:r>
              <a:rPr sz="2800" spc="160" dirty="0">
                <a:latin typeface="Arial"/>
                <a:cs typeface="Arial"/>
              </a:rPr>
              <a:t>о </a:t>
            </a:r>
            <a:r>
              <a:rPr sz="2800" spc="50" dirty="0">
                <a:latin typeface="Arial"/>
                <a:cs typeface="Arial"/>
              </a:rPr>
              <a:t>своём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90" dirty="0">
                <a:latin typeface="Arial"/>
                <a:cs typeface="Arial"/>
              </a:rPr>
              <a:t>здоровье.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600">
              <a:latin typeface="Times New Roman"/>
              <a:cs typeface="Times New Roman"/>
            </a:endParaRPr>
          </a:p>
          <a:p>
            <a:pPr marL="268605" marR="926465" indent="-256540">
              <a:lnSpc>
                <a:spcPct val="100000"/>
              </a:lnSpc>
              <a:spcBef>
                <a:spcPts val="5"/>
              </a:spcBef>
              <a:tabLst>
                <a:tab pos="381000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	</a:t>
            </a:r>
            <a:r>
              <a:rPr sz="2800" spc="60" dirty="0">
                <a:latin typeface="Arial"/>
                <a:cs typeface="Arial"/>
              </a:rPr>
              <a:t>Создать </a:t>
            </a:r>
            <a:r>
              <a:rPr sz="2800" spc="105" dirty="0">
                <a:latin typeface="Arial"/>
                <a:cs typeface="Arial"/>
              </a:rPr>
              <a:t>оздоровительный </a:t>
            </a:r>
            <a:r>
              <a:rPr sz="2800" spc="135" dirty="0">
                <a:latin typeface="Arial"/>
                <a:cs typeface="Arial"/>
              </a:rPr>
              <a:t>микроклимат,  </a:t>
            </a:r>
            <a:r>
              <a:rPr sz="2800" spc="80" dirty="0">
                <a:latin typeface="Arial"/>
                <a:cs typeface="Arial"/>
              </a:rPr>
              <a:t>соответствующую </a:t>
            </a:r>
            <a:r>
              <a:rPr sz="2800" spc="130" dirty="0">
                <a:latin typeface="Arial"/>
                <a:cs typeface="Arial"/>
              </a:rPr>
              <a:t>предметную </a:t>
            </a:r>
            <a:r>
              <a:rPr sz="2800" spc="105" dirty="0">
                <a:latin typeface="Arial"/>
                <a:cs typeface="Arial"/>
              </a:rPr>
              <a:t>среду </a:t>
            </a:r>
            <a:r>
              <a:rPr sz="2800" spc="50" dirty="0">
                <a:latin typeface="Arial"/>
                <a:cs typeface="Arial"/>
              </a:rPr>
              <a:t>для  </a:t>
            </a:r>
            <a:r>
              <a:rPr sz="2800" spc="65" dirty="0">
                <a:latin typeface="Arial"/>
                <a:cs typeface="Arial"/>
              </a:rPr>
              <a:t>обеспечения </a:t>
            </a:r>
            <a:r>
              <a:rPr sz="2800" spc="114" dirty="0">
                <a:latin typeface="Arial"/>
                <a:cs typeface="Arial"/>
              </a:rPr>
              <a:t>двигательной активности  </a:t>
            </a:r>
            <a:r>
              <a:rPr sz="2800" spc="100" dirty="0">
                <a:latin typeface="Arial"/>
                <a:cs typeface="Arial"/>
              </a:rPr>
              <a:t>ребёнка.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64310"/>
            <a:ext cx="776541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spcBef>
                <a:spcPts val="95"/>
              </a:spcBef>
              <a:tabLst>
                <a:tab pos="268605" algn="l"/>
              </a:tabLst>
            </a:pPr>
            <a:r>
              <a:rPr sz="1900" spc="-555" dirty="0">
                <a:solidFill>
                  <a:srgbClr val="2CA1BE"/>
                </a:solidFill>
                <a:latin typeface="Arial"/>
                <a:cs typeface="Arial"/>
              </a:rPr>
              <a:t>	</a:t>
            </a:r>
            <a:r>
              <a:rPr sz="2800" spc="100" dirty="0">
                <a:latin typeface="Arial"/>
                <a:cs typeface="Arial"/>
              </a:rPr>
              <a:t>Активизировать </a:t>
            </a:r>
            <a:r>
              <a:rPr sz="2800" spc="155" dirty="0">
                <a:latin typeface="Arial"/>
                <a:cs typeface="Arial"/>
              </a:rPr>
              <a:t>педагогический  </a:t>
            </a:r>
            <a:r>
              <a:rPr sz="2800" spc="125" dirty="0">
                <a:latin typeface="Arial"/>
                <a:cs typeface="Arial"/>
              </a:rPr>
              <a:t>потенциал </a:t>
            </a:r>
            <a:r>
              <a:rPr sz="2800" spc="50" dirty="0">
                <a:latin typeface="Arial"/>
                <a:cs typeface="Arial"/>
              </a:rPr>
              <a:t>семьи </a:t>
            </a:r>
            <a:r>
              <a:rPr sz="2800" spc="-20" dirty="0">
                <a:latin typeface="Arial"/>
                <a:cs typeface="Arial"/>
              </a:rPr>
              <a:t>в </a:t>
            </a:r>
            <a:r>
              <a:rPr sz="2800" spc="130" dirty="0">
                <a:latin typeface="Arial"/>
                <a:cs typeface="Arial"/>
              </a:rPr>
              <a:t>вопросах  </a:t>
            </a:r>
            <a:r>
              <a:rPr sz="2800" spc="100" dirty="0">
                <a:latin typeface="Arial"/>
                <a:cs typeface="Arial"/>
              </a:rPr>
              <a:t>формирования </a:t>
            </a:r>
            <a:r>
              <a:rPr sz="2800" spc="125" dirty="0">
                <a:latin typeface="Arial"/>
                <a:cs typeface="Arial"/>
              </a:rPr>
              <a:t>ценностей </a:t>
            </a:r>
            <a:r>
              <a:rPr sz="2800" spc="80" dirty="0">
                <a:latin typeface="Arial"/>
                <a:cs typeface="Arial"/>
              </a:rPr>
              <a:t>здоровья </a:t>
            </a:r>
            <a:r>
              <a:rPr sz="2800" spc="50" dirty="0">
                <a:latin typeface="Arial"/>
                <a:cs typeface="Arial"/>
              </a:rPr>
              <a:t>через  вовлечение </a:t>
            </a:r>
            <a:r>
              <a:rPr sz="2800" spc="120" dirty="0">
                <a:latin typeface="Arial"/>
                <a:cs typeface="Arial"/>
              </a:rPr>
              <a:t>родителей </a:t>
            </a:r>
            <a:r>
              <a:rPr sz="2800" spc="-20" dirty="0">
                <a:latin typeface="Arial"/>
                <a:cs typeface="Arial"/>
              </a:rPr>
              <a:t>в</a:t>
            </a:r>
            <a:r>
              <a:rPr sz="2800" spc="215" dirty="0">
                <a:latin typeface="Arial"/>
                <a:cs typeface="Arial"/>
              </a:rPr>
              <a:t> </a:t>
            </a:r>
            <a:r>
              <a:rPr sz="2800" spc="80" dirty="0">
                <a:latin typeface="Arial"/>
                <a:cs typeface="Arial"/>
              </a:rPr>
              <a:t>совместную</a:t>
            </a:r>
            <a:endParaRPr sz="2800">
              <a:latin typeface="Arial"/>
              <a:cs typeface="Arial"/>
            </a:endParaRPr>
          </a:p>
          <a:p>
            <a:pPr marL="268605" marR="108585">
              <a:lnSpc>
                <a:spcPct val="100000"/>
              </a:lnSpc>
            </a:pPr>
            <a:r>
              <a:rPr sz="2800" spc="55" dirty="0">
                <a:latin typeface="Arial"/>
                <a:cs typeface="Arial"/>
              </a:rPr>
              <a:t>деятельность, </a:t>
            </a:r>
            <a:r>
              <a:rPr sz="2800" spc="-15" dirty="0">
                <a:latin typeface="Arial"/>
                <a:cs typeface="Arial"/>
              </a:rPr>
              <a:t>а </a:t>
            </a:r>
            <a:r>
              <a:rPr sz="2800" spc="114" dirty="0">
                <a:latin typeface="Arial"/>
                <a:cs typeface="Arial"/>
              </a:rPr>
              <a:t>так </a:t>
            </a:r>
            <a:r>
              <a:rPr sz="2800" spc="80" dirty="0">
                <a:latin typeface="Arial"/>
                <a:cs typeface="Arial"/>
              </a:rPr>
              <a:t>же </a:t>
            </a:r>
            <a:r>
              <a:rPr sz="2800" spc="160" dirty="0">
                <a:latin typeface="Arial"/>
                <a:cs typeface="Arial"/>
              </a:rPr>
              <a:t>организацию  </a:t>
            </a:r>
            <a:r>
              <a:rPr sz="2800" spc="105" dirty="0">
                <a:latin typeface="Arial"/>
                <a:cs typeface="Arial"/>
              </a:rPr>
              <a:t>консультативной </a:t>
            </a:r>
            <a:r>
              <a:rPr sz="2800" spc="165" dirty="0">
                <a:latin typeface="Arial"/>
                <a:cs typeface="Arial"/>
              </a:rPr>
              <a:t>помощи </a:t>
            </a:r>
            <a:r>
              <a:rPr sz="2800" spc="195" dirty="0">
                <a:latin typeface="Arial"/>
                <a:cs typeface="Arial"/>
              </a:rPr>
              <a:t>по </a:t>
            </a:r>
            <a:r>
              <a:rPr sz="2800" spc="105" dirty="0">
                <a:latin typeface="Arial"/>
                <a:cs typeface="Arial"/>
              </a:rPr>
              <a:t>вопросам  </a:t>
            </a:r>
            <a:r>
              <a:rPr sz="2800" spc="120" dirty="0">
                <a:latin typeface="Arial"/>
                <a:cs typeface="Arial"/>
              </a:rPr>
              <a:t>физического </a:t>
            </a:r>
            <a:r>
              <a:rPr sz="2800" spc="95" dirty="0">
                <a:latin typeface="Arial"/>
                <a:cs typeface="Arial"/>
              </a:rPr>
              <a:t>воспитания </a:t>
            </a:r>
            <a:r>
              <a:rPr sz="2800" spc="185" dirty="0">
                <a:latin typeface="Arial"/>
                <a:cs typeface="Arial"/>
              </a:rPr>
              <a:t>и </a:t>
            </a:r>
            <a:r>
              <a:rPr sz="2800" spc="100" dirty="0">
                <a:latin typeface="Arial"/>
                <a:cs typeface="Arial"/>
              </a:rPr>
              <a:t>оздоровления  </a:t>
            </a:r>
            <a:r>
              <a:rPr sz="2800" spc="105" dirty="0">
                <a:latin typeface="Arial"/>
                <a:cs typeface="Arial"/>
              </a:rPr>
              <a:t>детей.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8788" y="428625"/>
            <a:ext cx="693864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25" dirty="0">
                <a:solidFill>
                  <a:srgbClr val="001F5F"/>
                </a:solidFill>
              </a:rPr>
              <a:t>Здоровый </a:t>
            </a:r>
            <a:r>
              <a:rPr sz="4400" spc="-15" dirty="0">
                <a:solidFill>
                  <a:srgbClr val="001F5F"/>
                </a:solidFill>
              </a:rPr>
              <a:t>образ </a:t>
            </a:r>
            <a:r>
              <a:rPr sz="4400" spc="50" dirty="0">
                <a:solidFill>
                  <a:srgbClr val="001F5F"/>
                </a:solidFill>
              </a:rPr>
              <a:t>жизни</a:t>
            </a:r>
            <a:r>
              <a:rPr sz="4400" spc="505" dirty="0">
                <a:solidFill>
                  <a:srgbClr val="001F5F"/>
                </a:solidFill>
              </a:rPr>
              <a:t> </a:t>
            </a:r>
            <a:r>
              <a:rPr sz="4400" b="0" spc="-25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1165097"/>
            <a:ext cx="7666990" cy="441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100"/>
              </a:spcBef>
            </a:pPr>
            <a:r>
              <a:rPr sz="3600" spc="110" dirty="0">
                <a:latin typeface="Arial"/>
                <a:cs typeface="Arial"/>
              </a:rPr>
              <a:t>это</a:t>
            </a:r>
            <a:r>
              <a:rPr sz="3600" spc="130" dirty="0">
                <a:latin typeface="Arial"/>
                <a:cs typeface="Arial"/>
              </a:rPr>
              <a:t> </a:t>
            </a:r>
            <a:r>
              <a:rPr sz="3600" spc="215" dirty="0">
                <a:latin typeface="Arial"/>
                <a:cs typeface="Arial"/>
              </a:rPr>
              <a:t>концепция</a:t>
            </a:r>
            <a:endParaRPr sz="3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3600" spc="114" dirty="0">
                <a:latin typeface="Arial"/>
                <a:cs typeface="Arial"/>
              </a:rPr>
              <a:t>жизнедеятельности </a:t>
            </a:r>
            <a:r>
              <a:rPr sz="3600" spc="75" dirty="0">
                <a:latin typeface="Arial"/>
                <a:cs typeface="Arial"/>
              </a:rPr>
              <a:t>человека,  </a:t>
            </a:r>
            <a:r>
              <a:rPr sz="3600" spc="95" dirty="0">
                <a:latin typeface="Arial"/>
                <a:cs typeface="Arial"/>
              </a:rPr>
              <a:t>направленная </a:t>
            </a:r>
            <a:r>
              <a:rPr sz="3600" spc="125" dirty="0">
                <a:latin typeface="Arial"/>
                <a:cs typeface="Arial"/>
              </a:rPr>
              <a:t>на </a:t>
            </a:r>
            <a:r>
              <a:rPr sz="3600" spc="95" dirty="0">
                <a:latin typeface="Arial"/>
                <a:cs typeface="Arial"/>
              </a:rPr>
              <a:t>улучшение </a:t>
            </a:r>
            <a:r>
              <a:rPr sz="3600" spc="245" dirty="0">
                <a:latin typeface="Arial"/>
                <a:cs typeface="Arial"/>
              </a:rPr>
              <a:t>и  </a:t>
            </a:r>
            <a:r>
              <a:rPr sz="3600" spc="165" dirty="0">
                <a:latin typeface="Arial"/>
                <a:cs typeface="Arial"/>
              </a:rPr>
              <a:t>сохранение </a:t>
            </a:r>
            <a:r>
              <a:rPr sz="3600" spc="105" dirty="0">
                <a:latin typeface="Arial"/>
                <a:cs typeface="Arial"/>
              </a:rPr>
              <a:t>здоровья </a:t>
            </a:r>
            <a:r>
              <a:rPr sz="3600" spc="40" dirty="0">
                <a:latin typeface="Arial"/>
                <a:cs typeface="Arial"/>
              </a:rPr>
              <a:t>с </a:t>
            </a:r>
            <a:r>
              <a:rPr sz="3600" spc="175" dirty="0">
                <a:latin typeface="Arial"/>
                <a:cs typeface="Arial"/>
              </a:rPr>
              <a:t>помощью  </a:t>
            </a:r>
            <a:r>
              <a:rPr sz="3600" spc="125" dirty="0">
                <a:latin typeface="Arial"/>
                <a:cs typeface="Arial"/>
              </a:rPr>
              <a:t>соответствующего </a:t>
            </a:r>
            <a:r>
              <a:rPr sz="3600" spc="145" dirty="0">
                <a:latin typeface="Arial"/>
                <a:cs typeface="Arial"/>
              </a:rPr>
              <a:t>питания,  </a:t>
            </a:r>
            <a:r>
              <a:rPr sz="3600" spc="135" dirty="0">
                <a:latin typeface="Arial"/>
                <a:cs typeface="Arial"/>
              </a:rPr>
              <a:t>физической </a:t>
            </a:r>
            <a:r>
              <a:rPr sz="3600" spc="225" dirty="0">
                <a:latin typeface="Arial"/>
                <a:cs typeface="Arial"/>
              </a:rPr>
              <a:t>подготовки,  </a:t>
            </a:r>
            <a:r>
              <a:rPr sz="3600" spc="165" dirty="0">
                <a:latin typeface="Arial"/>
                <a:cs typeface="Arial"/>
              </a:rPr>
              <a:t>морального </a:t>
            </a:r>
            <a:r>
              <a:rPr sz="3600" spc="110" dirty="0">
                <a:latin typeface="Arial"/>
                <a:cs typeface="Arial"/>
              </a:rPr>
              <a:t>настроя </a:t>
            </a:r>
            <a:r>
              <a:rPr sz="3600" spc="240" dirty="0">
                <a:latin typeface="Arial"/>
                <a:cs typeface="Arial"/>
              </a:rPr>
              <a:t>и </a:t>
            </a:r>
            <a:r>
              <a:rPr sz="3600" spc="120" dirty="0">
                <a:latin typeface="Arial"/>
                <a:cs typeface="Arial"/>
              </a:rPr>
              <a:t>отказа </a:t>
            </a:r>
            <a:r>
              <a:rPr sz="3600" spc="160" dirty="0">
                <a:latin typeface="Arial"/>
                <a:cs typeface="Arial"/>
              </a:rPr>
              <a:t>от  </a:t>
            </a:r>
            <a:r>
              <a:rPr sz="3600" spc="175" dirty="0">
                <a:latin typeface="Arial"/>
                <a:cs typeface="Arial"/>
              </a:rPr>
              <a:t>вредных</a:t>
            </a:r>
            <a:r>
              <a:rPr sz="3600" spc="135" dirty="0">
                <a:latin typeface="Arial"/>
                <a:cs typeface="Arial"/>
              </a:rPr>
              <a:t> </a:t>
            </a:r>
            <a:r>
              <a:rPr sz="3600" spc="140" dirty="0">
                <a:latin typeface="Arial"/>
                <a:cs typeface="Arial"/>
              </a:rPr>
              <a:t>привычек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23176" y="4791455"/>
            <a:ext cx="2020823" cy="20665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.9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</TotalTime>
  <Words>1290</Words>
  <Application>Microsoft Office PowerPoint</Application>
  <PresentationFormat>Экран (4:3)</PresentationFormat>
  <Paragraphs>399</Paragraphs>
  <Slides>66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Office Theme</vt:lpstr>
      <vt:lpstr>Слайд 1</vt:lpstr>
      <vt:lpstr>Слайд 2</vt:lpstr>
      <vt:lpstr>здоровье является состоянием полного</vt:lpstr>
      <vt:lpstr>Слайд 4</vt:lpstr>
      <vt:lpstr>Слайд 5</vt:lpstr>
      <vt:lpstr> Задачи по сохранению и укреплению  здоровья:</vt:lpstr>
      <vt:lpstr>Слайд 7</vt:lpstr>
      <vt:lpstr>Слайд 8</vt:lpstr>
      <vt:lpstr>Здоровый образ жизни –</vt:lpstr>
      <vt:lpstr>Задачи работы по формированию</vt:lpstr>
      <vt:lpstr>Слайд 11</vt:lpstr>
      <vt:lpstr>Формы оздоровительной работы:</vt:lpstr>
      <vt:lpstr>Циклограмма использования оздоровительных  мероприятий в режиме дня</vt:lpstr>
      <vt:lpstr>Модель взаимодействия с     семьей</vt:lpstr>
      <vt:lpstr>Взаимодействия с     родителями</vt:lpstr>
      <vt:lpstr>Здоровьесберегаю  щая технология</vt:lpstr>
      <vt:lpstr>ВИДЫ ЗДОРОВЬЕСБЕРЕГАЮЩИХ ТЕХНОЛОГИЙ:</vt:lpstr>
      <vt:lpstr>Слайд 18</vt:lpstr>
      <vt:lpstr> Закаливание «Солнце, воздух и вода – наши лучшие друзья».</vt:lpstr>
      <vt:lpstr> Система закаливания  </vt:lpstr>
      <vt:lpstr>Современные здоровьесберегающие  технологии1</vt:lpstr>
      <vt:lpstr>ГЛАВНЫЕ ПРИНЦИПЫ  ЗДОРОВЬЕСБЕРЕГАЮЩИХ  ТЕХНОЛОГИЙ:</vt:lpstr>
      <vt:lpstr>Слайд 23</vt:lpstr>
      <vt:lpstr>Утренняя гимнастика с использованием предмета – султанчик</vt:lpstr>
      <vt:lpstr>Физкультурные уголки в группе</vt:lpstr>
      <vt:lpstr>Площадка нашего детского сада       Прогулка на свежем воздухе</vt:lpstr>
      <vt:lpstr>Режимные моменты в течение дня направленные на здоровый образ жизни</vt:lpstr>
      <vt:lpstr>Проведение НОД на тему   « Здоровье – это богатство» Основные движения</vt:lpstr>
      <vt:lpstr>Конкурсы</vt:lpstr>
      <vt:lpstr>Прохождение по массажному коврику</vt:lpstr>
      <vt:lpstr>Подвижные игры</vt:lpstr>
      <vt:lpstr>Дыхательная гимнастика</vt:lpstr>
      <vt:lpstr>Стретчинг</vt:lpstr>
      <vt:lpstr>Ритмопластика</vt:lpstr>
      <vt:lpstr>Динамические паузы</vt:lpstr>
      <vt:lpstr>Подвижные и</vt:lpstr>
      <vt:lpstr>Релаксация</vt:lpstr>
      <vt:lpstr>Гимнастика</vt:lpstr>
      <vt:lpstr>Гимнастика для глаз</vt:lpstr>
      <vt:lpstr>Слайд 40</vt:lpstr>
      <vt:lpstr>Гимнастика дыхательная</vt:lpstr>
      <vt:lpstr>Слайд 42</vt:lpstr>
      <vt:lpstr>Гимнастика бодрящая</vt:lpstr>
      <vt:lpstr>Гимнастика  корригирующая</vt:lpstr>
      <vt:lpstr> Мероприятия для детей с  нарушениями осанки, плоскостопия</vt:lpstr>
      <vt:lpstr>Слайд 46</vt:lpstr>
      <vt:lpstr>Слайд 47</vt:lpstr>
      <vt:lpstr>Гимнастика ортопедическая</vt:lpstr>
      <vt:lpstr>Слайд 49</vt:lpstr>
      <vt:lpstr>Проблемно-игровые</vt:lpstr>
      <vt:lpstr>Занятия по</vt:lpstr>
      <vt:lpstr>Самомассаж</vt:lpstr>
      <vt:lpstr>Точечный самомассаж</vt:lpstr>
      <vt:lpstr>Слайд 54</vt:lpstr>
      <vt:lpstr>Арттерапия</vt:lpstr>
      <vt:lpstr>Технологии музыкального  воздействия</vt:lpstr>
      <vt:lpstr>Сказкотерапия</vt:lpstr>
      <vt:lpstr>Технологии воздействия цветом</vt:lpstr>
      <vt:lpstr>Технологии коррекции  поведения</vt:lpstr>
      <vt:lpstr>Психогимнастика</vt:lpstr>
      <vt:lpstr>Фонетическая ритмика</vt:lpstr>
      <vt:lpstr>Мониторинг  состояния работы по здоровьесбережению детей:</vt:lpstr>
      <vt:lpstr>Слайд 63</vt:lpstr>
      <vt:lpstr>Слайд 64</vt:lpstr>
      <vt:lpstr>Слайд 65</vt:lpstr>
      <vt:lpstr>Слайд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Windows 7</cp:lastModifiedBy>
  <cp:revision>46</cp:revision>
  <dcterms:created xsi:type="dcterms:W3CDTF">2019-02-06T19:44:04Z</dcterms:created>
  <dcterms:modified xsi:type="dcterms:W3CDTF">2019-02-18T14:13:06Z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2016-11-11T00:00:00Z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2019-02-06T00:00:00Z</vt:filetime>
  </property>
</Properties>
</file>