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Lst>
  <p:sldSz cx="12192000" cy="6858000"/>
  <p:notesSz cx="6858000" cy="9144000"/>
  <p:defaultTextStyle>
    <a:defPPr>
      <a:defRPr lang="en-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2C3D"/>
    <a:srgbClr val="566463"/>
    <a:srgbClr val="E492BA"/>
    <a:srgbClr val="029302"/>
    <a:srgbClr val="F17526"/>
    <a:srgbClr val="372485"/>
    <a:srgbClr val="FCA011"/>
    <a:srgbClr val="A60A67"/>
    <a:srgbClr val="0967D7"/>
    <a:srgbClr val="E82A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5878"/>
  </p:normalViewPr>
  <p:slideViewPr>
    <p:cSldViewPr snapToGrid="0" snapToObjects="1">
      <p:cViewPr varScale="1">
        <p:scale>
          <a:sx n="80" d="100"/>
          <a:sy n="80" d="100"/>
        </p:scale>
        <p:origin x="68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4BAFA-D375-8B4A-B139-1B9F9C50085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A"/>
          </a:p>
        </p:txBody>
      </p:sp>
      <p:sp>
        <p:nvSpPr>
          <p:cNvPr id="3" name="Subtitle 2">
            <a:extLst>
              <a:ext uri="{FF2B5EF4-FFF2-40B4-BE49-F238E27FC236}">
                <a16:creationId xmlns:a16="http://schemas.microsoft.com/office/drawing/2014/main" id="{9BA0C9A2-291F-D54A-BF11-FB6370EE06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A"/>
          </a:p>
        </p:txBody>
      </p:sp>
      <p:sp>
        <p:nvSpPr>
          <p:cNvPr id="4" name="Date Placeholder 3">
            <a:extLst>
              <a:ext uri="{FF2B5EF4-FFF2-40B4-BE49-F238E27FC236}">
                <a16:creationId xmlns:a16="http://schemas.microsoft.com/office/drawing/2014/main" id="{5F601E20-F3EA-9846-8EF1-A3A20A2E1447}"/>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D6F18396-EF7D-D047-93F9-F44D22406B90}"/>
              </a:ext>
            </a:extLst>
          </p:cNvPr>
          <p:cNvSpPr>
            <a:spLocks noGrp="1"/>
          </p:cNvSpPr>
          <p:nvPr>
            <p:ph type="ftr" sz="quarter" idx="11"/>
          </p:nvPr>
        </p:nvSpPr>
        <p:spPr/>
        <p:txBody>
          <a:bodyPr/>
          <a:lstStyle/>
          <a:p>
            <a:endParaRPr lang="en-UA"/>
          </a:p>
        </p:txBody>
      </p:sp>
      <p:sp>
        <p:nvSpPr>
          <p:cNvPr id="6" name="Slide Number Placeholder 5">
            <a:extLst>
              <a:ext uri="{FF2B5EF4-FFF2-40B4-BE49-F238E27FC236}">
                <a16:creationId xmlns:a16="http://schemas.microsoft.com/office/drawing/2014/main" id="{D8BE57F1-5185-4440-BB45-6A3A7A6E0AB9}"/>
              </a:ext>
            </a:extLst>
          </p:cNvPr>
          <p:cNvSpPr>
            <a:spLocks noGrp="1"/>
          </p:cNvSpPr>
          <p:nvPr>
            <p:ph type="sldNum" sz="quarter" idx="12"/>
          </p:nvPr>
        </p:nvSpPr>
        <p:spPr/>
        <p:txBody>
          <a:bodyPr/>
          <a:lstStyle/>
          <a:p>
            <a:fld id="{1A729F80-AB46-574D-81C7-CF60ABF871C2}" type="slidenum">
              <a:rPr lang="en-UA" smtClean="0"/>
              <a:t>‹#›</a:t>
            </a:fld>
            <a:endParaRPr lang="en-UA"/>
          </a:p>
        </p:txBody>
      </p:sp>
      <p:pic>
        <p:nvPicPr>
          <p:cNvPr id="8" name="Picture 7">
            <a:extLst>
              <a:ext uri="{FF2B5EF4-FFF2-40B4-BE49-F238E27FC236}">
                <a16:creationId xmlns:a16="http://schemas.microsoft.com/office/drawing/2014/main" id="{CC312B09-B001-EC44-B29C-686A8884DAFC}"/>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78992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9155C-1AA1-214F-A24A-6C843B78897B}"/>
              </a:ext>
            </a:extLst>
          </p:cNvPr>
          <p:cNvSpPr>
            <a:spLocks noGrp="1"/>
          </p:cNvSpPr>
          <p:nvPr>
            <p:ph type="title"/>
          </p:nvPr>
        </p:nvSpPr>
        <p:spPr/>
        <p:txBody>
          <a:bodyPr/>
          <a:lstStyle/>
          <a:p>
            <a:r>
              <a:rPr lang="en-GB"/>
              <a:t>Click to edit Master title style</a:t>
            </a:r>
            <a:endParaRPr lang="en-UA"/>
          </a:p>
        </p:txBody>
      </p:sp>
      <p:sp>
        <p:nvSpPr>
          <p:cNvPr id="3" name="Vertical Text Placeholder 2">
            <a:extLst>
              <a:ext uri="{FF2B5EF4-FFF2-40B4-BE49-F238E27FC236}">
                <a16:creationId xmlns:a16="http://schemas.microsoft.com/office/drawing/2014/main" id="{A7D6160E-77B9-1C47-AA40-D6CE89C3A5F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Date Placeholder 3">
            <a:extLst>
              <a:ext uri="{FF2B5EF4-FFF2-40B4-BE49-F238E27FC236}">
                <a16:creationId xmlns:a16="http://schemas.microsoft.com/office/drawing/2014/main" id="{8487C890-0707-7341-B8B7-59FB518F9079}"/>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67CA5F8D-8222-3342-A2C3-C2D71014BF49}"/>
              </a:ext>
            </a:extLst>
          </p:cNvPr>
          <p:cNvSpPr>
            <a:spLocks noGrp="1"/>
          </p:cNvSpPr>
          <p:nvPr>
            <p:ph type="ftr" sz="quarter" idx="11"/>
          </p:nvPr>
        </p:nvSpPr>
        <p:spPr/>
        <p:txBody>
          <a:bodyPr/>
          <a:lstStyle/>
          <a:p>
            <a:endParaRPr lang="en-UA"/>
          </a:p>
        </p:txBody>
      </p:sp>
      <p:sp>
        <p:nvSpPr>
          <p:cNvPr id="6" name="Slide Number Placeholder 5">
            <a:extLst>
              <a:ext uri="{FF2B5EF4-FFF2-40B4-BE49-F238E27FC236}">
                <a16:creationId xmlns:a16="http://schemas.microsoft.com/office/drawing/2014/main" id="{EB59A7E5-FD3F-2E49-997D-26C96088979A}"/>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2627149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97F2FF-27FD-F14C-BAF6-43D3E7159B7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A"/>
          </a:p>
        </p:txBody>
      </p:sp>
      <p:sp>
        <p:nvSpPr>
          <p:cNvPr id="3" name="Vertical Text Placeholder 2">
            <a:extLst>
              <a:ext uri="{FF2B5EF4-FFF2-40B4-BE49-F238E27FC236}">
                <a16:creationId xmlns:a16="http://schemas.microsoft.com/office/drawing/2014/main" id="{A9489D85-4E04-EE4C-BC2E-5853BBAC137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Date Placeholder 3">
            <a:extLst>
              <a:ext uri="{FF2B5EF4-FFF2-40B4-BE49-F238E27FC236}">
                <a16:creationId xmlns:a16="http://schemas.microsoft.com/office/drawing/2014/main" id="{B93DBADB-B5BB-8941-8F7D-5E4162F14F38}"/>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E220F9DA-DA04-D74C-A8F8-F06BB923933F}"/>
              </a:ext>
            </a:extLst>
          </p:cNvPr>
          <p:cNvSpPr>
            <a:spLocks noGrp="1"/>
          </p:cNvSpPr>
          <p:nvPr>
            <p:ph type="ftr" sz="quarter" idx="11"/>
          </p:nvPr>
        </p:nvSpPr>
        <p:spPr/>
        <p:txBody>
          <a:bodyPr/>
          <a:lstStyle/>
          <a:p>
            <a:endParaRPr lang="en-UA"/>
          </a:p>
        </p:txBody>
      </p:sp>
      <p:sp>
        <p:nvSpPr>
          <p:cNvPr id="6" name="Slide Number Placeholder 5">
            <a:extLst>
              <a:ext uri="{FF2B5EF4-FFF2-40B4-BE49-F238E27FC236}">
                <a16:creationId xmlns:a16="http://schemas.microsoft.com/office/drawing/2014/main" id="{DE3A76E2-6C76-9149-8F47-C3465395525E}"/>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2619851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ACBBF-D3D7-CF4E-AAA7-E2976D1D1F09}"/>
              </a:ext>
            </a:extLst>
          </p:cNvPr>
          <p:cNvSpPr>
            <a:spLocks noGrp="1"/>
          </p:cNvSpPr>
          <p:nvPr>
            <p:ph type="title"/>
          </p:nvPr>
        </p:nvSpPr>
        <p:spPr/>
        <p:txBody>
          <a:bodyPr/>
          <a:lstStyle/>
          <a:p>
            <a:r>
              <a:rPr lang="en-GB"/>
              <a:t>Click to edit Master title style</a:t>
            </a:r>
            <a:endParaRPr lang="en-UA"/>
          </a:p>
        </p:txBody>
      </p:sp>
      <p:sp>
        <p:nvSpPr>
          <p:cNvPr id="3" name="Content Placeholder 2">
            <a:extLst>
              <a:ext uri="{FF2B5EF4-FFF2-40B4-BE49-F238E27FC236}">
                <a16:creationId xmlns:a16="http://schemas.microsoft.com/office/drawing/2014/main" id="{6E3B8264-3946-AB4C-A864-5EF195C49F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Date Placeholder 3">
            <a:extLst>
              <a:ext uri="{FF2B5EF4-FFF2-40B4-BE49-F238E27FC236}">
                <a16:creationId xmlns:a16="http://schemas.microsoft.com/office/drawing/2014/main" id="{396EC2E8-C4BF-B040-BD73-B58B1082FDA7}"/>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6A6E2C74-BFDB-844E-B896-F030774E0825}"/>
              </a:ext>
            </a:extLst>
          </p:cNvPr>
          <p:cNvSpPr>
            <a:spLocks noGrp="1"/>
          </p:cNvSpPr>
          <p:nvPr>
            <p:ph type="ftr" sz="quarter" idx="11"/>
          </p:nvPr>
        </p:nvSpPr>
        <p:spPr/>
        <p:txBody>
          <a:bodyPr/>
          <a:lstStyle/>
          <a:p>
            <a:endParaRPr lang="en-UA"/>
          </a:p>
        </p:txBody>
      </p:sp>
      <p:sp>
        <p:nvSpPr>
          <p:cNvPr id="6" name="Slide Number Placeholder 5">
            <a:extLst>
              <a:ext uri="{FF2B5EF4-FFF2-40B4-BE49-F238E27FC236}">
                <a16:creationId xmlns:a16="http://schemas.microsoft.com/office/drawing/2014/main" id="{8796A2B7-4120-1144-BF1C-2C850AA27711}"/>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100908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FAE14-4CC5-D64F-9AF7-516D84A7BDD1}"/>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A"/>
          </a:p>
        </p:txBody>
      </p:sp>
      <p:sp>
        <p:nvSpPr>
          <p:cNvPr id="3" name="Text Placeholder 2">
            <a:extLst>
              <a:ext uri="{FF2B5EF4-FFF2-40B4-BE49-F238E27FC236}">
                <a16:creationId xmlns:a16="http://schemas.microsoft.com/office/drawing/2014/main" id="{3F316800-C5FF-EB48-B052-B6E5ACD71A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6D06593-AB36-8742-B79F-3C7C38D4FCA8}"/>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3A7F2529-A27F-614D-B0AF-28C23B3B54A9}"/>
              </a:ext>
            </a:extLst>
          </p:cNvPr>
          <p:cNvSpPr>
            <a:spLocks noGrp="1"/>
          </p:cNvSpPr>
          <p:nvPr>
            <p:ph type="ftr" sz="quarter" idx="11"/>
          </p:nvPr>
        </p:nvSpPr>
        <p:spPr/>
        <p:txBody>
          <a:bodyPr/>
          <a:lstStyle/>
          <a:p>
            <a:endParaRPr lang="en-UA"/>
          </a:p>
        </p:txBody>
      </p:sp>
      <p:sp>
        <p:nvSpPr>
          <p:cNvPr id="6" name="Slide Number Placeholder 5">
            <a:extLst>
              <a:ext uri="{FF2B5EF4-FFF2-40B4-BE49-F238E27FC236}">
                <a16:creationId xmlns:a16="http://schemas.microsoft.com/office/drawing/2014/main" id="{3C6578D9-3694-EB4C-BE07-851692B305BD}"/>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2820697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0E455-D8CE-2C4B-9DE9-AC9B4322FBB3}"/>
              </a:ext>
            </a:extLst>
          </p:cNvPr>
          <p:cNvSpPr>
            <a:spLocks noGrp="1"/>
          </p:cNvSpPr>
          <p:nvPr>
            <p:ph type="title"/>
          </p:nvPr>
        </p:nvSpPr>
        <p:spPr/>
        <p:txBody>
          <a:bodyPr/>
          <a:lstStyle/>
          <a:p>
            <a:r>
              <a:rPr lang="en-GB"/>
              <a:t>Click to edit Master title style</a:t>
            </a:r>
            <a:endParaRPr lang="en-UA"/>
          </a:p>
        </p:txBody>
      </p:sp>
      <p:sp>
        <p:nvSpPr>
          <p:cNvPr id="3" name="Content Placeholder 2">
            <a:extLst>
              <a:ext uri="{FF2B5EF4-FFF2-40B4-BE49-F238E27FC236}">
                <a16:creationId xmlns:a16="http://schemas.microsoft.com/office/drawing/2014/main" id="{AB66280F-3E04-754F-89BE-87B9ADA263D7}"/>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Content Placeholder 3">
            <a:extLst>
              <a:ext uri="{FF2B5EF4-FFF2-40B4-BE49-F238E27FC236}">
                <a16:creationId xmlns:a16="http://schemas.microsoft.com/office/drawing/2014/main" id="{4664F0ED-6646-3B4E-9622-180B38E9369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5" name="Date Placeholder 4">
            <a:extLst>
              <a:ext uri="{FF2B5EF4-FFF2-40B4-BE49-F238E27FC236}">
                <a16:creationId xmlns:a16="http://schemas.microsoft.com/office/drawing/2014/main" id="{1A2FA8BB-25CD-6B48-9500-29EB09817728}"/>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6" name="Footer Placeholder 5">
            <a:extLst>
              <a:ext uri="{FF2B5EF4-FFF2-40B4-BE49-F238E27FC236}">
                <a16:creationId xmlns:a16="http://schemas.microsoft.com/office/drawing/2014/main" id="{EBDBB07E-1EE5-6045-820C-C5252DE1E38B}"/>
              </a:ext>
            </a:extLst>
          </p:cNvPr>
          <p:cNvSpPr>
            <a:spLocks noGrp="1"/>
          </p:cNvSpPr>
          <p:nvPr>
            <p:ph type="ftr" sz="quarter" idx="11"/>
          </p:nvPr>
        </p:nvSpPr>
        <p:spPr/>
        <p:txBody>
          <a:bodyPr/>
          <a:lstStyle/>
          <a:p>
            <a:endParaRPr lang="en-UA"/>
          </a:p>
        </p:txBody>
      </p:sp>
      <p:sp>
        <p:nvSpPr>
          <p:cNvPr id="7" name="Slide Number Placeholder 6">
            <a:extLst>
              <a:ext uri="{FF2B5EF4-FFF2-40B4-BE49-F238E27FC236}">
                <a16:creationId xmlns:a16="http://schemas.microsoft.com/office/drawing/2014/main" id="{29CA04F3-C531-9946-AFFC-19FBEE5E7209}"/>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2816868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F0A1-7BE9-9D4E-9CFF-2BA02F8135A7}"/>
              </a:ext>
            </a:extLst>
          </p:cNvPr>
          <p:cNvSpPr>
            <a:spLocks noGrp="1"/>
          </p:cNvSpPr>
          <p:nvPr>
            <p:ph type="title"/>
          </p:nvPr>
        </p:nvSpPr>
        <p:spPr>
          <a:xfrm>
            <a:off x="839788" y="365125"/>
            <a:ext cx="10515600" cy="1325563"/>
          </a:xfrm>
        </p:spPr>
        <p:txBody>
          <a:bodyPr/>
          <a:lstStyle/>
          <a:p>
            <a:r>
              <a:rPr lang="en-GB"/>
              <a:t>Click to edit Master title style</a:t>
            </a:r>
            <a:endParaRPr lang="en-UA"/>
          </a:p>
        </p:txBody>
      </p:sp>
      <p:sp>
        <p:nvSpPr>
          <p:cNvPr id="3" name="Text Placeholder 2">
            <a:extLst>
              <a:ext uri="{FF2B5EF4-FFF2-40B4-BE49-F238E27FC236}">
                <a16:creationId xmlns:a16="http://schemas.microsoft.com/office/drawing/2014/main" id="{7F7BFFD9-FE06-8F4B-86DC-3DC557D5EF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23AC5D0-5DE4-C443-B957-6AFAA2430AE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5" name="Text Placeholder 4">
            <a:extLst>
              <a:ext uri="{FF2B5EF4-FFF2-40B4-BE49-F238E27FC236}">
                <a16:creationId xmlns:a16="http://schemas.microsoft.com/office/drawing/2014/main" id="{ADFA51DA-F7F7-164F-B74B-C448596925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10B067E-3A23-7D40-BD05-331FD39AA4D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7" name="Date Placeholder 6">
            <a:extLst>
              <a:ext uri="{FF2B5EF4-FFF2-40B4-BE49-F238E27FC236}">
                <a16:creationId xmlns:a16="http://schemas.microsoft.com/office/drawing/2014/main" id="{9169EDC1-CAF2-534F-8F69-A2AA8CBCA0F4}"/>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8" name="Footer Placeholder 7">
            <a:extLst>
              <a:ext uri="{FF2B5EF4-FFF2-40B4-BE49-F238E27FC236}">
                <a16:creationId xmlns:a16="http://schemas.microsoft.com/office/drawing/2014/main" id="{94B836FE-9F93-164B-BFC8-346FBE78D492}"/>
              </a:ext>
            </a:extLst>
          </p:cNvPr>
          <p:cNvSpPr>
            <a:spLocks noGrp="1"/>
          </p:cNvSpPr>
          <p:nvPr>
            <p:ph type="ftr" sz="quarter" idx="11"/>
          </p:nvPr>
        </p:nvSpPr>
        <p:spPr/>
        <p:txBody>
          <a:bodyPr/>
          <a:lstStyle/>
          <a:p>
            <a:endParaRPr lang="en-UA"/>
          </a:p>
        </p:txBody>
      </p:sp>
      <p:sp>
        <p:nvSpPr>
          <p:cNvPr id="9" name="Slide Number Placeholder 8">
            <a:extLst>
              <a:ext uri="{FF2B5EF4-FFF2-40B4-BE49-F238E27FC236}">
                <a16:creationId xmlns:a16="http://schemas.microsoft.com/office/drawing/2014/main" id="{F31E7B92-5EEC-404E-A292-D5C4760A25D4}"/>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1877330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5AA41-4AB7-4845-9C1B-681A7C115657}"/>
              </a:ext>
            </a:extLst>
          </p:cNvPr>
          <p:cNvSpPr>
            <a:spLocks noGrp="1"/>
          </p:cNvSpPr>
          <p:nvPr>
            <p:ph type="title"/>
          </p:nvPr>
        </p:nvSpPr>
        <p:spPr/>
        <p:txBody>
          <a:bodyPr/>
          <a:lstStyle/>
          <a:p>
            <a:r>
              <a:rPr lang="en-GB"/>
              <a:t>Click to edit Master title style</a:t>
            </a:r>
            <a:endParaRPr lang="en-UA"/>
          </a:p>
        </p:txBody>
      </p:sp>
      <p:sp>
        <p:nvSpPr>
          <p:cNvPr id="3" name="Date Placeholder 2">
            <a:extLst>
              <a:ext uri="{FF2B5EF4-FFF2-40B4-BE49-F238E27FC236}">
                <a16:creationId xmlns:a16="http://schemas.microsoft.com/office/drawing/2014/main" id="{DA42BB50-44B2-9541-9AD4-3FFEABAE03EF}"/>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4" name="Footer Placeholder 3">
            <a:extLst>
              <a:ext uri="{FF2B5EF4-FFF2-40B4-BE49-F238E27FC236}">
                <a16:creationId xmlns:a16="http://schemas.microsoft.com/office/drawing/2014/main" id="{9FE7BEEA-139A-504E-89A3-CDFC61A25F03}"/>
              </a:ext>
            </a:extLst>
          </p:cNvPr>
          <p:cNvSpPr>
            <a:spLocks noGrp="1"/>
          </p:cNvSpPr>
          <p:nvPr>
            <p:ph type="ftr" sz="quarter" idx="11"/>
          </p:nvPr>
        </p:nvSpPr>
        <p:spPr/>
        <p:txBody>
          <a:bodyPr/>
          <a:lstStyle/>
          <a:p>
            <a:endParaRPr lang="en-UA"/>
          </a:p>
        </p:txBody>
      </p:sp>
      <p:sp>
        <p:nvSpPr>
          <p:cNvPr id="5" name="Slide Number Placeholder 4">
            <a:extLst>
              <a:ext uri="{FF2B5EF4-FFF2-40B4-BE49-F238E27FC236}">
                <a16:creationId xmlns:a16="http://schemas.microsoft.com/office/drawing/2014/main" id="{74C439F2-DED8-844F-B22A-9C8FB5024BA1}"/>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3305650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2C1887-D3C6-E84F-BEAD-A17A0B0B30DB}"/>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3" name="Footer Placeholder 2">
            <a:extLst>
              <a:ext uri="{FF2B5EF4-FFF2-40B4-BE49-F238E27FC236}">
                <a16:creationId xmlns:a16="http://schemas.microsoft.com/office/drawing/2014/main" id="{BE6E1118-10CB-1B4D-A735-60A0895155BE}"/>
              </a:ext>
            </a:extLst>
          </p:cNvPr>
          <p:cNvSpPr>
            <a:spLocks noGrp="1"/>
          </p:cNvSpPr>
          <p:nvPr>
            <p:ph type="ftr" sz="quarter" idx="11"/>
          </p:nvPr>
        </p:nvSpPr>
        <p:spPr/>
        <p:txBody>
          <a:bodyPr/>
          <a:lstStyle/>
          <a:p>
            <a:endParaRPr lang="en-UA"/>
          </a:p>
        </p:txBody>
      </p:sp>
      <p:sp>
        <p:nvSpPr>
          <p:cNvPr id="4" name="Slide Number Placeholder 3">
            <a:extLst>
              <a:ext uri="{FF2B5EF4-FFF2-40B4-BE49-F238E27FC236}">
                <a16:creationId xmlns:a16="http://schemas.microsoft.com/office/drawing/2014/main" id="{5720E24B-2A96-3846-927E-8C925AD215F7}"/>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3408342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10E43-C704-9846-BE0E-60265236E91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A"/>
          </a:p>
        </p:txBody>
      </p:sp>
      <p:sp>
        <p:nvSpPr>
          <p:cNvPr id="3" name="Content Placeholder 2">
            <a:extLst>
              <a:ext uri="{FF2B5EF4-FFF2-40B4-BE49-F238E27FC236}">
                <a16:creationId xmlns:a16="http://schemas.microsoft.com/office/drawing/2014/main" id="{62B47AAA-2526-1749-A81D-4C5EEFF6B3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Text Placeholder 3">
            <a:extLst>
              <a:ext uri="{FF2B5EF4-FFF2-40B4-BE49-F238E27FC236}">
                <a16:creationId xmlns:a16="http://schemas.microsoft.com/office/drawing/2014/main" id="{B2048C28-7319-F84A-BA2B-81C3DF6DE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D75BCFB-6115-9748-A3D4-1AA3BC4E7B47}"/>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6" name="Footer Placeholder 5">
            <a:extLst>
              <a:ext uri="{FF2B5EF4-FFF2-40B4-BE49-F238E27FC236}">
                <a16:creationId xmlns:a16="http://schemas.microsoft.com/office/drawing/2014/main" id="{8099CFFA-EDFF-CD4F-9791-8F7994DD8AD2}"/>
              </a:ext>
            </a:extLst>
          </p:cNvPr>
          <p:cNvSpPr>
            <a:spLocks noGrp="1"/>
          </p:cNvSpPr>
          <p:nvPr>
            <p:ph type="ftr" sz="quarter" idx="11"/>
          </p:nvPr>
        </p:nvSpPr>
        <p:spPr/>
        <p:txBody>
          <a:bodyPr/>
          <a:lstStyle/>
          <a:p>
            <a:endParaRPr lang="en-UA"/>
          </a:p>
        </p:txBody>
      </p:sp>
      <p:sp>
        <p:nvSpPr>
          <p:cNvPr id="7" name="Slide Number Placeholder 6">
            <a:extLst>
              <a:ext uri="{FF2B5EF4-FFF2-40B4-BE49-F238E27FC236}">
                <a16:creationId xmlns:a16="http://schemas.microsoft.com/office/drawing/2014/main" id="{EAECE4A1-302D-E742-9E2D-FDA4BF3BF692}"/>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1478712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32D33-F2DE-A146-8350-28118B569C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A"/>
          </a:p>
        </p:txBody>
      </p:sp>
      <p:sp>
        <p:nvSpPr>
          <p:cNvPr id="3" name="Picture Placeholder 2">
            <a:extLst>
              <a:ext uri="{FF2B5EF4-FFF2-40B4-BE49-F238E27FC236}">
                <a16:creationId xmlns:a16="http://schemas.microsoft.com/office/drawing/2014/main" id="{4B16EA6D-5926-A44A-893E-C4AEFE6582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A"/>
          </a:p>
        </p:txBody>
      </p:sp>
      <p:sp>
        <p:nvSpPr>
          <p:cNvPr id="4" name="Text Placeholder 3">
            <a:extLst>
              <a:ext uri="{FF2B5EF4-FFF2-40B4-BE49-F238E27FC236}">
                <a16:creationId xmlns:a16="http://schemas.microsoft.com/office/drawing/2014/main" id="{D2845139-F534-E64B-967A-F8B09735E0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5086ABD-0FE8-324B-AF37-3FFB076599D9}"/>
              </a:ext>
            </a:extLst>
          </p:cNvPr>
          <p:cNvSpPr>
            <a:spLocks noGrp="1"/>
          </p:cNvSpPr>
          <p:nvPr>
            <p:ph type="dt" sz="half" idx="10"/>
          </p:nvPr>
        </p:nvSpPr>
        <p:spPr/>
        <p:txBody>
          <a:bodyPr/>
          <a:lstStyle/>
          <a:p>
            <a:fld id="{35842B8C-4FD5-AB40-B352-3D8DD056642D}" type="datetimeFigureOut">
              <a:rPr lang="en-UA" smtClean="0"/>
              <a:t>10/06/2022</a:t>
            </a:fld>
            <a:endParaRPr lang="en-UA"/>
          </a:p>
        </p:txBody>
      </p:sp>
      <p:sp>
        <p:nvSpPr>
          <p:cNvPr id="6" name="Footer Placeholder 5">
            <a:extLst>
              <a:ext uri="{FF2B5EF4-FFF2-40B4-BE49-F238E27FC236}">
                <a16:creationId xmlns:a16="http://schemas.microsoft.com/office/drawing/2014/main" id="{34D7F7F0-4D09-6148-9D8C-19733E827D6D}"/>
              </a:ext>
            </a:extLst>
          </p:cNvPr>
          <p:cNvSpPr>
            <a:spLocks noGrp="1"/>
          </p:cNvSpPr>
          <p:nvPr>
            <p:ph type="ftr" sz="quarter" idx="11"/>
          </p:nvPr>
        </p:nvSpPr>
        <p:spPr/>
        <p:txBody>
          <a:bodyPr/>
          <a:lstStyle/>
          <a:p>
            <a:endParaRPr lang="en-UA"/>
          </a:p>
        </p:txBody>
      </p:sp>
      <p:sp>
        <p:nvSpPr>
          <p:cNvPr id="7" name="Slide Number Placeholder 6">
            <a:extLst>
              <a:ext uri="{FF2B5EF4-FFF2-40B4-BE49-F238E27FC236}">
                <a16:creationId xmlns:a16="http://schemas.microsoft.com/office/drawing/2014/main" id="{6320C2E5-451F-4140-8592-B02808E8C78A}"/>
              </a:ext>
            </a:extLst>
          </p:cNvPr>
          <p:cNvSpPr>
            <a:spLocks noGrp="1"/>
          </p:cNvSpPr>
          <p:nvPr>
            <p:ph type="sldNum" sz="quarter" idx="12"/>
          </p:nvPr>
        </p:nvSpPr>
        <p:spPr/>
        <p:txBody>
          <a:bodyPr/>
          <a:lstStyle/>
          <a:p>
            <a:fld id="{1A729F80-AB46-574D-81C7-CF60ABF871C2}" type="slidenum">
              <a:rPr lang="en-UA" smtClean="0"/>
              <a:t>‹#›</a:t>
            </a:fld>
            <a:endParaRPr lang="en-UA"/>
          </a:p>
        </p:txBody>
      </p:sp>
    </p:spTree>
    <p:extLst>
      <p:ext uri="{BB962C8B-B14F-4D97-AF65-F5344CB8AC3E}">
        <p14:creationId xmlns:p14="http://schemas.microsoft.com/office/powerpoint/2010/main" val="350669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8F0DB-8C2A-FF45-8ED7-1C1048A97A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A"/>
          </a:p>
        </p:txBody>
      </p:sp>
      <p:sp>
        <p:nvSpPr>
          <p:cNvPr id="3" name="Text Placeholder 2">
            <a:extLst>
              <a:ext uri="{FF2B5EF4-FFF2-40B4-BE49-F238E27FC236}">
                <a16:creationId xmlns:a16="http://schemas.microsoft.com/office/drawing/2014/main" id="{4F7B59B1-4CE7-B34E-A82B-7089128A6C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A"/>
          </a:p>
        </p:txBody>
      </p:sp>
      <p:sp>
        <p:nvSpPr>
          <p:cNvPr id="4" name="Date Placeholder 3">
            <a:extLst>
              <a:ext uri="{FF2B5EF4-FFF2-40B4-BE49-F238E27FC236}">
                <a16:creationId xmlns:a16="http://schemas.microsoft.com/office/drawing/2014/main" id="{8A9C063A-7A94-4D4E-81AC-C7647619E7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842B8C-4FD5-AB40-B352-3D8DD056642D}" type="datetimeFigureOut">
              <a:rPr lang="en-UA" smtClean="0"/>
              <a:t>10/06/2022</a:t>
            </a:fld>
            <a:endParaRPr lang="en-UA"/>
          </a:p>
        </p:txBody>
      </p:sp>
      <p:sp>
        <p:nvSpPr>
          <p:cNvPr id="5" name="Footer Placeholder 4">
            <a:extLst>
              <a:ext uri="{FF2B5EF4-FFF2-40B4-BE49-F238E27FC236}">
                <a16:creationId xmlns:a16="http://schemas.microsoft.com/office/drawing/2014/main" id="{BEB7F551-BE8E-0E40-99B4-0496558403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A"/>
          </a:p>
        </p:txBody>
      </p:sp>
      <p:sp>
        <p:nvSpPr>
          <p:cNvPr id="6" name="Slide Number Placeholder 5">
            <a:extLst>
              <a:ext uri="{FF2B5EF4-FFF2-40B4-BE49-F238E27FC236}">
                <a16:creationId xmlns:a16="http://schemas.microsoft.com/office/drawing/2014/main" id="{41DFA7D7-9572-BA4A-B12C-0A421C7AEE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29F80-AB46-574D-81C7-CF60ABF871C2}" type="slidenum">
              <a:rPr lang="en-UA" smtClean="0"/>
              <a:t>‹#›</a:t>
            </a:fld>
            <a:endParaRPr lang="en-UA"/>
          </a:p>
        </p:txBody>
      </p:sp>
      <p:pic>
        <p:nvPicPr>
          <p:cNvPr id="8" name="Picture 7">
            <a:extLst>
              <a:ext uri="{FF2B5EF4-FFF2-40B4-BE49-F238E27FC236}">
                <a16:creationId xmlns:a16="http://schemas.microsoft.com/office/drawing/2014/main" id="{85F2DA2F-4D71-D746-926F-0E343FF7EE28}"/>
              </a:ext>
            </a:extLst>
          </p:cNvPr>
          <p:cNvPicPr>
            <a:picLocks noChangeAspect="1"/>
          </p:cNvPicPr>
          <p:nvPr userDrawn="1"/>
        </p:nvPicPr>
        <p:blipFill>
          <a:blip r:embed="rId13"/>
          <a:stretch>
            <a:fillRect/>
          </a:stretch>
        </p:blipFill>
        <p:spPr>
          <a:xfrm>
            <a:off x="0" y="0"/>
            <a:ext cx="12192000" cy="6858000"/>
          </a:xfrm>
          <a:prstGeom prst="rect">
            <a:avLst/>
          </a:prstGeom>
        </p:spPr>
      </p:pic>
    </p:spTree>
    <p:extLst>
      <p:ext uri="{BB962C8B-B14F-4D97-AF65-F5344CB8AC3E}">
        <p14:creationId xmlns:p14="http://schemas.microsoft.com/office/powerpoint/2010/main" val="1404794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36D15-B8D1-EB4C-B2C4-B69A8A1E8D8E}"/>
              </a:ext>
            </a:extLst>
          </p:cNvPr>
          <p:cNvSpPr>
            <a:spLocks noGrp="1"/>
          </p:cNvSpPr>
          <p:nvPr>
            <p:ph type="ctrTitle"/>
          </p:nvPr>
        </p:nvSpPr>
        <p:spPr/>
        <p:txBody>
          <a:bodyPr>
            <a:normAutofit/>
          </a:bodyPr>
          <a:lstStyle/>
          <a:p>
            <a:r>
              <a:rPr lang="ru-RU" altLang="ru-RU" sz="4000" b="1" u="sng" dirty="0">
                <a:solidFill>
                  <a:schemeClr val="tx2"/>
                </a:solidFill>
              </a:rPr>
              <a:t> «Как повысить  мотивацию учения для успешного обучения на уроках музыки»</a:t>
            </a:r>
          </a:p>
        </p:txBody>
      </p:sp>
      <p:sp>
        <p:nvSpPr>
          <p:cNvPr id="3" name="Subtitle 2">
            <a:extLst>
              <a:ext uri="{FF2B5EF4-FFF2-40B4-BE49-F238E27FC236}">
                <a16:creationId xmlns:a16="http://schemas.microsoft.com/office/drawing/2014/main" id="{DFD7A701-2FB0-6E48-BCA8-58E2C9A9C6AC}"/>
              </a:ext>
            </a:extLst>
          </p:cNvPr>
          <p:cNvSpPr>
            <a:spLocks noGrp="1"/>
          </p:cNvSpPr>
          <p:nvPr>
            <p:ph type="subTitle" idx="1"/>
          </p:nvPr>
        </p:nvSpPr>
        <p:spPr>
          <a:xfrm>
            <a:off x="1524000" y="3602038"/>
            <a:ext cx="8354291" cy="1655762"/>
          </a:xfrm>
        </p:spPr>
        <p:txBody>
          <a:bodyPr>
            <a:normAutofit lnSpcReduction="10000"/>
          </a:bodyPr>
          <a:lstStyle/>
          <a:p>
            <a:pPr algn="r"/>
            <a:r>
              <a:rPr lang="ru-RU" altLang="ru-RU" dirty="0" smtClean="0"/>
              <a:t>Подготовил:</a:t>
            </a:r>
          </a:p>
          <a:p>
            <a:pPr algn="r"/>
            <a:r>
              <a:rPr lang="ru-RU" altLang="ru-RU" dirty="0" smtClean="0"/>
              <a:t>Учитель музыки</a:t>
            </a:r>
          </a:p>
          <a:p>
            <a:pPr algn="r"/>
            <a:r>
              <a:rPr lang="ru-RU" altLang="ru-RU" dirty="0" smtClean="0"/>
              <a:t>МОУ «</a:t>
            </a:r>
            <a:r>
              <a:rPr lang="ru-RU" altLang="ru-RU" dirty="0" err="1" smtClean="0"/>
              <a:t>Новосельская</a:t>
            </a:r>
            <a:r>
              <a:rPr lang="ru-RU" altLang="ru-RU" dirty="0" smtClean="0"/>
              <a:t> школа»</a:t>
            </a:r>
            <a:endParaRPr lang="ru-RU" altLang="ru-RU" dirty="0"/>
          </a:p>
          <a:p>
            <a:pPr algn="r"/>
            <a:r>
              <a:rPr lang="ru-RU" altLang="ru-RU" dirty="0" err="1"/>
              <a:t>Юсуфи</a:t>
            </a:r>
            <a:r>
              <a:rPr lang="ru-RU" altLang="ru-RU" dirty="0"/>
              <a:t> Марьям </a:t>
            </a:r>
            <a:r>
              <a:rPr lang="ru-RU" altLang="ru-RU" dirty="0" err="1"/>
              <a:t>Арифовна</a:t>
            </a:r>
            <a:endParaRPr lang="ru-RU" altLang="ru-RU" dirty="0"/>
          </a:p>
        </p:txBody>
      </p:sp>
    </p:spTree>
    <p:extLst>
      <p:ext uri="{BB962C8B-B14F-4D97-AF65-F5344CB8AC3E}">
        <p14:creationId xmlns:p14="http://schemas.microsoft.com/office/powerpoint/2010/main" val="16046351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altLang="ru-RU" b="1" dirty="0" smtClean="0"/>
              <a:t>Условные обозначения</a:t>
            </a:r>
            <a:endParaRPr lang="ru-RU" b="1" dirty="0"/>
          </a:p>
        </p:txBody>
      </p:sp>
      <p:sp>
        <p:nvSpPr>
          <p:cNvPr id="29" name="Объект 4"/>
          <p:cNvSpPr>
            <a:spLocks noGrp="1"/>
          </p:cNvSpPr>
          <p:nvPr>
            <p:ph idx="1"/>
          </p:nvPr>
        </p:nvSpPr>
        <p:spPr>
          <a:xfrm>
            <a:off x="799669" y="1565563"/>
            <a:ext cx="10734241" cy="4904509"/>
          </a:xfrm>
        </p:spPr>
        <p:txBody>
          <a:bodyPr rtlCol="0">
            <a:normAutofit fontScale="77500" lnSpcReduction="20000"/>
          </a:bodyPr>
          <a:lstStyle/>
          <a:p>
            <a:pPr indent="311150" algn="just">
              <a:buNone/>
            </a:pPr>
            <a:r>
              <a:rPr lang="ru-RU" altLang="ru-RU" sz="3600" dirty="0"/>
              <a:t>На доске рисую план с помощью условных знаков. Эти обозначения ребята легко запоминают. Они сразу знают, какую работу надо сделать на уроке. </a:t>
            </a:r>
          </a:p>
          <a:p>
            <a:pPr indent="311150" algn="just">
              <a:buNone/>
            </a:pPr>
            <a:r>
              <a:rPr lang="ru-RU" altLang="ru-RU" sz="3600" dirty="0"/>
              <a:t>Вот некоторые из условных обозначений:</a:t>
            </a:r>
          </a:p>
          <a:p>
            <a:pPr marL="263525" indent="0">
              <a:buNone/>
            </a:pPr>
            <a:r>
              <a:rPr lang="ru-RU" altLang="ru-RU" sz="3600" i="1" dirty="0"/>
              <a:t>– человечек с микрофоном </a:t>
            </a:r>
            <a:r>
              <a:rPr lang="ru-RU" altLang="ru-RU" sz="3600" b="1" dirty="0"/>
              <a:t>– поем песню</a:t>
            </a:r>
            <a:br>
              <a:rPr lang="ru-RU" altLang="ru-RU" sz="3600" b="1" dirty="0"/>
            </a:br>
            <a:r>
              <a:rPr lang="ru-RU" altLang="ru-RU" sz="3600" i="1" dirty="0"/>
              <a:t>– человечек с наушниками </a:t>
            </a:r>
            <a:r>
              <a:rPr lang="ru-RU" altLang="ru-RU" sz="3600" b="1" dirty="0"/>
              <a:t>– слушаем произведение</a:t>
            </a:r>
            <a:br>
              <a:rPr lang="ru-RU" altLang="ru-RU" sz="3600" b="1" dirty="0"/>
            </a:br>
            <a:r>
              <a:rPr lang="ru-RU" altLang="ru-RU" sz="3600" i="1" dirty="0"/>
              <a:t>– знак вопроса </a:t>
            </a:r>
            <a:r>
              <a:rPr lang="ru-RU" altLang="ru-RU" sz="3600" b="1" dirty="0"/>
              <a:t>– узнаём что-то новое</a:t>
            </a:r>
            <a:br>
              <a:rPr lang="ru-RU" altLang="ru-RU" sz="3600" b="1" dirty="0"/>
            </a:br>
            <a:r>
              <a:rPr lang="ru-RU" altLang="ru-RU" sz="3600" i="1" dirty="0"/>
              <a:t>– ноты и мяч </a:t>
            </a:r>
            <a:r>
              <a:rPr lang="ru-RU" altLang="ru-RU" sz="3600" b="1" dirty="0"/>
              <a:t>– физкультминутка</a:t>
            </a:r>
            <a:br>
              <a:rPr lang="ru-RU" altLang="ru-RU" sz="3600" b="1" dirty="0"/>
            </a:br>
            <a:r>
              <a:rPr lang="ru-RU" altLang="ru-RU" sz="3600" i="1" dirty="0"/>
              <a:t>– цветик- </a:t>
            </a:r>
            <a:r>
              <a:rPr lang="ru-RU" altLang="ru-RU" sz="3600" i="1" dirty="0" err="1"/>
              <a:t>семицветик</a:t>
            </a:r>
            <a:r>
              <a:rPr lang="ru-RU" altLang="ru-RU" sz="3600" i="1" dirty="0"/>
              <a:t> </a:t>
            </a:r>
            <a:r>
              <a:rPr lang="ru-RU" altLang="ru-RU" sz="3600" b="1" dirty="0"/>
              <a:t>– музыкальные ребусы, загадки, кроссворды.</a:t>
            </a:r>
            <a:br>
              <a:rPr lang="ru-RU" altLang="ru-RU" sz="3600" b="1" dirty="0"/>
            </a:br>
            <a:r>
              <a:rPr lang="ru-RU" altLang="ru-RU" sz="3600" i="1" dirty="0"/>
              <a:t>– театральная маска </a:t>
            </a:r>
            <a:r>
              <a:rPr lang="ru-RU" altLang="ru-RU" sz="3600" b="1" dirty="0"/>
              <a:t>– инсценировка песни</a:t>
            </a:r>
            <a:br>
              <a:rPr lang="ru-RU" altLang="ru-RU" sz="3600" b="1" dirty="0"/>
            </a:br>
            <a:r>
              <a:rPr lang="ru-RU" altLang="ru-RU" sz="3600" i="1" dirty="0"/>
              <a:t>– ритмический рисунок </a:t>
            </a:r>
            <a:r>
              <a:rPr lang="ru-RU" altLang="ru-RU" sz="3600" b="1" dirty="0"/>
              <a:t>– музыкальные игры</a:t>
            </a:r>
            <a:br>
              <a:rPr lang="ru-RU" altLang="ru-RU" sz="3600" b="1" dirty="0"/>
            </a:br>
            <a:r>
              <a:rPr lang="ru-RU" altLang="ru-RU" sz="3600" i="1" dirty="0"/>
              <a:t>– перо </a:t>
            </a:r>
            <a:r>
              <a:rPr lang="ru-RU" altLang="ru-RU" sz="3600" b="1" dirty="0"/>
              <a:t>– творческая работа</a:t>
            </a:r>
            <a:br>
              <a:rPr lang="ru-RU" altLang="ru-RU" sz="3600" b="1" dirty="0"/>
            </a:br>
            <a:r>
              <a:rPr lang="ru-RU" altLang="ru-RU" sz="3600" i="1" dirty="0"/>
              <a:t>– пятёрка </a:t>
            </a:r>
            <a:r>
              <a:rPr lang="ru-RU" altLang="ru-RU" sz="3600" b="1" dirty="0"/>
              <a:t>– выставление оценок</a:t>
            </a:r>
            <a:br>
              <a:rPr lang="ru-RU" altLang="ru-RU" sz="3600" b="1" dirty="0"/>
            </a:br>
            <a:r>
              <a:rPr lang="ru-RU" altLang="ru-RU" sz="3600" i="1" dirty="0"/>
              <a:t>– домик </a:t>
            </a:r>
            <a:r>
              <a:rPr lang="ru-RU" altLang="ru-RU" sz="3600" b="1" dirty="0"/>
              <a:t>– домашнее задание</a:t>
            </a:r>
          </a:p>
        </p:txBody>
      </p:sp>
    </p:spTree>
    <p:extLst>
      <p:ext uri="{BB962C8B-B14F-4D97-AF65-F5344CB8AC3E}">
        <p14:creationId xmlns:p14="http://schemas.microsoft.com/office/powerpoint/2010/main" val="2854972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altLang="ru-RU" b="1" dirty="0" smtClean="0"/>
              <a:t>Способы</a:t>
            </a:r>
            <a:endParaRPr lang="ru-RU" b="1" dirty="0"/>
          </a:p>
        </p:txBody>
      </p:sp>
      <p:sp>
        <p:nvSpPr>
          <p:cNvPr id="29" name="Объект 4"/>
          <p:cNvSpPr>
            <a:spLocks noGrp="1"/>
          </p:cNvSpPr>
          <p:nvPr>
            <p:ph idx="1"/>
          </p:nvPr>
        </p:nvSpPr>
        <p:spPr>
          <a:xfrm>
            <a:off x="799669" y="1565563"/>
            <a:ext cx="10734241" cy="4904509"/>
          </a:xfrm>
        </p:spPr>
        <p:txBody>
          <a:bodyPr rtlCol="0">
            <a:normAutofit/>
          </a:bodyPr>
          <a:lstStyle/>
          <a:p>
            <a:pPr indent="311150"/>
            <a:r>
              <a:rPr lang="ru-RU" altLang="ru-RU" sz="3600" dirty="0"/>
              <a:t>Создание атмосферы энтузиазма, оптимизма и веры в свои способности и </a:t>
            </a:r>
            <a:r>
              <a:rPr lang="ru-RU" altLang="ru-RU" sz="3600" dirty="0" smtClean="0"/>
              <a:t>возможности.</a:t>
            </a:r>
            <a:endParaRPr lang="ru-RU" altLang="ru-RU" sz="3600" dirty="0"/>
          </a:p>
          <a:p>
            <a:pPr indent="311150"/>
            <a:r>
              <a:rPr lang="ru-RU" altLang="ru-RU" sz="3600" dirty="0"/>
              <a:t>Применение новых информационных </a:t>
            </a:r>
            <a:r>
              <a:rPr lang="ru-RU" altLang="ru-RU" sz="3600" dirty="0" smtClean="0"/>
              <a:t>технологий.</a:t>
            </a:r>
            <a:endParaRPr lang="ru-RU" altLang="ru-RU" sz="3600" dirty="0"/>
          </a:p>
          <a:p>
            <a:pPr indent="311150"/>
            <a:r>
              <a:rPr lang="ru-RU" altLang="ru-RU" sz="3600" dirty="0"/>
              <a:t>Внеурочная </a:t>
            </a:r>
            <a:r>
              <a:rPr lang="ru-RU" altLang="ru-RU" sz="3600" dirty="0" smtClean="0"/>
              <a:t>деятельность.</a:t>
            </a:r>
            <a:endParaRPr lang="ru-RU" altLang="ru-RU" sz="3600" dirty="0"/>
          </a:p>
          <a:p>
            <a:pPr indent="311150"/>
            <a:r>
              <a:rPr lang="ru-RU" altLang="ru-RU" sz="3600" dirty="0"/>
              <a:t>Дистанционные </a:t>
            </a:r>
            <a:r>
              <a:rPr lang="ru-RU" altLang="ru-RU" sz="3600" dirty="0" smtClean="0"/>
              <a:t>олимпиады.</a:t>
            </a:r>
            <a:endParaRPr lang="ru-RU" altLang="ru-RU" sz="3600" dirty="0"/>
          </a:p>
        </p:txBody>
      </p:sp>
    </p:spTree>
    <p:extLst>
      <p:ext uri="{BB962C8B-B14F-4D97-AF65-F5344CB8AC3E}">
        <p14:creationId xmlns:p14="http://schemas.microsoft.com/office/powerpoint/2010/main" val="3675228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36D15-B8D1-EB4C-B2C4-B69A8A1E8D8E}"/>
              </a:ext>
            </a:extLst>
          </p:cNvPr>
          <p:cNvSpPr>
            <a:spLocks noGrp="1"/>
          </p:cNvSpPr>
          <p:nvPr>
            <p:ph type="ctrTitle"/>
          </p:nvPr>
        </p:nvSpPr>
        <p:spPr>
          <a:xfrm>
            <a:off x="1524000" y="1884363"/>
            <a:ext cx="9144000" cy="2387600"/>
          </a:xfrm>
        </p:spPr>
        <p:txBody>
          <a:bodyPr>
            <a:normAutofit/>
          </a:bodyPr>
          <a:lstStyle/>
          <a:p>
            <a:r>
              <a:rPr lang="ru-RU" altLang="ru-RU" sz="11500" b="1" dirty="0">
                <a:solidFill>
                  <a:schemeClr val="tx2"/>
                </a:solidFill>
              </a:rPr>
              <a:t> </a:t>
            </a:r>
            <a:r>
              <a:rPr lang="ru-RU" altLang="ru-RU" sz="11500" b="1" dirty="0" smtClean="0">
                <a:solidFill>
                  <a:schemeClr val="tx2"/>
                </a:solidFill>
              </a:rPr>
              <a:t>ИГРА</a:t>
            </a:r>
            <a:endParaRPr lang="ru-RU" altLang="ru-RU" sz="11500" b="1" dirty="0">
              <a:solidFill>
                <a:schemeClr val="tx2"/>
              </a:solidFill>
            </a:endParaRPr>
          </a:p>
        </p:txBody>
      </p:sp>
    </p:spTree>
    <p:extLst>
      <p:ext uri="{BB962C8B-B14F-4D97-AF65-F5344CB8AC3E}">
        <p14:creationId xmlns:p14="http://schemas.microsoft.com/office/powerpoint/2010/main" val="2762291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Набор игр №1</a:t>
            </a:r>
            <a:endParaRPr lang="ru-RU" b="1" dirty="0"/>
          </a:p>
        </p:txBody>
      </p:sp>
      <p:sp>
        <p:nvSpPr>
          <p:cNvPr id="29" name="Объект 4"/>
          <p:cNvSpPr>
            <a:spLocks noGrp="1"/>
          </p:cNvSpPr>
          <p:nvPr>
            <p:ph idx="1"/>
          </p:nvPr>
        </p:nvSpPr>
        <p:spPr>
          <a:xfrm>
            <a:off x="799669" y="1565563"/>
            <a:ext cx="10734241" cy="4904509"/>
          </a:xfrm>
        </p:spPr>
        <p:txBody>
          <a:bodyPr rtlCol="0">
            <a:normAutofit fontScale="70000" lnSpcReduction="20000"/>
          </a:bodyPr>
          <a:lstStyle/>
          <a:p>
            <a:pPr indent="311150" algn="just">
              <a:buNone/>
            </a:pPr>
            <a:r>
              <a:rPr lang="ru-RU" altLang="ru-RU" sz="3600" b="1" dirty="0" err="1"/>
              <a:t>Игра“Лишнее</a:t>
            </a:r>
            <a:r>
              <a:rPr lang="ru-RU" altLang="ru-RU" sz="3600" b="1" dirty="0"/>
              <a:t> слово”</a:t>
            </a:r>
            <a:r>
              <a:rPr lang="ru-RU" altLang="ru-RU" sz="3600" dirty="0"/>
              <a:t>. При изучении любой темы и на любом этапе урока легко применить эту игру, заменив содержание.</a:t>
            </a:r>
          </a:p>
          <a:p>
            <a:pPr marL="539750" indent="0">
              <a:buNone/>
            </a:pPr>
            <a:r>
              <a:rPr lang="ru-RU" altLang="ru-RU" sz="3600" dirty="0"/>
              <a:t>А) гобой, флейта, рожок, труба, кларнет</a:t>
            </a:r>
            <a:br>
              <a:rPr lang="ru-RU" altLang="ru-RU" sz="3600" dirty="0"/>
            </a:br>
            <a:r>
              <a:rPr lang="ru-RU" altLang="ru-RU" sz="3600" dirty="0"/>
              <a:t>Б) баян, аккордеон, </a:t>
            </a:r>
            <a:r>
              <a:rPr lang="ru-RU" altLang="ru-RU" sz="3600" dirty="0" err="1"/>
              <a:t>гармонь,фортепиано</a:t>
            </a:r>
            <a:r>
              <a:rPr lang="ru-RU" altLang="ru-RU" sz="3600" dirty="0"/>
              <a:t/>
            </a:r>
            <a:br>
              <a:rPr lang="ru-RU" altLang="ru-RU" sz="3600" dirty="0"/>
            </a:br>
            <a:r>
              <a:rPr lang="ru-RU" altLang="ru-RU" sz="3600" dirty="0"/>
              <a:t>В) пианист, трубач, </a:t>
            </a:r>
            <a:r>
              <a:rPr lang="ru-RU" altLang="ru-RU" sz="3600" dirty="0" err="1"/>
              <a:t>флейтист,композитор</a:t>
            </a:r>
            <a:r>
              <a:rPr lang="ru-RU" altLang="ru-RU" sz="3600" dirty="0"/>
              <a:t/>
            </a:r>
            <a:br>
              <a:rPr lang="ru-RU" altLang="ru-RU" sz="3600" dirty="0"/>
            </a:br>
            <a:r>
              <a:rPr lang="ru-RU" altLang="ru-RU" sz="3600" dirty="0"/>
              <a:t>Г) вальс, полька, фокстрот, </a:t>
            </a:r>
            <a:r>
              <a:rPr lang="ru-RU" altLang="ru-RU" sz="3600" dirty="0" err="1"/>
              <a:t>мазурка,марш</a:t>
            </a:r>
            <a:r>
              <a:rPr lang="ru-RU" altLang="ru-RU" sz="3600" dirty="0"/>
              <a:t/>
            </a:r>
            <a:br>
              <a:rPr lang="ru-RU" altLang="ru-RU" sz="3600" dirty="0"/>
            </a:br>
            <a:r>
              <a:rPr lang="ru-RU" altLang="ru-RU" sz="3600" dirty="0"/>
              <a:t>Д) </a:t>
            </a:r>
            <a:r>
              <a:rPr lang="ru-RU" altLang="ru-RU" sz="3600" dirty="0" err="1"/>
              <a:t>симфония,песня,пьеса</a:t>
            </a:r>
            <a:r>
              <a:rPr lang="ru-RU" altLang="ru-RU" sz="3600" dirty="0"/>
              <a:t>, сюита, соната</a:t>
            </a:r>
          </a:p>
          <a:p>
            <a:pPr indent="311150" algn="just">
              <a:buNone/>
            </a:pPr>
            <a:r>
              <a:rPr lang="ru-RU" altLang="ru-RU" sz="3600" b="1" dirty="0"/>
              <a:t>“Мажор и минор”</a:t>
            </a:r>
            <a:r>
              <a:rPr lang="ru-RU" altLang="ru-RU" sz="3600" dirty="0"/>
              <a:t>. Учащиеся делятся на две </a:t>
            </a:r>
            <a:r>
              <a:rPr lang="ru-RU" altLang="ru-RU" sz="3600" dirty="0" smtClean="0"/>
              <a:t>группы. Первая </a:t>
            </a:r>
            <a:r>
              <a:rPr lang="ru-RU" altLang="ru-RU" sz="3600" dirty="0"/>
              <a:t>повторяет ритмический рисунок только мажорных фраз, вторая – только минорных, исполняемых учителем на фортепиано.</a:t>
            </a:r>
          </a:p>
          <a:p>
            <a:pPr indent="311150" algn="just">
              <a:buNone/>
            </a:pPr>
            <a:r>
              <a:rPr lang="ru-RU" altLang="ru-RU" sz="3600" b="1" dirty="0" err="1"/>
              <a:t>Игра“Прятки”</a:t>
            </a:r>
            <a:r>
              <a:rPr lang="ru-RU" altLang="ru-RU" sz="3600" dirty="0" err="1"/>
              <a:t>при</a:t>
            </a:r>
            <a:r>
              <a:rPr lang="ru-RU" altLang="ru-RU" sz="3600" dirty="0"/>
              <a:t> усвоения темы </a:t>
            </a:r>
            <a:r>
              <a:rPr lang="ru-RU" altLang="ru-RU" sz="3600" dirty="0" err="1"/>
              <a:t>crescendo</a:t>
            </a:r>
            <a:r>
              <a:rPr lang="ru-RU" altLang="ru-RU" sz="3600" dirty="0"/>
              <a:t> и </a:t>
            </a:r>
            <a:r>
              <a:rPr lang="ru-RU" altLang="ru-RU" sz="3600" dirty="0" err="1"/>
              <a:t>diminuendo</a:t>
            </a:r>
            <a:r>
              <a:rPr lang="ru-RU" altLang="ru-RU" sz="3600" dirty="0"/>
              <a:t>. По принципу игры “Холодно – жарко”. Выбирается водящий в отсутствии которого прячется какой либо предмет. Водящему предстоит найти этот предмет, вслушиваясь в музыкальное звучание, которое сопровождается ритмическими хлопками детей. Громче музыка и хлопки звучат, значит предмет близко и наоборот.</a:t>
            </a:r>
          </a:p>
        </p:txBody>
      </p:sp>
    </p:spTree>
    <p:extLst>
      <p:ext uri="{BB962C8B-B14F-4D97-AF65-F5344CB8AC3E}">
        <p14:creationId xmlns:p14="http://schemas.microsoft.com/office/powerpoint/2010/main" val="1298073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Набор игр №2</a:t>
            </a:r>
            <a:endParaRPr lang="ru-RU" b="1" dirty="0"/>
          </a:p>
        </p:txBody>
      </p:sp>
      <p:sp>
        <p:nvSpPr>
          <p:cNvPr id="29" name="Объект 4"/>
          <p:cNvSpPr>
            <a:spLocks noGrp="1"/>
          </p:cNvSpPr>
          <p:nvPr>
            <p:ph idx="1"/>
          </p:nvPr>
        </p:nvSpPr>
        <p:spPr>
          <a:xfrm>
            <a:off x="799669" y="1565563"/>
            <a:ext cx="10734241" cy="5181601"/>
          </a:xfrm>
        </p:spPr>
        <p:txBody>
          <a:bodyPr rtlCol="0">
            <a:normAutofit fontScale="70000" lnSpcReduction="20000"/>
          </a:bodyPr>
          <a:lstStyle/>
          <a:p>
            <a:pPr indent="311150" algn="just">
              <a:buNone/>
            </a:pPr>
            <a:r>
              <a:rPr lang="ru-RU" altLang="ru-RU" sz="3600" b="1" dirty="0" err="1"/>
              <a:t>Игра“Ритмическое</a:t>
            </a:r>
            <a:r>
              <a:rPr lang="ru-RU" altLang="ru-RU" sz="3600" b="1" dirty="0"/>
              <a:t> </a:t>
            </a:r>
            <a:r>
              <a:rPr lang="ru-RU" altLang="ru-RU" sz="3600" b="1" dirty="0" err="1"/>
              <a:t>эхо”</a:t>
            </a:r>
            <a:r>
              <a:rPr lang="ru-RU" altLang="ru-RU" sz="3600" dirty="0" err="1"/>
              <a:t>при</a:t>
            </a:r>
            <a:r>
              <a:rPr lang="ru-RU" altLang="ru-RU" sz="3600" dirty="0"/>
              <a:t> изучении темы о регистрах. Учащиеся вслед за звучанием музыкальных фрагментов воспроизводят звучания, динамических оттенков и ритмических рисунков, отмечая нижний звук хлопком по столу, верхний хлопком над головой. Можно вставить средний звук, который нужно отметить хлопком кулачками перед грудью.</a:t>
            </a:r>
          </a:p>
          <a:p>
            <a:pPr indent="311150" algn="just">
              <a:buNone/>
            </a:pPr>
            <a:r>
              <a:rPr lang="ru-RU" altLang="ru-RU" sz="3600" b="1" dirty="0"/>
              <a:t>Игра «Найди нужную иллюстрацию». </a:t>
            </a:r>
            <a:r>
              <a:rPr lang="ru-RU" altLang="ru-RU" sz="3600" dirty="0"/>
              <a:t>Ребятам нравится угадывать знакомую мелодию, подбирать иллюстрацию по ее содержанию.</a:t>
            </a:r>
          </a:p>
          <a:p>
            <a:pPr indent="311150" algn="just">
              <a:buNone/>
            </a:pPr>
            <a:r>
              <a:rPr lang="ru-RU" altLang="ru-RU" sz="3600" b="1" dirty="0"/>
              <a:t>Игра «Кто больше?». </a:t>
            </a:r>
            <a:r>
              <a:rPr lang="ru-RU" altLang="ru-RU" sz="3600" dirty="0"/>
              <a:t>Детям показывают портрет композитора и предлагают назвать его произведения. За каждый правильный ответ ребенок получает смайлик.</a:t>
            </a:r>
          </a:p>
          <a:p>
            <a:pPr indent="311150" algn="just">
              <a:buNone/>
            </a:pPr>
            <a:r>
              <a:rPr lang="ru-RU" altLang="ru-RU" sz="3600" b="1" dirty="0"/>
              <a:t>Игра «Какой звучит инструмент?». </a:t>
            </a:r>
            <a:r>
              <a:rPr lang="ru-RU" altLang="ru-RU" sz="3600" dirty="0"/>
              <a:t>Дети определяют звучание музыкальных инструментов (фортепиано, скрипки, флейты, баяна и т.д.). Детям раздаются карточки с изображением инструментов, которые они поднимают после прослушивания музыки. </a:t>
            </a:r>
          </a:p>
        </p:txBody>
      </p:sp>
    </p:spTree>
    <p:extLst>
      <p:ext uri="{BB962C8B-B14F-4D97-AF65-F5344CB8AC3E}">
        <p14:creationId xmlns:p14="http://schemas.microsoft.com/office/powerpoint/2010/main" val="28399831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a:t>«Свой оркестр»</a:t>
            </a:r>
          </a:p>
        </p:txBody>
      </p:sp>
      <p:sp>
        <p:nvSpPr>
          <p:cNvPr id="29" name="Объект 4"/>
          <p:cNvSpPr>
            <a:spLocks noGrp="1"/>
          </p:cNvSpPr>
          <p:nvPr>
            <p:ph idx="1"/>
          </p:nvPr>
        </p:nvSpPr>
        <p:spPr>
          <a:xfrm>
            <a:off x="799669" y="1565563"/>
            <a:ext cx="10734241" cy="5181601"/>
          </a:xfrm>
        </p:spPr>
        <p:txBody>
          <a:bodyPr rtlCol="0">
            <a:normAutofit fontScale="92500" lnSpcReduction="20000"/>
          </a:bodyPr>
          <a:lstStyle/>
          <a:p>
            <a:pPr indent="311150" algn="just">
              <a:buNone/>
            </a:pPr>
            <a:r>
              <a:rPr lang="ru-RU" altLang="ru-RU" sz="3600" b="1" dirty="0"/>
              <a:t>Цель: </a:t>
            </a:r>
            <a:r>
              <a:rPr lang="ru-RU" altLang="ru-RU" sz="3600" dirty="0"/>
              <a:t>Познакомить детей с различными музыкальными инструментами, изучить особенности их звучания, а так же заставляют творчески работать, развивают образное мышление, фантазию, речь.</a:t>
            </a:r>
          </a:p>
          <a:p>
            <a:pPr indent="311150" algn="just">
              <a:buNone/>
            </a:pPr>
            <a:r>
              <a:rPr lang="ru-RU" altLang="ru-RU" sz="3600" b="1" dirty="0"/>
              <a:t>Игра: </a:t>
            </a:r>
            <a:r>
              <a:rPr lang="ru-RU" altLang="ru-RU" sz="3600" dirty="0"/>
              <a:t>Для игры понадобятся открытки с изображением музыкальных инструментов. Учитель включает любую веселую музыку и показывает открытки, чередуя друг с другом. Какой инструмент изображен на рисунке, на таком инструменте «играют ребята». Для оживления игры иногда учитель очень быстро меняет открытки. Некоторые ребята не могут быстро сориентироваться, путаются. Это вносит нотки юмора, оживление в игру. Если учитель открытки не показывает, ученики просто сидят и слушают музыку.</a:t>
            </a:r>
          </a:p>
        </p:txBody>
      </p:sp>
    </p:spTree>
    <p:extLst>
      <p:ext uri="{BB962C8B-B14F-4D97-AF65-F5344CB8AC3E}">
        <p14:creationId xmlns:p14="http://schemas.microsoft.com/office/powerpoint/2010/main" val="3457058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a:t>«Живое слово»</a:t>
            </a:r>
          </a:p>
        </p:txBody>
      </p:sp>
      <p:sp>
        <p:nvSpPr>
          <p:cNvPr id="29" name="Объект 4"/>
          <p:cNvSpPr>
            <a:spLocks noGrp="1"/>
          </p:cNvSpPr>
          <p:nvPr>
            <p:ph idx="1"/>
          </p:nvPr>
        </p:nvSpPr>
        <p:spPr>
          <a:xfrm>
            <a:off x="799669" y="1565563"/>
            <a:ext cx="10734241" cy="5181601"/>
          </a:xfrm>
        </p:spPr>
        <p:txBody>
          <a:bodyPr rtlCol="0">
            <a:normAutofit fontScale="92500"/>
          </a:bodyPr>
          <a:lstStyle/>
          <a:p>
            <a:pPr indent="311150" algn="just">
              <a:buNone/>
            </a:pPr>
            <a:r>
              <a:rPr lang="ru-RU" altLang="ru-RU" sz="3600" b="1" dirty="0"/>
              <a:t>Цель: </a:t>
            </a:r>
            <a:r>
              <a:rPr lang="ru-RU" altLang="ru-RU" sz="3600" dirty="0"/>
              <a:t>Воспитывать у детей чувство товарищества, взаимопомощи.</a:t>
            </a:r>
          </a:p>
          <a:p>
            <a:pPr indent="311150" algn="just">
              <a:buNone/>
            </a:pPr>
            <a:r>
              <a:rPr lang="ru-RU" altLang="ru-RU" sz="3600" b="1" dirty="0"/>
              <a:t>Игра: </a:t>
            </a:r>
            <a:r>
              <a:rPr lang="ru-RU" altLang="ru-RU" sz="3600" dirty="0"/>
              <a:t>Участвуют 2 команды. Учитель раздаёт каждому игроку заранее заготовленные буквы. Буквы имеют 2 цвета. Участники сначала должны собраться в команды /каждая команда имеет свой цвет/, а затем составить из букв название музыкального инструмента, построиться так, чтобы можно было прочитать слово. Выигрывает команда, сделавшая задание быстрее.</a:t>
            </a:r>
          </a:p>
          <a:p>
            <a:pPr indent="311150" algn="just">
              <a:buNone/>
            </a:pPr>
            <a:r>
              <a:rPr lang="ru-RU" altLang="ru-RU" sz="3600" b="1" dirty="0"/>
              <a:t>Примечание: </a:t>
            </a:r>
            <a:r>
              <a:rPr lang="ru-RU" altLang="ru-RU" sz="3600" dirty="0"/>
              <a:t>участников столько, сколько кол-во букв</a:t>
            </a:r>
          </a:p>
        </p:txBody>
      </p:sp>
    </p:spTree>
    <p:extLst>
      <p:ext uri="{BB962C8B-B14F-4D97-AF65-F5344CB8AC3E}">
        <p14:creationId xmlns:p14="http://schemas.microsoft.com/office/powerpoint/2010/main" val="379660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a:t>«</a:t>
            </a:r>
            <a:r>
              <a:rPr lang="ru-RU" b="1" dirty="0" err="1" smtClean="0"/>
              <a:t>Синквейн</a:t>
            </a:r>
            <a:r>
              <a:rPr lang="ru-RU" b="1" dirty="0" smtClean="0"/>
              <a:t>»</a:t>
            </a:r>
            <a:endParaRPr lang="ru-RU" b="1" dirty="0"/>
          </a:p>
        </p:txBody>
      </p:sp>
      <p:sp>
        <p:nvSpPr>
          <p:cNvPr id="29" name="Объект 4"/>
          <p:cNvSpPr>
            <a:spLocks noGrp="1"/>
          </p:cNvSpPr>
          <p:nvPr>
            <p:ph idx="1"/>
          </p:nvPr>
        </p:nvSpPr>
        <p:spPr>
          <a:xfrm>
            <a:off x="799669" y="1302327"/>
            <a:ext cx="10734241" cy="5444837"/>
          </a:xfrm>
        </p:spPr>
        <p:txBody>
          <a:bodyPr rtlCol="0">
            <a:normAutofit fontScale="62500" lnSpcReduction="20000"/>
          </a:bodyPr>
          <a:lstStyle/>
          <a:p>
            <a:pPr indent="311150" algn="just">
              <a:buNone/>
            </a:pPr>
            <a:r>
              <a:rPr lang="ru-RU" altLang="ru-RU" sz="3600" dirty="0"/>
              <a:t>Это стихотворение, состоящее из пяти строк. Используется как способ синтеза материала:</a:t>
            </a:r>
          </a:p>
          <a:p>
            <a:pPr indent="311150" algn="just">
              <a:buNone/>
            </a:pPr>
            <a:r>
              <a:rPr lang="ru-RU" altLang="ru-RU" sz="3600" dirty="0" err="1"/>
              <a:t>Синквейн</a:t>
            </a:r>
            <a:r>
              <a:rPr lang="ru-RU" altLang="ru-RU" sz="3600" dirty="0"/>
              <a:t> может быть предложен, как индивидуальное самостоятельное задание; для работы в парах; реже как коллективное творчество. Обычно </a:t>
            </a:r>
            <a:r>
              <a:rPr lang="ru-RU" altLang="ru-RU" sz="3600" dirty="0" err="1"/>
              <a:t>синквейн</a:t>
            </a:r>
            <a:r>
              <a:rPr lang="ru-RU" altLang="ru-RU" sz="3600" dirty="0"/>
              <a:t> используется на стадии рефлексии. </a:t>
            </a:r>
          </a:p>
          <a:p>
            <a:pPr indent="311150" algn="just">
              <a:buNone/>
            </a:pPr>
            <a:r>
              <a:rPr lang="ru-RU" altLang="ru-RU" sz="3600" dirty="0"/>
              <a:t>Например: </a:t>
            </a:r>
            <a:r>
              <a:rPr lang="ru-RU" altLang="ru-RU" sz="3600" b="1" dirty="0"/>
              <a:t>Музыка</a:t>
            </a:r>
            <a:r>
              <a:rPr lang="ru-RU" altLang="ru-RU" sz="3600" dirty="0"/>
              <a:t>.</a:t>
            </a:r>
          </a:p>
          <a:p>
            <a:pPr indent="311150" algn="just">
              <a:buNone/>
            </a:pPr>
            <a:r>
              <a:rPr lang="ru-RU" altLang="ru-RU" sz="3600" dirty="0"/>
              <a:t> Инструментальная, вокальная. </a:t>
            </a:r>
            <a:endParaRPr lang="ru-RU" altLang="ru-RU" sz="3600" dirty="0" smtClean="0"/>
          </a:p>
          <a:p>
            <a:pPr marL="720725" indent="-180975" algn="just">
              <a:buNone/>
            </a:pPr>
            <a:r>
              <a:rPr lang="ru-RU" altLang="ru-RU" sz="3600" dirty="0" smtClean="0"/>
              <a:t> Звучит</a:t>
            </a:r>
            <a:r>
              <a:rPr lang="ru-RU" altLang="ru-RU" sz="3600" dirty="0"/>
              <a:t>, играет, слышится. </a:t>
            </a:r>
          </a:p>
          <a:p>
            <a:pPr indent="311150" algn="just">
              <a:buNone/>
            </a:pPr>
            <a:r>
              <a:rPr lang="ru-RU" altLang="ru-RU" sz="3600" dirty="0"/>
              <a:t>Музыка, подобно дождю, капля за каплей, просачивается в сердце и оживляет его. </a:t>
            </a:r>
          </a:p>
          <a:p>
            <a:pPr indent="311150" algn="just">
              <a:buNone/>
            </a:pPr>
            <a:r>
              <a:rPr lang="ru-RU" altLang="ru-RU" sz="3600" b="1" dirty="0"/>
              <a:t>Искусство</a:t>
            </a:r>
            <a:r>
              <a:rPr lang="ru-RU" altLang="ru-RU" sz="3600" dirty="0"/>
              <a:t>. </a:t>
            </a:r>
            <a:endParaRPr lang="ru-RU" altLang="ru-RU" sz="3600" dirty="0" smtClean="0"/>
          </a:p>
          <a:p>
            <a:pPr indent="311150" algn="just">
              <a:buNone/>
            </a:pPr>
            <a:r>
              <a:rPr lang="ru-RU" altLang="ru-RU" sz="3600" dirty="0"/>
              <a:t>Например: Композитор</a:t>
            </a:r>
          </a:p>
          <a:p>
            <a:pPr indent="311150" algn="just">
              <a:buNone/>
            </a:pPr>
            <a:r>
              <a:rPr lang="ru-RU" altLang="ru-RU" sz="3600" dirty="0"/>
              <a:t>Яркий,  талантливый</a:t>
            </a:r>
          </a:p>
          <a:p>
            <a:pPr indent="311150" algn="just">
              <a:buNone/>
            </a:pPr>
            <a:r>
              <a:rPr lang="ru-RU" altLang="ru-RU" sz="3600" dirty="0"/>
              <a:t>Творит,  призывает , страдает</a:t>
            </a:r>
          </a:p>
          <a:p>
            <a:pPr indent="311150" algn="just">
              <a:buNone/>
            </a:pPr>
            <a:r>
              <a:rPr lang="ru-RU" altLang="ru-RU" sz="3600" dirty="0"/>
              <a:t>Противостоит  испытаниям судьбы</a:t>
            </a:r>
          </a:p>
          <a:p>
            <a:pPr indent="311150" algn="just">
              <a:buNone/>
            </a:pPr>
            <a:r>
              <a:rPr lang="ru-RU" altLang="ru-RU" sz="3600" dirty="0"/>
              <a:t>Личность </a:t>
            </a:r>
          </a:p>
        </p:txBody>
      </p:sp>
    </p:spTree>
    <p:extLst>
      <p:ext uri="{BB962C8B-B14F-4D97-AF65-F5344CB8AC3E}">
        <p14:creationId xmlns:p14="http://schemas.microsoft.com/office/powerpoint/2010/main" val="11754339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a:t>Творческие задания на уроках </a:t>
            </a:r>
            <a:r>
              <a:rPr lang="ru-RU" b="1" dirty="0" smtClean="0"/>
              <a:t>музыки</a:t>
            </a:r>
            <a:endParaRPr lang="ru-RU" b="1" dirty="0"/>
          </a:p>
        </p:txBody>
      </p:sp>
      <p:sp>
        <p:nvSpPr>
          <p:cNvPr id="29" name="Объект 4"/>
          <p:cNvSpPr>
            <a:spLocks noGrp="1"/>
          </p:cNvSpPr>
          <p:nvPr>
            <p:ph idx="1"/>
          </p:nvPr>
        </p:nvSpPr>
        <p:spPr>
          <a:xfrm>
            <a:off x="799669" y="1565563"/>
            <a:ext cx="10734241" cy="5181601"/>
          </a:xfrm>
        </p:spPr>
        <p:txBody>
          <a:bodyPr rtlCol="0">
            <a:normAutofit fontScale="92500" lnSpcReduction="20000"/>
          </a:bodyPr>
          <a:lstStyle/>
          <a:p>
            <a:pPr indent="311150" algn="ctr">
              <a:buNone/>
            </a:pPr>
            <a:r>
              <a:rPr lang="ru-RU" altLang="ru-RU" sz="3600" b="1" dirty="0"/>
              <a:t> Игра «Мое имя»</a:t>
            </a:r>
          </a:p>
          <a:p>
            <a:pPr indent="311150" algn="just">
              <a:buNone/>
            </a:pPr>
            <a:r>
              <a:rPr lang="ru-RU" altLang="ru-RU" sz="3600" dirty="0"/>
              <a:t>Сочини мелодию своего </a:t>
            </a:r>
            <a:r>
              <a:rPr lang="ru-RU" altLang="ru-RU" sz="3600" dirty="0" smtClean="0"/>
              <a:t>имени. Каждый </a:t>
            </a:r>
            <a:r>
              <a:rPr lang="ru-RU" altLang="ru-RU" sz="3600" dirty="0"/>
              <a:t>учащийся самостоятельно подбирает мелодию своего имени.</a:t>
            </a:r>
          </a:p>
          <a:p>
            <a:pPr indent="311150" algn="ctr">
              <a:buNone/>
            </a:pPr>
            <a:r>
              <a:rPr lang="ru-RU" altLang="ru-RU" sz="3600" b="1" dirty="0" smtClean="0"/>
              <a:t>Игра «Я сочиняю»</a:t>
            </a:r>
          </a:p>
          <a:p>
            <a:pPr indent="311150" algn="just">
              <a:buNone/>
            </a:pPr>
            <a:r>
              <a:rPr lang="ru-RU" altLang="ru-RU" sz="3600" dirty="0" smtClean="0"/>
              <a:t>Передать </a:t>
            </a:r>
            <a:r>
              <a:rPr lang="ru-RU" altLang="ru-RU" sz="3600" dirty="0"/>
              <a:t>интонацией разные чувства. Например грусть, радость. Можно придумать слова, петь со словами будет понятней учащимся.</a:t>
            </a:r>
          </a:p>
          <a:p>
            <a:pPr indent="311150" algn="just">
              <a:buNone/>
            </a:pPr>
            <a:r>
              <a:rPr lang="ru-RU" altLang="ru-RU" sz="3600" dirty="0"/>
              <a:t>Дождик капает кругом,</a:t>
            </a:r>
          </a:p>
          <a:p>
            <a:pPr indent="311150" algn="just">
              <a:buNone/>
            </a:pPr>
            <a:r>
              <a:rPr lang="ru-RU" altLang="ru-RU" sz="3600" dirty="0"/>
              <a:t>Стало грустно за окном.</a:t>
            </a:r>
          </a:p>
          <a:p>
            <a:pPr indent="311150" algn="just">
              <a:buNone/>
            </a:pPr>
            <a:r>
              <a:rPr lang="ru-RU" altLang="ru-RU" sz="3600" dirty="0"/>
              <a:t>Солнце поднималось,</a:t>
            </a:r>
          </a:p>
          <a:p>
            <a:pPr indent="311150" algn="just">
              <a:buNone/>
            </a:pPr>
            <a:r>
              <a:rPr lang="ru-RU" altLang="ru-RU" sz="3600" dirty="0"/>
              <a:t>Всем нам улыбалось!</a:t>
            </a:r>
          </a:p>
        </p:txBody>
      </p:sp>
    </p:spTree>
    <p:extLst>
      <p:ext uri="{BB962C8B-B14F-4D97-AF65-F5344CB8AC3E}">
        <p14:creationId xmlns:p14="http://schemas.microsoft.com/office/powerpoint/2010/main" val="2735849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0"/>
            <a:ext cx="9206346" cy="1325563"/>
          </a:xfrm>
        </p:spPr>
        <p:txBody>
          <a:bodyPr/>
          <a:lstStyle/>
          <a:p>
            <a:r>
              <a:rPr lang="ru-RU" b="1" dirty="0" smtClean="0"/>
              <a:t>Прочитай рассказ</a:t>
            </a:r>
            <a:endParaRPr lang="ru-RU" b="1" dirty="0"/>
          </a:p>
        </p:txBody>
      </p:sp>
      <p:sp>
        <p:nvSpPr>
          <p:cNvPr id="29" name="Объект 4"/>
          <p:cNvSpPr>
            <a:spLocks noGrp="1"/>
          </p:cNvSpPr>
          <p:nvPr>
            <p:ph idx="1"/>
          </p:nvPr>
        </p:nvSpPr>
        <p:spPr>
          <a:xfrm>
            <a:off x="2313509" y="1066801"/>
            <a:ext cx="10734241" cy="5971308"/>
          </a:xfrm>
        </p:spPr>
        <p:txBody>
          <a:bodyPr rtlCol="0">
            <a:normAutofit/>
          </a:bodyPr>
          <a:lstStyle/>
          <a:p>
            <a:pPr indent="311150" algn="just">
              <a:lnSpc>
                <a:spcPct val="120000"/>
              </a:lnSpc>
              <a:buNone/>
            </a:pPr>
            <a:r>
              <a:rPr lang="ru-RU" altLang="ru-RU" dirty="0" smtClean="0"/>
              <a:t>Один ху          жник на за</a:t>
            </a:r>
          </a:p>
          <a:p>
            <a:pPr indent="311150" algn="just">
              <a:lnSpc>
                <a:spcPct val="120000"/>
              </a:lnSpc>
              <a:buNone/>
            </a:pPr>
            <a:r>
              <a:rPr lang="ru-RU" altLang="ru-RU" dirty="0" smtClean="0"/>
              <a:t>Вышел из          ма, чтобы нарисовать</a:t>
            </a:r>
          </a:p>
          <a:p>
            <a:pPr indent="311150" algn="just">
              <a:lnSpc>
                <a:spcPct val="120000"/>
              </a:lnSpc>
              <a:buNone/>
            </a:pPr>
            <a:r>
              <a:rPr lang="ru-RU" altLang="ru-RU" dirty="0" smtClean="0"/>
              <a:t>               , на котором плавают</a:t>
            </a:r>
          </a:p>
          <a:p>
            <a:pPr indent="311150" algn="just">
              <a:lnSpc>
                <a:spcPct val="120000"/>
              </a:lnSpc>
              <a:buNone/>
            </a:pPr>
            <a:r>
              <a:rPr lang="ru-RU" altLang="ru-RU" dirty="0" smtClean="0"/>
              <a:t>Он пришел на п        ж около</a:t>
            </a:r>
          </a:p>
          <a:p>
            <a:pPr indent="311150" algn="just">
              <a:lnSpc>
                <a:spcPct val="120000"/>
              </a:lnSpc>
              <a:buNone/>
            </a:pPr>
            <a:r>
              <a:rPr lang="ru-RU" altLang="ru-RU" dirty="0" smtClean="0"/>
              <a:t>Там его уку	</a:t>
            </a:r>
            <a:r>
              <a:rPr lang="ru-RU" altLang="ru-RU" dirty="0"/>
              <a:t> </a:t>
            </a:r>
            <a:r>
              <a:rPr lang="ru-RU" altLang="ru-RU" dirty="0" smtClean="0"/>
              <a:t> л </a:t>
            </a:r>
          </a:p>
          <a:p>
            <a:pPr indent="311150" algn="just">
              <a:lnSpc>
                <a:spcPct val="120000"/>
              </a:lnSpc>
              <a:buNone/>
            </a:pPr>
            <a:r>
              <a:rPr lang="ru-RU" altLang="ru-RU" dirty="0" smtClean="0"/>
              <a:t>Ху         жник            стал свой</a:t>
            </a:r>
          </a:p>
          <a:p>
            <a:pPr indent="311150" algn="just">
              <a:lnSpc>
                <a:spcPct val="120000"/>
              </a:lnSpc>
              <a:buNone/>
            </a:pPr>
            <a:r>
              <a:rPr lang="ru-RU" altLang="ru-RU" dirty="0" smtClean="0"/>
              <a:t>И нарисовал                и           . Очень</a:t>
            </a:r>
          </a:p>
          <a:p>
            <a:pPr indent="311150" algn="just">
              <a:lnSpc>
                <a:spcPct val="120000"/>
              </a:lnSpc>
              <a:buNone/>
            </a:pPr>
            <a:r>
              <a:rPr lang="ru-RU" altLang="ru-RU" dirty="0" smtClean="0"/>
              <a:t>         вольный он пошел обратно. На ужин</a:t>
            </a:r>
          </a:p>
          <a:p>
            <a:pPr indent="311150" algn="just">
              <a:lnSpc>
                <a:spcPct val="120000"/>
              </a:lnSpc>
              <a:buNone/>
            </a:pPr>
            <a:r>
              <a:rPr lang="ru-RU" altLang="ru-RU" dirty="0" smtClean="0"/>
              <a:t>его ждала           и          рон.</a:t>
            </a:r>
            <a:endParaRPr lang="ru-RU" altLang="ru-RU" dirty="0"/>
          </a:p>
        </p:txBody>
      </p:sp>
      <p:pic>
        <p:nvPicPr>
          <p:cNvPr id="2" name="Рисунок 1"/>
          <p:cNvPicPr>
            <a:picLocks noChangeAspect="1"/>
          </p:cNvPicPr>
          <p:nvPr/>
        </p:nvPicPr>
        <p:blipFill>
          <a:blip r:embed="rId2"/>
          <a:stretch>
            <a:fillRect/>
          </a:stretch>
        </p:blipFill>
        <p:spPr>
          <a:xfrm>
            <a:off x="4221379" y="1066801"/>
            <a:ext cx="725169" cy="645278"/>
          </a:xfrm>
          <a:prstGeom prst="rect">
            <a:avLst/>
          </a:prstGeom>
        </p:spPr>
      </p:pic>
      <p:pic>
        <p:nvPicPr>
          <p:cNvPr id="4" name="Рисунок 3"/>
          <p:cNvPicPr>
            <a:picLocks noChangeAspect="1"/>
          </p:cNvPicPr>
          <p:nvPr/>
        </p:nvPicPr>
        <p:blipFill>
          <a:blip r:embed="rId3"/>
          <a:stretch>
            <a:fillRect/>
          </a:stretch>
        </p:blipFill>
        <p:spPr>
          <a:xfrm>
            <a:off x="6612988" y="1066801"/>
            <a:ext cx="792811" cy="610854"/>
          </a:xfrm>
          <a:prstGeom prst="rect">
            <a:avLst/>
          </a:prstGeom>
        </p:spPr>
      </p:pic>
      <p:pic>
        <p:nvPicPr>
          <p:cNvPr id="6" name="Рисунок 5"/>
          <p:cNvPicPr>
            <a:picLocks noChangeAspect="1"/>
          </p:cNvPicPr>
          <p:nvPr/>
        </p:nvPicPr>
        <p:blipFill>
          <a:blip r:embed="rId2"/>
          <a:stretch>
            <a:fillRect/>
          </a:stretch>
        </p:blipFill>
        <p:spPr>
          <a:xfrm>
            <a:off x="4471043" y="1712079"/>
            <a:ext cx="716935" cy="680285"/>
          </a:xfrm>
          <a:prstGeom prst="rect">
            <a:avLst/>
          </a:prstGeom>
        </p:spPr>
      </p:pic>
      <p:pic>
        <p:nvPicPr>
          <p:cNvPr id="5" name="Рисунок 4"/>
          <p:cNvPicPr>
            <a:picLocks noChangeAspect="1"/>
          </p:cNvPicPr>
          <p:nvPr/>
        </p:nvPicPr>
        <p:blipFill>
          <a:blip r:embed="rId4"/>
          <a:stretch>
            <a:fillRect/>
          </a:stretch>
        </p:blipFill>
        <p:spPr>
          <a:xfrm>
            <a:off x="2925445" y="2392364"/>
            <a:ext cx="1200150" cy="542925"/>
          </a:xfrm>
          <a:prstGeom prst="rect">
            <a:avLst/>
          </a:prstGeom>
        </p:spPr>
      </p:pic>
      <p:pic>
        <p:nvPicPr>
          <p:cNvPr id="7" name="Рисунок 6"/>
          <p:cNvPicPr>
            <a:picLocks noChangeAspect="1"/>
          </p:cNvPicPr>
          <p:nvPr/>
        </p:nvPicPr>
        <p:blipFill>
          <a:blip r:embed="rId5"/>
          <a:stretch>
            <a:fillRect/>
          </a:stretch>
        </p:blipFill>
        <p:spPr>
          <a:xfrm>
            <a:off x="7417305" y="2243137"/>
            <a:ext cx="771655" cy="790575"/>
          </a:xfrm>
          <a:prstGeom prst="rect">
            <a:avLst/>
          </a:prstGeom>
        </p:spPr>
      </p:pic>
      <p:pic>
        <p:nvPicPr>
          <p:cNvPr id="8" name="Рисунок 7"/>
          <p:cNvPicPr>
            <a:picLocks noChangeAspect="1"/>
          </p:cNvPicPr>
          <p:nvPr/>
        </p:nvPicPr>
        <p:blipFill>
          <a:blip r:embed="rId6"/>
          <a:stretch>
            <a:fillRect/>
          </a:stretch>
        </p:blipFill>
        <p:spPr>
          <a:xfrm>
            <a:off x="5359667" y="3033712"/>
            <a:ext cx="628650" cy="514350"/>
          </a:xfrm>
          <a:prstGeom prst="rect">
            <a:avLst/>
          </a:prstGeom>
        </p:spPr>
      </p:pic>
      <p:pic>
        <p:nvPicPr>
          <p:cNvPr id="10" name="Рисунок 9"/>
          <p:cNvPicPr>
            <a:picLocks noChangeAspect="1"/>
          </p:cNvPicPr>
          <p:nvPr/>
        </p:nvPicPr>
        <p:blipFill>
          <a:blip r:embed="rId4"/>
          <a:stretch>
            <a:fillRect/>
          </a:stretch>
        </p:blipFill>
        <p:spPr>
          <a:xfrm>
            <a:off x="7203057" y="3005137"/>
            <a:ext cx="1200150" cy="542925"/>
          </a:xfrm>
          <a:prstGeom prst="rect">
            <a:avLst/>
          </a:prstGeom>
        </p:spPr>
      </p:pic>
      <p:pic>
        <p:nvPicPr>
          <p:cNvPr id="9" name="Рисунок 8"/>
          <p:cNvPicPr>
            <a:picLocks noChangeAspect="1"/>
          </p:cNvPicPr>
          <p:nvPr/>
        </p:nvPicPr>
        <p:blipFill>
          <a:blip r:embed="rId7"/>
          <a:stretch>
            <a:fillRect/>
          </a:stretch>
        </p:blipFill>
        <p:spPr>
          <a:xfrm>
            <a:off x="4695938" y="3717115"/>
            <a:ext cx="600075" cy="542925"/>
          </a:xfrm>
          <a:prstGeom prst="rect">
            <a:avLst/>
          </a:prstGeom>
        </p:spPr>
      </p:pic>
      <p:pic>
        <p:nvPicPr>
          <p:cNvPr id="11" name="Рисунок 10"/>
          <p:cNvPicPr>
            <a:picLocks noChangeAspect="1"/>
          </p:cNvPicPr>
          <p:nvPr/>
        </p:nvPicPr>
        <p:blipFill>
          <a:blip r:embed="rId8"/>
          <a:stretch>
            <a:fillRect/>
          </a:stretch>
        </p:blipFill>
        <p:spPr>
          <a:xfrm>
            <a:off x="5656504" y="3549845"/>
            <a:ext cx="663626" cy="710196"/>
          </a:xfrm>
          <a:prstGeom prst="rect">
            <a:avLst/>
          </a:prstGeom>
        </p:spPr>
      </p:pic>
      <p:pic>
        <p:nvPicPr>
          <p:cNvPr id="13" name="Рисунок 12"/>
          <p:cNvPicPr>
            <a:picLocks noChangeAspect="1"/>
          </p:cNvPicPr>
          <p:nvPr/>
        </p:nvPicPr>
        <p:blipFill>
          <a:blip r:embed="rId2"/>
          <a:stretch>
            <a:fillRect/>
          </a:stretch>
        </p:blipFill>
        <p:spPr>
          <a:xfrm>
            <a:off x="3285216" y="4260041"/>
            <a:ext cx="725169" cy="645278"/>
          </a:xfrm>
          <a:prstGeom prst="rect">
            <a:avLst/>
          </a:prstGeom>
        </p:spPr>
      </p:pic>
      <p:pic>
        <p:nvPicPr>
          <p:cNvPr id="14" name="Рисунок 13"/>
          <p:cNvPicPr>
            <a:picLocks noChangeAspect="1"/>
          </p:cNvPicPr>
          <p:nvPr/>
        </p:nvPicPr>
        <p:blipFill>
          <a:blip r:embed="rId2"/>
          <a:stretch>
            <a:fillRect/>
          </a:stretch>
        </p:blipFill>
        <p:spPr>
          <a:xfrm>
            <a:off x="5012307" y="4260040"/>
            <a:ext cx="725169" cy="645278"/>
          </a:xfrm>
          <a:prstGeom prst="rect">
            <a:avLst/>
          </a:prstGeom>
        </p:spPr>
      </p:pic>
      <p:pic>
        <p:nvPicPr>
          <p:cNvPr id="12" name="Рисунок 11"/>
          <p:cNvPicPr>
            <a:picLocks noChangeAspect="1"/>
          </p:cNvPicPr>
          <p:nvPr/>
        </p:nvPicPr>
        <p:blipFill>
          <a:blip r:embed="rId9"/>
          <a:stretch>
            <a:fillRect/>
          </a:stretch>
        </p:blipFill>
        <p:spPr>
          <a:xfrm>
            <a:off x="7281536" y="4100513"/>
            <a:ext cx="907424" cy="714828"/>
          </a:xfrm>
          <a:prstGeom prst="rect">
            <a:avLst/>
          </a:prstGeom>
        </p:spPr>
      </p:pic>
      <p:pic>
        <p:nvPicPr>
          <p:cNvPr id="16" name="Рисунок 15"/>
          <p:cNvPicPr>
            <a:picLocks noChangeAspect="1"/>
          </p:cNvPicPr>
          <p:nvPr/>
        </p:nvPicPr>
        <p:blipFill>
          <a:blip r:embed="rId4"/>
          <a:stretch>
            <a:fillRect/>
          </a:stretch>
        </p:blipFill>
        <p:spPr>
          <a:xfrm>
            <a:off x="4877539" y="4884536"/>
            <a:ext cx="1200150" cy="542925"/>
          </a:xfrm>
          <a:prstGeom prst="rect">
            <a:avLst/>
          </a:prstGeom>
        </p:spPr>
      </p:pic>
      <p:pic>
        <p:nvPicPr>
          <p:cNvPr id="15" name="Рисунок 14"/>
          <p:cNvPicPr>
            <a:picLocks noChangeAspect="1"/>
          </p:cNvPicPr>
          <p:nvPr/>
        </p:nvPicPr>
        <p:blipFill>
          <a:blip r:embed="rId10"/>
          <a:stretch>
            <a:fillRect/>
          </a:stretch>
        </p:blipFill>
        <p:spPr>
          <a:xfrm>
            <a:off x="6488046" y="4746423"/>
            <a:ext cx="695325" cy="819150"/>
          </a:xfrm>
          <a:prstGeom prst="rect">
            <a:avLst/>
          </a:prstGeom>
        </p:spPr>
      </p:pic>
      <p:pic>
        <p:nvPicPr>
          <p:cNvPr id="18" name="Рисунок 17"/>
          <p:cNvPicPr>
            <a:picLocks noChangeAspect="1"/>
          </p:cNvPicPr>
          <p:nvPr/>
        </p:nvPicPr>
        <p:blipFill>
          <a:blip r:embed="rId2"/>
          <a:stretch>
            <a:fillRect/>
          </a:stretch>
        </p:blipFill>
        <p:spPr>
          <a:xfrm>
            <a:off x="2925445" y="5565573"/>
            <a:ext cx="725169" cy="645278"/>
          </a:xfrm>
          <a:prstGeom prst="rect">
            <a:avLst/>
          </a:prstGeom>
        </p:spPr>
      </p:pic>
      <p:pic>
        <p:nvPicPr>
          <p:cNvPr id="17" name="Рисунок 16"/>
          <p:cNvPicPr>
            <a:picLocks noChangeAspect="1"/>
          </p:cNvPicPr>
          <p:nvPr/>
        </p:nvPicPr>
        <p:blipFill>
          <a:blip r:embed="rId11"/>
          <a:stretch>
            <a:fillRect/>
          </a:stretch>
        </p:blipFill>
        <p:spPr>
          <a:xfrm>
            <a:off x="4550162" y="6213880"/>
            <a:ext cx="762000" cy="600075"/>
          </a:xfrm>
          <a:prstGeom prst="rect">
            <a:avLst/>
          </a:prstGeom>
        </p:spPr>
      </p:pic>
      <p:pic>
        <p:nvPicPr>
          <p:cNvPr id="19" name="Рисунок 18"/>
          <p:cNvPicPr>
            <a:picLocks noChangeAspect="1"/>
          </p:cNvPicPr>
          <p:nvPr/>
        </p:nvPicPr>
        <p:blipFill>
          <a:blip r:embed="rId12"/>
          <a:stretch>
            <a:fillRect/>
          </a:stretch>
        </p:blipFill>
        <p:spPr>
          <a:xfrm>
            <a:off x="5673992" y="6189462"/>
            <a:ext cx="704850" cy="609600"/>
          </a:xfrm>
          <a:prstGeom prst="rect">
            <a:avLst/>
          </a:prstGeom>
        </p:spPr>
      </p:pic>
    </p:spTree>
    <p:extLst>
      <p:ext uri="{BB962C8B-B14F-4D97-AF65-F5344CB8AC3E}">
        <p14:creationId xmlns:p14="http://schemas.microsoft.com/office/powerpoint/2010/main" val="3436737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Актуальность</a:t>
            </a:r>
            <a:endParaRPr lang="ru-RU" b="1" dirty="0"/>
          </a:p>
        </p:txBody>
      </p:sp>
      <p:sp>
        <p:nvSpPr>
          <p:cNvPr id="29" name="Объект 4"/>
          <p:cNvSpPr>
            <a:spLocks noGrp="1"/>
          </p:cNvSpPr>
          <p:nvPr>
            <p:ph idx="1"/>
          </p:nvPr>
        </p:nvSpPr>
        <p:spPr>
          <a:xfrm>
            <a:off x="938214" y="2479964"/>
            <a:ext cx="10734241" cy="3594100"/>
          </a:xfrm>
        </p:spPr>
        <p:txBody>
          <a:bodyPr rtlCol="0">
            <a:normAutofit/>
          </a:bodyPr>
          <a:lstStyle/>
          <a:p>
            <a:pPr indent="311150" algn="just" eaLnBrk="1" fontAlgn="auto" hangingPunct="1">
              <a:spcAft>
                <a:spcPts val="0"/>
              </a:spcAft>
              <a:buNone/>
              <a:defRPr/>
            </a:pPr>
            <a:r>
              <a:rPr lang="ru-RU" sz="3600" dirty="0" smtClean="0">
                <a:solidFill>
                  <a:schemeClr val="tx1">
                    <a:lumMod val="85000"/>
                    <a:lumOff val="15000"/>
                  </a:schemeClr>
                </a:solidFill>
              </a:rPr>
              <a:t>В настоящее время наблюдается отрицательное отношение школьников к обучению вообще, а к урокам музыки </a:t>
            </a:r>
            <a:r>
              <a:rPr lang="ru-RU" sz="3600" dirty="0" smtClean="0">
                <a:solidFill>
                  <a:schemeClr val="tx1">
                    <a:lumMod val="85000"/>
                    <a:lumOff val="15000"/>
                  </a:schemeClr>
                </a:solidFill>
              </a:rPr>
              <a:t>тем более. Поэтому есть </a:t>
            </a:r>
            <a:r>
              <a:rPr lang="ru-RU" sz="3600" dirty="0" smtClean="0">
                <a:solidFill>
                  <a:schemeClr val="tx1">
                    <a:lumMod val="85000"/>
                    <a:lumOff val="15000"/>
                  </a:schemeClr>
                </a:solidFill>
              </a:rPr>
              <a:t>необходимость применять различные приемы  для повышения мотивации детей .</a:t>
            </a:r>
            <a:endParaRPr lang="ru-RU" sz="3600" dirty="0">
              <a:solidFill>
                <a:schemeClr val="tx1">
                  <a:lumMod val="65000"/>
                  <a:lumOff val="35000"/>
                </a:schemeClr>
              </a:solidFill>
            </a:endParaRPr>
          </a:p>
        </p:txBody>
      </p:sp>
    </p:spTree>
    <p:extLst>
      <p:ext uri="{BB962C8B-B14F-4D97-AF65-F5344CB8AC3E}">
        <p14:creationId xmlns:p14="http://schemas.microsoft.com/office/powerpoint/2010/main" val="755173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Музыкальные загадки</a:t>
            </a:r>
            <a:endParaRPr lang="ru-RU" b="1" dirty="0"/>
          </a:p>
        </p:txBody>
      </p:sp>
      <p:sp>
        <p:nvSpPr>
          <p:cNvPr id="29" name="Объект 4"/>
          <p:cNvSpPr>
            <a:spLocks noGrp="1"/>
          </p:cNvSpPr>
          <p:nvPr>
            <p:ph idx="1"/>
          </p:nvPr>
        </p:nvSpPr>
        <p:spPr>
          <a:xfrm>
            <a:off x="799669" y="1565563"/>
            <a:ext cx="10734241" cy="5181601"/>
          </a:xfrm>
        </p:spPr>
        <p:txBody>
          <a:bodyPr rtlCol="0">
            <a:normAutofit/>
          </a:bodyPr>
          <a:lstStyle/>
          <a:p>
            <a:pPr marL="623888" indent="636588" algn="just"/>
            <a:endParaRPr lang="ru-RU" altLang="ru-RU" sz="3600" b="1" i="1" dirty="0" smtClean="0"/>
          </a:p>
          <a:p>
            <a:pPr marL="623888" indent="636588" algn="just"/>
            <a:r>
              <a:rPr lang="ru-RU" altLang="ru-RU" sz="3600" b="1" i="1" dirty="0" smtClean="0"/>
              <a:t>Это </a:t>
            </a:r>
            <a:r>
              <a:rPr lang="ru-RU" altLang="ru-RU" sz="3600" b="1" i="1" dirty="0"/>
              <a:t>черные значки- не случайные крючки,</a:t>
            </a:r>
          </a:p>
          <a:p>
            <a:pPr marL="623888" indent="636588" algn="just">
              <a:buNone/>
            </a:pPr>
            <a:r>
              <a:rPr lang="ru-RU" altLang="ru-RU" sz="3600" b="1" i="1" dirty="0"/>
              <a:t>На линеечке стоят и мелодию </a:t>
            </a:r>
            <a:r>
              <a:rPr lang="ru-RU" altLang="ru-RU" sz="3600" b="1" i="1" dirty="0" smtClean="0"/>
              <a:t>хранят.</a:t>
            </a:r>
          </a:p>
          <a:p>
            <a:pPr marL="623888" indent="636588" algn="just"/>
            <a:endParaRPr lang="ru-RU" altLang="ru-RU" sz="3600" b="1" i="1" dirty="0" smtClean="0"/>
          </a:p>
          <a:p>
            <a:pPr marL="623888" indent="636588" algn="just"/>
            <a:r>
              <a:rPr lang="ru-RU" altLang="ru-RU" sz="3600" b="1" i="1" dirty="0" smtClean="0"/>
              <a:t>Завитой </a:t>
            </a:r>
            <a:r>
              <a:rPr lang="ru-RU" altLang="ru-RU" sz="3600" b="1" i="1" dirty="0"/>
              <a:t>красивый знак, нарисуем мы вот так,</a:t>
            </a:r>
          </a:p>
          <a:p>
            <a:pPr marL="623888" indent="636588" algn="just">
              <a:buNone/>
            </a:pPr>
            <a:r>
              <a:rPr lang="ru-RU" altLang="ru-RU" sz="3600" b="1" i="1" dirty="0" smtClean="0"/>
              <a:t>Он </a:t>
            </a:r>
            <a:r>
              <a:rPr lang="ru-RU" altLang="ru-RU" sz="3600" b="1" i="1" dirty="0"/>
              <a:t>велик и всемогущ, это наш…</a:t>
            </a:r>
          </a:p>
          <a:p>
            <a:pPr indent="311150" algn="just">
              <a:buNone/>
            </a:pPr>
            <a:endParaRPr lang="ru-RU" altLang="ru-RU" sz="3600" dirty="0"/>
          </a:p>
        </p:txBody>
      </p:sp>
    </p:spTree>
    <p:extLst>
      <p:ext uri="{BB962C8B-B14F-4D97-AF65-F5344CB8AC3E}">
        <p14:creationId xmlns:p14="http://schemas.microsoft.com/office/powerpoint/2010/main" val="3196789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Ребусы</a:t>
            </a:r>
            <a:endParaRPr lang="ru-RU" b="1" dirty="0"/>
          </a:p>
        </p:txBody>
      </p:sp>
      <p:pic>
        <p:nvPicPr>
          <p:cNvPr id="5" name="Picture 2" descr="https://im1-tub-ru.yandex.net/i?id=258ab0937aa361abf88162e35fee5ed7&amp;n=33&amp;h=190&amp;w=28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85122" y="1822941"/>
            <a:ext cx="3401507" cy="2267671"/>
          </a:xfrm>
          <a:noFill/>
        </p:spPr>
      </p:pic>
      <p:pic>
        <p:nvPicPr>
          <p:cNvPr id="6" name="Picture 4" descr="http://allforchildren.ru/rebus/rebus17/17-00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5231" y="1690688"/>
            <a:ext cx="3778827" cy="2399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http://festival.1september.ru/articles/649685/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0141" y="4429603"/>
            <a:ext cx="5906189" cy="2320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1298431" y="1822941"/>
            <a:ext cx="886691" cy="769441"/>
          </a:xfrm>
          <a:prstGeom prst="rect">
            <a:avLst/>
          </a:prstGeom>
        </p:spPr>
        <p:txBody>
          <a:bodyPr wrap="square">
            <a:spAutoFit/>
          </a:bodyPr>
          <a:lstStyle/>
          <a:p>
            <a:r>
              <a:rPr lang="ru-RU" altLang="ru-RU" sz="4400" b="1" dirty="0" smtClean="0"/>
              <a:t>1)</a:t>
            </a:r>
            <a:endParaRPr lang="ru-RU" sz="4400" b="1" dirty="0"/>
          </a:p>
        </p:txBody>
      </p:sp>
      <p:sp>
        <p:nvSpPr>
          <p:cNvPr id="9" name="Прямоугольник 8"/>
          <p:cNvSpPr/>
          <p:nvPr/>
        </p:nvSpPr>
        <p:spPr>
          <a:xfrm>
            <a:off x="6928540" y="1905984"/>
            <a:ext cx="886691" cy="769441"/>
          </a:xfrm>
          <a:prstGeom prst="rect">
            <a:avLst/>
          </a:prstGeom>
        </p:spPr>
        <p:txBody>
          <a:bodyPr wrap="square">
            <a:spAutoFit/>
          </a:bodyPr>
          <a:lstStyle/>
          <a:p>
            <a:r>
              <a:rPr lang="ru-RU" altLang="ru-RU" sz="4400" b="1" dirty="0" smtClean="0"/>
              <a:t>2)</a:t>
            </a:r>
            <a:endParaRPr lang="ru-RU" sz="4400" b="1" dirty="0"/>
          </a:p>
        </p:txBody>
      </p:sp>
      <p:sp>
        <p:nvSpPr>
          <p:cNvPr id="10" name="Прямоугольник 9"/>
          <p:cNvSpPr/>
          <p:nvPr/>
        </p:nvSpPr>
        <p:spPr>
          <a:xfrm>
            <a:off x="2337522" y="4409889"/>
            <a:ext cx="886691" cy="769441"/>
          </a:xfrm>
          <a:prstGeom prst="rect">
            <a:avLst/>
          </a:prstGeom>
        </p:spPr>
        <p:txBody>
          <a:bodyPr wrap="square">
            <a:spAutoFit/>
          </a:bodyPr>
          <a:lstStyle/>
          <a:p>
            <a:r>
              <a:rPr lang="ru-RU" altLang="ru-RU" sz="4400" b="1" dirty="0" smtClean="0"/>
              <a:t>3)</a:t>
            </a:r>
            <a:endParaRPr lang="ru-RU" sz="4400" b="1" dirty="0"/>
          </a:p>
        </p:txBody>
      </p:sp>
    </p:spTree>
    <p:extLst>
      <p:ext uri="{BB962C8B-B14F-4D97-AF65-F5344CB8AC3E}">
        <p14:creationId xmlns:p14="http://schemas.microsoft.com/office/powerpoint/2010/main" val="2123102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Кроссворд</a:t>
            </a:r>
            <a:endParaRPr lang="ru-RU" b="1" dirty="0"/>
          </a:p>
        </p:txBody>
      </p:sp>
      <p:pic>
        <p:nvPicPr>
          <p:cNvPr id="8" name="Рисунок 7"/>
          <p:cNvPicPr>
            <a:picLocks noChangeAspect="1"/>
          </p:cNvPicPr>
          <p:nvPr/>
        </p:nvPicPr>
        <p:blipFill>
          <a:blip r:embed="rId2"/>
          <a:stretch>
            <a:fillRect/>
          </a:stretch>
        </p:blipFill>
        <p:spPr>
          <a:xfrm>
            <a:off x="7069282" y="184237"/>
            <a:ext cx="3905250" cy="4991100"/>
          </a:xfrm>
          <a:prstGeom prst="rect">
            <a:avLst/>
          </a:prstGeom>
        </p:spPr>
      </p:pic>
      <p:sp>
        <p:nvSpPr>
          <p:cNvPr id="11" name="Прямоугольник 10"/>
          <p:cNvSpPr/>
          <p:nvPr/>
        </p:nvSpPr>
        <p:spPr>
          <a:xfrm>
            <a:off x="973282" y="1665534"/>
            <a:ext cx="6096000" cy="5016758"/>
          </a:xfrm>
          <a:prstGeom prst="rect">
            <a:avLst/>
          </a:prstGeom>
        </p:spPr>
        <p:txBody>
          <a:bodyPr>
            <a:spAutoFit/>
          </a:bodyPr>
          <a:lstStyle/>
          <a:p>
            <a:r>
              <a:rPr lang="ru-RU" sz="2000" b="1" dirty="0" smtClean="0">
                <a:solidFill>
                  <a:srgbClr val="04056B"/>
                </a:solidFill>
              </a:rPr>
              <a:t>1. </a:t>
            </a:r>
            <a:r>
              <a:rPr lang="ru-RU" sz="2000" dirty="0" smtClean="0"/>
              <a:t>Разновидность гармоники</a:t>
            </a:r>
          </a:p>
          <a:p>
            <a:r>
              <a:rPr lang="ru-RU" sz="2000" b="1" dirty="0" smtClean="0">
                <a:solidFill>
                  <a:srgbClr val="E82A07"/>
                </a:solidFill>
              </a:rPr>
              <a:t>2</a:t>
            </a:r>
            <a:r>
              <a:rPr lang="ru-RU" sz="2000" b="1" dirty="0">
                <a:solidFill>
                  <a:srgbClr val="E82A07"/>
                </a:solidFill>
              </a:rPr>
              <a:t>. </a:t>
            </a:r>
            <a:r>
              <a:rPr lang="ru-RU" sz="2000" dirty="0" smtClean="0"/>
              <a:t>Интервал</a:t>
            </a:r>
          </a:p>
          <a:p>
            <a:r>
              <a:rPr lang="ru-RU" sz="2000" b="1" dirty="0" smtClean="0">
                <a:solidFill>
                  <a:srgbClr val="046611"/>
                </a:solidFill>
              </a:rPr>
              <a:t>3</a:t>
            </a:r>
            <a:r>
              <a:rPr lang="ru-RU" sz="2000" b="1" dirty="0">
                <a:solidFill>
                  <a:srgbClr val="046611"/>
                </a:solidFill>
              </a:rPr>
              <a:t>. </a:t>
            </a:r>
            <a:r>
              <a:rPr lang="ru-RU" sz="2000" dirty="0"/>
              <a:t>Знак </a:t>
            </a:r>
            <a:r>
              <a:rPr lang="ru-RU" sz="2000" dirty="0" smtClean="0"/>
              <a:t>для записи музыки</a:t>
            </a:r>
          </a:p>
          <a:p>
            <a:r>
              <a:rPr lang="ru-RU" sz="2000" b="1" dirty="0" smtClean="0">
                <a:solidFill>
                  <a:srgbClr val="0967D7"/>
                </a:solidFill>
              </a:rPr>
              <a:t>4</a:t>
            </a:r>
            <a:r>
              <a:rPr lang="ru-RU" sz="2000" b="1" dirty="0">
                <a:solidFill>
                  <a:srgbClr val="0967D7"/>
                </a:solidFill>
              </a:rPr>
              <a:t>. </a:t>
            </a:r>
            <a:r>
              <a:rPr lang="ru-RU" sz="2000" dirty="0"/>
              <a:t>Щипковый инструмент</a:t>
            </a:r>
            <a:r>
              <a:rPr lang="ru-RU" sz="2000" dirty="0" smtClean="0"/>
              <a:t>, древнего происхождения</a:t>
            </a:r>
          </a:p>
          <a:p>
            <a:r>
              <a:rPr lang="ru-RU" sz="2000" b="1" dirty="0" smtClean="0">
                <a:solidFill>
                  <a:srgbClr val="A60A67"/>
                </a:solidFill>
              </a:rPr>
              <a:t>5</a:t>
            </a:r>
            <a:r>
              <a:rPr lang="ru-RU" sz="2000" b="1" dirty="0">
                <a:solidFill>
                  <a:srgbClr val="A60A67"/>
                </a:solidFill>
              </a:rPr>
              <a:t>. </a:t>
            </a:r>
            <a:r>
              <a:rPr lang="ru-RU" sz="2000" dirty="0"/>
              <a:t>Музыкальное </a:t>
            </a:r>
            <a:r>
              <a:rPr lang="ru-RU" sz="2000" dirty="0" smtClean="0"/>
              <a:t>сопровождение</a:t>
            </a:r>
          </a:p>
          <a:p>
            <a:r>
              <a:rPr lang="ru-RU" sz="2000" b="1" dirty="0" smtClean="0">
                <a:solidFill>
                  <a:srgbClr val="FCA011"/>
                </a:solidFill>
              </a:rPr>
              <a:t>6</a:t>
            </a:r>
            <a:r>
              <a:rPr lang="ru-RU" sz="2000" b="1" dirty="0">
                <a:solidFill>
                  <a:srgbClr val="FCA011"/>
                </a:solidFill>
              </a:rPr>
              <a:t>. </a:t>
            </a:r>
            <a:r>
              <a:rPr lang="ru-RU" sz="2000" dirty="0"/>
              <a:t>Эталон высоты звука </a:t>
            </a:r>
            <a:r>
              <a:rPr lang="ru-RU" sz="2000" dirty="0" smtClean="0"/>
              <a:t>при настройке</a:t>
            </a:r>
          </a:p>
          <a:p>
            <a:r>
              <a:rPr lang="ru-RU" sz="2000" b="1" dirty="0" smtClean="0">
                <a:solidFill>
                  <a:srgbClr val="372485"/>
                </a:solidFill>
              </a:rPr>
              <a:t>7</a:t>
            </a:r>
            <a:r>
              <a:rPr lang="ru-RU" sz="2000" b="1" dirty="0">
                <a:solidFill>
                  <a:srgbClr val="372485"/>
                </a:solidFill>
              </a:rPr>
              <a:t>. </a:t>
            </a:r>
            <a:r>
              <a:rPr lang="ru-RU" sz="2000" dirty="0" smtClean="0"/>
              <a:t>Интервал</a:t>
            </a:r>
          </a:p>
          <a:p>
            <a:r>
              <a:rPr lang="ru-RU" sz="2000" b="1" dirty="0" smtClean="0">
                <a:solidFill>
                  <a:srgbClr val="F17526"/>
                </a:solidFill>
              </a:rPr>
              <a:t>8</a:t>
            </a:r>
            <a:r>
              <a:rPr lang="ru-RU" sz="2000" b="1" dirty="0">
                <a:solidFill>
                  <a:srgbClr val="F17526"/>
                </a:solidFill>
              </a:rPr>
              <a:t>. </a:t>
            </a:r>
            <a:r>
              <a:rPr lang="ru-RU" sz="2000" dirty="0"/>
              <a:t>Вид творчества, при </a:t>
            </a:r>
            <a:r>
              <a:rPr lang="ru-RU" sz="2000" dirty="0" smtClean="0"/>
              <a:t>котором </a:t>
            </a:r>
            <a:r>
              <a:rPr lang="ru-RU" sz="2000" dirty="0"/>
              <a:t>сочинение происходит </a:t>
            </a:r>
            <a:r>
              <a:rPr lang="ru-RU" sz="2000" dirty="0" smtClean="0"/>
              <a:t>в процессе исполнения</a:t>
            </a:r>
          </a:p>
          <a:p>
            <a:r>
              <a:rPr lang="ru-RU" sz="2000" b="1" dirty="0">
                <a:solidFill>
                  <a:srgbClr val="029302"/>
                </a:solidFill>
              </a:rPr>
              <a:t>9. </a:t>
            </a:r>
            <a:r>
              <a:rPr lang="ru-RU" sz="2000" dirty="0"/>
              <a:t>Законченный по </a:t>
            </a:r>
            <a:r>
              <a:rPr lang="ru-RU" sz="2000" dirty="0" smtClean="0"/>
              <a:t>построению номер </a:t>
            </a:r>
            <a:r>
              <a:rPr lang="ru-RU" sz="2000" dirty="0"/>
              <a:t>в опере, оратории</a:t>
            </a:r>
            <a:r>
              <a:rPr lang="ru-RU" sz="2000" dirty="0" smtClean="0"/>
              <a:t>, кантате</a:t>
            </a:r>
            <a:r>
              <a:rPr lang="ru-RU" sz="2000" dirty="0"/>
              <a:t>, </a:t>
            </a:r>
            <a:r>
              <a:rPr lang="ru-RU" sz="2000" dirty="0" smtClean="0"/>
              <a:t>исполняемый одним </a:t>
            </a:r>
            <a:r>
              <a:rPr lang="ru-RU" sz="2000" dirty="0"/>
              <a:t>певцом в </a:t>
            </a:r>
            <a:r>
              <a:rPr lang="ru-RU" sz="2000" dirty="0" smtClean="0"/>
              <a:t>сопровождении оркестра</a:t>
            </a:r>
          </a:p>
          <a:p>
            <a:r>
              <a:rPr lang="ru-RU" sz="2000" b="1" dirty="0" smtClean="0">
                <a:solidFill>
                  <a:srgbClr val="E492BA"/>
                </a:solidFill>
              </a:rPr>
              <a:t>10</a:t>
            </a:r>
            <a:r>
              <a:rPr lang="ru-RU" sz="2000" b="1" dirty="0">
                <a:solidFill>
                  <a:srgbClr val="E492BA"/>
                </a:solidFill>
              </a:rPr>
              <a:t>. </a:t>
            </a:r>
            <a:r>
              <a:rPr lang="ru-RU" sz="2000" dirty="0"/>
              <a:t>Немецкий </a:t>
            </a:r>
            <a:r>
              <a:rPr lang="ru-RU" sz="2000" dirty="0" smtClean="0"/>
              <a:t>композитор</a:t>
            </a:r>
          </a:p>
          <a:p>
            <a:r>
              <a:rPr lang="ru-RU" sz="2000" b="1" dirty="0" smtClean="0">
                <a:solidFill>
                  <a:srgbClr val="566463"/>
                </a:solidFill>
              </a:rPr>
              <a:t>11</a:t>
            </a:r>
            <a:r>
              <a:rPr lang="ru-RU" sz="2000" b="1" dirty="0">
                <a:solidFill>
                  <a:srgbClr val="566463"/>
                </a:solidFill>
              </a:rPr>
              <a:t>. </a:t>
            </a:r>
            <a:r>
              <a:rPr lang="ru-RU" sz="2000" dirty="0"/>
              <a:t>Немецкий композитор </a:t>
            </a:r>
            <a:r>
              <a:rPr lang="ru-RU" sz="2000" dirty="0" smtClean="0"/>
              <a:t>и органист</a:t>
            </a:r>
          </a:p>
          <a:p>
            <a:r>
              <a:rPr lang="ru-RU" sz="2000" b="1" dirty="0" smtClean="0">
                <a:solidFill>
                  <a:srgbClr val="E42C3D"/>
                </a:solidFill>
              </a:rPr>
              <a:t>12</a:t>
            </a:r>
            <a:r>
              <a:rPr lang="ru-RU" sz="2000" b="1" dirty="0">
                <a:solidFill>
                  <a:srgbClr val="E42C3D"/>
                </a:solidFill>
              </a:rPr>
              <a:t>. </a:t>
            </a:r>
            <a:r>
              <a:rPr lang="ru-RU" sz="2000" dirty="0"/>
              <a:t>Жанр вокального музыкально-драматического искусства</a:t>
            </a:r>
          </a:p>
        </p:txBody>
      </p:sp>
    </p:spTree>
    <p:extLst>
      <p:ext uri="{BB962C8B-B14F-4D97-AF65-F5344CB8AC3E}">
        <p14:creationId xmlns:p14="http://schemas.microsoft.com/office/powerpoint/2010/main" val="1056983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386001" y="69189"/>
            <a:ext cx="9487766" cy="1325563"/>
          </a:xfrm>
        </p:spPr>
        <p:txBody>
          <a:bodyPr/>
          <a:lstStyle/>
          <a:p>
            <a:r>
              <a:rPr lang="ru-RU" b="1" dirty="0" smtClean="0"/>
              <a:t>Какие балеты написал П.И. Чайковский</a:t>
            </a:r>
            <a:endParaRPr lang="ru-RU" b="1" dirty="0"/>
          </a:p>
        </p:txBody>
      </p:sp>
      <p:pic>
        <p:nvPicPr>
          <p:cNvPr id="5" name="Picture 2" descr="http://zvonoknaurok.ru/79/162.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8889"/>
          <a:stretch/>
        </p:blipFill>
        <p:spPr>
          <a:xfrm>
            <a:off x="3742978" y="1394752"/>
            <a:ext cx="4029422" cy="5463248"/>
          </a:xfrm>
          <a:noFill/>
        </p:spPr>
      </p:pic>
      <p:pic>
        <p:nvPicPr>
          <p:cNvPr id="2" name="Рисунок 1"/>
          <p:cNvPicPr>
            <a:picLocks noChangeAspect="1"/>
          </p:cNvPicPr>
          <p:nvPr/>
        </p:nvPicPr>
        <p:blipFill>
          <a:blip r:embed="rId3"/>
          <a:stretch>
            <a:fillRect/>
          </a:stretch>
        </p:blipFill>
        <p:spPr>
          <a:xfrm>
            <a:off x="6038850" y="1394752"/>
            <a:ext cx="2182068" cy="811459"/>
          </a:xfrm>
          <a:prstGeom prst="rect">
            <a:avLst/>
          </a:prstGeom>
        </p:spPr>
      </p:pic>
    </p:spTree>
    <p:extLst>
      <p:ext uri="{BB962C8B-B14F-4D97-AF65-F5344CB8AC3E}">
        <p14:creationId xmlns:p14="http://schemas.microsoft.com/office/powerpoint/2010/main" val="3746333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Вывод</a:t>
            </a:r>
            <a:endParaRPr lang="ru-RU" b="1" dirty="0"/>
          </a:p>
        </p:txBody>
      </p:sp>
      <p:sp>
        <p:nvSpPr>
          <p:cNvPr id="29" name="Объект 4"/>
          <p:cNvSpPr>
            <a:spLocks noGrp="1"/>
          </p:cNvSpPr>
          <p:nvPr>
            <p:ph idx="1"/>
          </p:nvPr>
        </p:nvSpPr>
        <p:spPr>
          <a:xfrm>
            <a:off x="799669" y="2466974"/>
            <a:ext cx="10734241" cy="4280189"/>
          </a:xfrm>
        </p:spPr>
        <p:txBody>
          <a:bodyPr rtlCol="0">
            <a:normAutofit/>
          </a:bodyPr>
          <a:lstStyle/>
          <a:p>
            <a:pPr indent="311150" algn="just">
              <a:buNone/>
            </a:pPr>
            <a:r>
              <a:rPr lang="ru-RU" altLang="ru-RU" sz="3600" b="1" dirty="0"/>
              <a:t>Применение широкого арсенала различных методов музыкального образования и воспитания, а так же современных технологий способствует формированию  мотивации школьников на уроках</a:t>
            </a:r>
          </a:p>
        </p:txBody>
      </p:sp>
    </p:spTree>
    <p:extLst>
      <p:ext uri="{BB962C8B-B14F-4D97-AF65-F5344CB8AC3E}">
        <p14:creationId xmlns:p14="http://schemas.microsoft.com/office/powerpoint/2010/main" val="5768616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smtClean="0"/>
              <a:t>Помните</a:t>
            </a:r>
            <a:endParaRPr lang="ru-RU" b="1" dirty="0"/>
          </a:p>
        </p:txBody>
      </p:sp>
      <p:sp>
        <p:nvSpPr>
          <p:cNvPr id="29" name="Объект 4"/>
          <p:cNvSpPr>
            <a:spLocks noGrp="1"/>
          </p:cNvSpPr>
          <p:nvPr>
            <p:ph idx="1"/>
          </p:nvPr>
        </p:nvSpPr>
        <p:spPr>
          <a:xfrm>
            <a:off x="799669" y="2686050"/>
            <a:ext cx="10734241" cy="4061113"/>
          </a:xfrm>
        </p:spPr>
        <p:txBody>
          <a:bodyPr rtlCol="0">
            <a:normAutofit/>
          </a:bodyPr>
          <a:lstStyle/>
          <a:p>
            <a:pPr indent="311150" algn="just">
              <a:buNone/>
            </a:pPr>
            <a:r>
              <a:rPr lang="ru-RU" altLang="ru-RU" sz="3600" b="1" dirty="0" smtClean="0"/>
              <a:t>Учитель </a:t>
            </a:r>
            <a:r>
              <a:rPr lang="ru-RU" altLang="ru-RU" sz="3600" b="1" dirty="0"/>
              <a:t>–</a:t>
            </a:r>
            <a:r>
              <a:rPr lang="ru-RU" altLang="ru-RU" sz="3600" b="1" dirty="0" smtClean="0"/>
              <a:t> </a:t>
            </a:r>
            <a:r>
              <a:rPr lang="ru-RU" altLang="ru-RU" sz="3600" b="1" dirty="0"/>
              <a:t>это ученик, навсегда вызванный к доске. (С. Соловейчик). </a:t>
            </a:r>
            <a:endParaRPr lang="ru-RU" altLang="ru-RU" sz="3600" b="1" dirty="0" smtClean="0"/>
          </a:p>
          <a:p>
            <a:pPr indent="311150">
              <a:buNone/>
            </a:pPr>
            <a:r>
              <a:rPr lang="ru-RU" altLang="ru-RU" sz="3600" b="1" dirty="0" smtClean="0"/>
              <a:t>Обучая </a:t>
            </a:r>
            <a:r>
              <a:rPr lang="ru-RU" altLang="ru-RU" sz="3600" b="1" dirty="0"/>
              <a:t>других – учись сам.</a:t>
            </a:r>
            <a:br>
              <a:rPr lang="ru-RU" altLang="ru-RU" sz="3600" b="1" dirty="0"/>
            </a:br>
            <a:endParaRPr lang="ru-RU" altLang="ru-RU" sz="3600" b="1" dirty="0"/>
          </a:p>
        </p:txBody>
      </p:sp>
    </p:spTree>
    <p:extLst>
      <p:ext uri="{BB962C8B-B14F-4D97-AF65-F5344CB8AC3E}">
        <p14:creationId xmlns:p14="http://schemas.microsoft.com/office/powerpoint/2010/main" val="10598959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36D15-B8D1-EB4C-B2C4-B69A8A1E8D8E}"/>
              </a:ext>
            </a:extLst>
          </p:cNvPr>
          <p:cNvSpPr>
            <a:spLocks noGrp="1"/>
          </p:cNvSpPr>
          <p:nvPr>
            <p:ph type="ctrTitle"/>
          </p:nvPr>
        </p:nvSpPr>
        <p:spPr>
          <a:xfrm>
            <a:off x="1524000" y="1884363"/>
            <a:ext cx="9144000" cy="3306762"/>
          </a:xfrm>
        </p:spPr>
        <p:txBody>
          <a:bodyPr>
            <a:normAutofit/>
          </a:bodyPr>
          <a:lstStyle/>
          <a:p>
            <a:r>
              <a:rPr lang="ru-RU" altLang="ru-RU" sz="11500" b="1" dirty="0">
                <a:solidFill>
                  <a:schemeClr val="tx2"/>
                </a:solidFill>
              </a:rPr>
              <a:t> </a:t>
            </a:r>
            <a:r>
              <a:rPr lang="ru-RU" altLang="ru-RU" sz="11500" b="1" dirty="0" smtClean="0">
                <a:solidFill>
                  <a:schemeClr val="tx2"/>
                </a:solidFill>
              </a:rPr>
              <a:t>Спасибо, за внимание</a:t>
            </a:r>
            <a:endParaRPr lang="ru-RU" altLang="ru-RU" sz="11500" b="1" dirty="0">
              <a:solidFill>
                <a:schemeClr val="tx2"/>
              </a:solidFill>
            </a:endParaRPr>
          </a:p>
        </p:txBody>
      </p:sp>
    </p:spTree>
    <p:extLst>
      <p:ext uri="{BB962C8B-B14F-4D97-AF65-F5344CB8AC3E}">
        <p14:creationId xmlns:p14="http://schemas.microsoft.com/office/powerpoint/2010/main" val="875027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b="1" dirty="0"/>
              <a:t>Народная мудрость</a:t>
            </a:r>
          </a:p>
        </p:txBody>
      </p:sp>
      <p:sp>
        <p:nvSpPr>
          <p:cNvPr id="29" name="Объект 4"/>
          <p:cNvSpPr>
            <a:spLocks noGrp="1"/>
          </p:cNvSpPr>
          <p:nvPr>
            <p:ph idx="1"/>
          </p:nvPr>
        </p:nvSpPr>
        <p:spPr>
          <a:xfrm>
            <a:off x="938214" y="2479964"/>
            <a:ext cx="10734241" cy="3594100"/>
          </a:xfrm>
        </p:spPr>
        <p:txBody>
          <a:bodyPr rtlCol="0">
            <a:normAutofit/>
          </a:bodyPr>
          <a:lstStyle/>
          <a:p>
            <a:pPr indent="311150" algn="just">
              <a:buNone/>
              <a:defRPr/>
            </a:pPr>
            <a:r>
              <a:rPr lang="ru-RU" sz="3600" b="1" dirty="0">
                <a:solidFill>
                  <a:schemeClr val="tx1">
                    <a:lumMod val="85000"/>
                    <a:lumOff val="15000"/>
                  </a:schemeClr>
                </a:solidFill>
              </a:rPr>
              <a:t>«Немотивированный ученик просто не хочет учиться»</a:t>
            </a:r>
          </a:p>
          <a:p>
            <a:pPr indent="311150" algn="ctr">
              <a:buNone/>
              <a:defRPr/>
            </a:pPr>
            <a:r>
              <a:rPr lang="ru-RU" sz="3600" dirty="0" smtClean="0">
                <a:solidFill>
                  <a:schemeClr val="tx1">
                    <a:lumMod val="85000"/>
                    <a:lumOff val="15000"/>
                  </a:schemeClr>
                </a:solidFill>
              </a:rPr>
              <a:t>ИЛИ</a:t>
            </a:r>
            <a:endParaRPr lang="ru-RU" sz="3600" dirty="0">
              <a:solidFill>
                <a:schemeClr val="tx1">
                  <a:lumMod val="85000"/>
                  <a:lumOff val="15000"/>
                </a:schemeClr>
              </a:solidFill>
            </a:endParaRPr>
          </a:p>
          <a:p>
            <a:pPr indent="311150" algn="just">
              <a:buNone/>
              <a:defRPr/>
            </a:pPr>
            <a:r>
              <a:rPr lang="ru-RU" sz="3600" b="1" dirty="0">
                <a:solidFill>
                  <a:schemeClr val="tx1">
                    <a:lumMod val="85000"/>
                    <a:lumOff val="15000"/>
                  </a:schemeClr>
                </a:solidFill>
              </a:rPr>
              <a:t>«Ты можешь подвести коня к водопою, но ты не можешь заставить его пить»</a:t>
            </a:r>
          </a:p>
        </p:txBody>
      </p:sp>
    </p:spTree>
    <p:extLst>
      <p:ext uri="{BB962C8B-B14F-4D97-AF65-F5344CB8AC3E}">
        <p14:creationId xmlns:p14="http://schemas.microsoft.com/office/powerpoint/2010/main" val="40937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Объект 4"/>
          <p:cNvSpPr>
            <a:spLocks noGrp="1"/>
          </p:cNvSpPr>
          <p:nvPr>
            <p:ph idx="1"/>
          </p:nvPr>
        </p:nvSpPr>
        <p:spPr>
          <a:xfrm>
            <a:off x="938214" y="2022764"/>
            <a:ext cx="10734241" cy="3594100"/>
          </a:xfrm>
        </p:spPr>
        <p:txBody>
          <a:bodyPr rtlCol="0">
            <a:normAutofit/>
          </a:bodyPr>
          <a:lstStyle/>
          <a:p>
            <a:pPr indent="311150" algn="just">
              <a:buNone/>
              <a:defRPr/>
            </a:pPr>
            <a:r>
              <a:rPr lang="ru-RU" altLang="ru-RU" sz="6600" b="1" dirty="0"/>
              <a:t>Способность мотивировать обучающихся – это </a:t>
            </a:r>
            <a:r>
              <a:rPr lang="ru-RU" altLang="ru-RU" sz="6600" b="1" i="1" u="sng" dirty="0"/>
              <a:t>ключевой навык учителя!</a:t>
            </a:r>
            <a:endParaRPr lang="ru-RU" sz="6600" b="1" i="1" dirty="0">
              <a:solidFill>
                <a:schemeClr val="tx1">
                  <a:lumMod val="65000"/>
                  <a:lumOff val="35000"/>
                </a:schemeClr>
              </a:solidFill>
            </a:endParaRPr>
          </a:p>
        </p:txBody>
      </p:sp>
    </p:spTree>
    <p:extLst>
      <p:ext uri="{BB962C8B-B14F-4D97-AF65-F5344CB8AC3E}">
        <p14:creationId xmlns:p14="http://schemas.microsoft.com/office/powerpoint/2010/main" val="1754415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altLang="ru-RU" b="1" dirty="0"/>
              <a:t>Что такое мотивация?</a:t>
            </a:r>
            <a:endParaRPr lang="ru-RU" b="1" dirty="0"/>
          </a:p>
        </p:txBody>
      </p:sp>
      <p:sp>
        <p:nvSpPr>
          <p:cNvPr id="29" name="Объект 4"/>
          <p:cNvSpPr>
            <a:spLocks noGrp="1"/>
          </p:cNvSpPr>
          <p:nvPr>
            <p:ph idx="1"/>
          </p:nvPr>
        </p:nvSpPr>
        <p:spPr>
          <a:xfrm>
            <a:off x="938214" y="2244436"/>
            <a:ext cx="10734241" cy="3829628"/>
          </a:xfrm>
        </p:spPr>
        <p:txBody>
          <a:bodyPr rtlCol="0">
            <a:normAutofit lnSpcReduction="10000"/>
          </a:bodyPr>
          <a:lstStyle/>
          <a:p>
            <a:pPr indent="311150" algn="just">
              <a:buNone/>
            </a:pPr>
            <a:r>
              <a:rPr lang="ru-RU" altLang="ru-RU" sz="3600" dirty="0"/>
              <a:t>Это эффективное средство успешного обучения школьников.</a:t>
            </a:r>
          </a:p>
          <a:p>
            <a:pPr indent="311150" algn="just">
              <a:buNone/>
            </a:pPr>
            <a:r>
              <a:rPr lang="ru-RU" altLang="ru-RU" sz="3600" i="1" u="sng" dirty="0" smtClean="0"/>
              <a:t>Мотивация</a:t>
            </a:r>
            <a:r>
              <a:rPr lang="ru-RU" altLang="ru-RU" sz="3600" dirty="0" smtClean="0"/>
              <a:t> </a:t>
            </a:r>
            <a:r>
              <a:rPr lang="ru-RU" altLang="ru-RU" sz="3600" dirty="0"/>
              <a:t>(от англ. «</a:t>
            </a:r>
            <a:r>
              <a:rPr lang="en-US" altLang="ru-RU" sz="3600" dirty="0"/>
              <a:t>move - </a:t>
            </a:r>
            <a:r>
              <a:rPr lang="ru-RU" altLang="ru-RU" sz="3600" dirty="0"/>
              <a:t>двигать»)</a:t>
            </a:r>
          </a:p>
          <a:p>
            <a:pPr indent="311150" algn="just">
              <a:buNone/>
            </a:pPr>
            <a:r>
              <a:rPr lang="ru-RU" altLang="ru-RU" sz="3600" dirty="0" smtClean="0"/>
              <a:t> </a:t>
            </a:r>
            <a:r>
              <a:rPr lang="ru-RU" altLang="ru-RU" sz="3600" dirty="0"/>
              <a:t>Это процессы, определяющие движение к поставленной цели, это факторы, влияющие на активность или пассивность поведения.</a:t>
            </a:r>
          </a:p>
          <a:p>
            <a:pPr indent="311150" algn="just">
              <a:buNone/>
            </a:pPr>
            <a:r>
              <a:rPr lang="ru-RU" altLang="ru-RU" sz="3600" dirty="0" smtClean="0"/>
              <a:t> </a:t>
            </a:r>
            <a:r>
              <a:rPr lang="ru-RU" altLang="ru-RU" sz="3600" dirty="0"/>
              <a:t>Мотивация гораздо больше, чем способности.</a:t>
            </a:r>
          </a:p>
        </p:txBody>
      </p:sp>
    </p:spTree>
    <p:extLst>
      <p:ext uri="{BB962C8B-B14F-4D97-AF65-F5344CB8AC3E}">
        <p14:creationId xmlns:p14="http://schemas.microsoft.com/office/powerpoint/2010/main" val="31700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altLang="ru-RU" b="1" dirty="0"/>
              <a:t>Мотивы  </a:t>
            </a:r>
            <a:r>
              <a:rPr lang="ru-RU" altLang="ru-RU" b="1" u="sng" dirty="0"/>
              <a:t>внешние</a:t>
            </a:r>
            <a:r>
              <a:rPr lang="ru-RU" altLang="ru-RU" b="1" dirty="0"/>
              <a:t> и </a:t>
            </a:r>
            <a:r>
              <a:rPr lang="ru-RU" altLang="ru-RU" b="1" u="sng" dirty="0"/>
              <a:t>внутренние</a:t>
            </a:r>
            <a:endParaRPr lang="ru-RU" b="1" dirty="0"/>
          </a:p>
        </p:txBody>
      </p:sp>
      <p:sp>
        <p:nvSpPr>
          <p:cNvPr id="29" name="Объект 4"/>
          <p:cNvSpPr>
            <a:spLocks noGrp="1"/>
          </p:cNvSpPr>
          <p:nvPr>
            <p:ph idx="1"/>
          </p:nvPr>
        </p:nvSpPr>
        <p:spPr>
          <a:xfrm>
            <a:off x="799669" y="1565563"/>
            <a:ext cx="10734241" cy="4904509"/>
          </a:xfrm>
        </p:spPr>
        <p:txBody>
          <a:bodyPr rtlCol="0">
            <a:normAutofit fontScale="92500" lnSpcReduction="20000"/>
          </a:bodyPr>
          <a:lstStyle/>
          <a:p>
            <a:pPr indent="311150" algn="just">
              <a:buNone/>
            </a:pPr>
            <a:r>
              <a:rPr lang="ru-RU" altLang="ru-RU" sz="3600" b="1" dirty="0"/>
              <a:t>Мотивы учения делятся на внешние и внутренние.</a:t>
            </a:r>
          </a:p>
          <a:p>
            <a:pPr indent="311150" algn="just">
              <a:buNone/>
            </a:pPr>
            <a:r>
              <a:rPr lang="ru-RU" altLang="ru-RU" sz="3600" dirty="0"/>
              <a:t> </a:t>
            </a:r>
            <a:r>
              <a:rPr lang="ru-RU" altLang="ru-RU" sz="3600" dirty="0" smtClean="0"/>
              <a:t>Первые </a:t>
            </a:r>
            <a:r>
              <a:rPr lang="ru-RU" altLang="ru-RU" sz="3600" dirty="0"/>
              <a:t>исходят от педагогов, родителей, классов, общества и приобретают форму подсказок, намеков, требований, указаний. Они как правило, действуют, но их действие нередко встречает внутреннее сопротивление личности, поэтому не может быть названо гуманным. Необходимо, чтобы сам ученик захотел что-то сделать и сделал это. Истинный источник мотивации человека находится в нем самом.</a:t>
            </a:r>
          </a:p>
          <a:p>
            <a:pPr indent="311150" algn="just">
              <a:buNone/>
            </a:pPr>
            <a:r>
              <a:rPr lang="ru-RU" altLang="ru-RU" sz="3600" b="1" dirty="0" smtClean="0"/>
              <a:t> </a:t>
            </a:r>
            <a:r>
              <a:rPr lang="ru-RU" altLang="ru-RU" sz="3600" b="1" dirty="0"/>
              <a:t>Вот почему решающее значение придается не мотивам обучения – внешнему нажиму, а мотивам учения – внутренним побудительным </a:t>
            </a:r>
            <a:r>
              <a:rPr lang="ru-RU" altLang="ru-RU" sz="3600" b="1" dirty="0" smtClean="0"/>
              <a:t>силам.</a:t>
            </a:r>
            <a:endParaRPr lang="ru-RU" altLang="ru-RU" sz="3600" b="1" dirty="0"/>
          </a:p>
        </p:txBody>
      </p:sp>
    </p:spTree>
    <p:extLst>
      <p:ext uri="{BB962C8B-B14F-4D97-AF65-F5344CB8AC3E}">
        <p14:creationId xmlns:p14="http://schemas.microsoft.com/office/powerpoint/2010/main" val="2915504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180109"/>
            <a:ext cx="9206346" cy="1717964"/>
          </a:xfrm>
        </p:spPr>
        <p:txBody>
          <a:bodyPr>
            <a:normAutofit fontScale="90000"/>
          </a:bodyPr>
          <a:lstStyle/>
          <a:p>
            <a:r>
              <a:rPr lang="ru-RU" altLang="ru-RU" b="1" dirty="0"/>
              <a:t>«Как повысить  мотивацию учения для успешного обучения на уроках музыки»</a:t>
            </a:r>
            <a:endParaRPr lang="ru-RU" b="1" dirty="0"/>
          </a:p>
        </p:txBody>
      </p:sp>
      <p:sp>
        <p:nvSpPr>
          <p:cNvPr id="29" name="Объект 4"/>
          <p:cNvSpPr>
            <a:spLocks noGrp="1"/>
          </p:cNvSpPr>
          <p:nvPr>
            <p:ph idx="1"/>
          </p:nvPr>
        </p:nvSpPr>
        <p:spPr>
          <a:xfrm>
            <a:off x="304800" y="1898073"/>
            <a:ext cx="11367655" cy="4807527"/>
          </a:xfrm>
        </p:spPr>
        <p:txBody>
          <a:bodyPr rtlCol="0">
            <a:noAutofit/>
          </a:bodyPr>
          <a:lstStyle/>
          <a:p>
            <a:pPr indent="311150" algn="just">
              <a:buNone/>
            </a:pPr>
            <a:r>
              <a:rPr lang="ru-RU" altLang="ru-RU" sz="2400" b="1" dirty="0"/>
              <a:t>Урок музыки </a:t>
            </a:r>
            <a:r>
              <a:rPr lang="ru-RU" altLang="ru-RU" sz="2400" dirty="0"/>
              <a:t>– это, прежде всего, урок искусства. Благодаря этой специфике проблемное обучение и творческое настолько переплетаются, как две стороны медали, т.к. любое творческое задание предполагает создание поисковой ситуации, способствующей самостоятельному поиску ответов и способов деятельности.</a:t>
            </a:r>
          </a:p>
          <a:p>
            <a:pPr indent="311150" algn="just">
              <a:buNone/>
            </a:pPr>
            <a:r>
              <a:rPr lang="ru-RU" altLang="ru-RU" sz="2400" dirty="0"/>
              <a:t>Формирование мотивации происходит через различные виды музыкальной деятельности:</a:t>
            </a:r>
          </a:p>
          <a:p>
            <a:pPr indent="311150" algn="just">
              <a:buNone/>
            </a:pPr>
            <a:r>
              <a:rPr lang="ru-RU" altLang="ru-RU" sz="2400" u="sng" dirty="0"/>
              <a:t>слушание музыки </a:t>
            </a:r>
            <a:r>
              <a:rPr lang="ru-RU" altLang="ru-RU" sz="2400" dirty="0"/>
              <a:t>(осознанное её восприятие)</a:t>
            </a:r>
            <a:r>
              <a:rPr lang="ru-RU" altLang="ru-RU" sz="2400" u="sng" dirty="0"/>
              <a:t>; хоровое, ансамблевое, сольное пение; музыкально-ритмические движения, пластическое интонирование; </a:t>
            </a:r>
            <a:r>
              <a:rPr lang="ru-RU" altLang="ru-RU" sz="2400" u="sng" dirty="0" err="1"/>
              <a:t>дирижирование</a:t>
            </a:r>
            <a:r>
              <a:rPr lang="ru-RU" altLang="ru-RU" sz="2400" u="sng" dirty="0"/>
              <a:t>;  импровизация </a:t>
            </a:r>
            <a:r>
              <a:rPr lang="ru-RU" altLang="ru-RU" sz="2400" dirty="0"/>
              <a:t>(речевая, вокальная, ритмическая)</a:t>
            </a:r>
            <a:r>
              <a:rPr lang="ru-RU" altLang="ru-RU" sz="2400" u="sng" dirty="0"/>
              <a:t>;  игра на элементарных музыкальных инструментах; инсценировка песен; музыкальные игры; исполнение тем из </a:t>
            </a:r>
            <a:r>
              <a:rPr lang="ru-RU" altLang="ru-RU" sz="2400" u="sng" dirty="0" err="1" smtClean="0"/>
              <a:t>прос</a:t>
            </a:r>
            <a:r>
              <a:rPr lang="ru-RU" altLang="ru-RU" sz="2400" dirty="0"/>
              <a:t>(помогает лучше почувствовать и запомнить музыку)</a:t>
            </a:r>
            <a:r>
              <a:rPr lang="ru-RU" altLang="ru-RU" sz="2400" u="sng" dirty="0" err="1" smtClean="0"/>
              <a:t>лушиваемых</a:t>
            </a:r>
            <a:r>
              <a:rPr lang="ru-RU" altLang="ru-RU" sz="2400" u="sng" dirty="0" smtClean="0"/>
              <a:t> произведений. </a:t>
            </a:r>
            <a:endParaRPr lang="ru-RU" altLang="ru-RU" sz="2400" u="sng" dirty="0"/>
          </a:p>
        </p:txBody>
      </p:sp>
    </p:spTree>
    <p:extLst>
      <p:ext uri="{BB962C8B-B14F-4D97-AF65-F5344CB8AC3E}">
        <p14:creationId xmlns:p14="http://schemas.microsoft.com/office/powerpoint/2010/main" val="2491044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729345" y="0"/>
            <a:ext cx="9206346" cy="1325563"/>
          </a:xfrm>
        </p:spPr>
        <p:txBody>
          <a:bodyPr>
            <a:normAutofit/>
          </a:bodyPr>
          <a:lstStyle/>
          <a:p>
            <a:r>
              <a:rPr lang="ru-RU" altLang="ru-RU" b="1" dirty="0"/>
              <a:t>Урок музыки должен приносить радость</a:t>
            </a:r>
            <a:r>
              <a:rPr lang="ru-RU" altLang="ru-RU" b="1" dirty="0" smtClean="0"/>
              <a:t>.</a:t>
            </a:r>
            <a:endParaRPr lang="ru-RU" b="1" dirty="0"/>
          </a:p>
        </p:txBody>
      </p:sp>
      <p:sp>
        <p:nvSpPr>
          <p:cNvPr id="29" name="Объект 4"/>
          <p:cNvSpPr>
            <a:spLocks noGrp="1"/>
          </p:cNvSpPr>
          <p:nvPr>
            <p:ph idx="1"/>
          </p:nvPr>
        </p:nvSpPr>
        <p:spPr>
          <a:xfrm>
            <a:off x="938214" y="1325563"/>
            <a:ext cx="10734241" cy="5532437"/>
          </a:xfrm>
        </p:spPr>
        <p:txBody>
          <a:bodyPr rtlCol="0">
            <a:noAutofit/>
          </a:bodyPr>
          <a:lstStyle/>
          <a:p>
            <a:pPr indent="311150" algn="just">
              <a:buNone/>
            </a:pPr>
            <a:r>
              <a:rPr lang="ru-RU" altLang="ru-RU" sz="2200" dirty="0"/>
              <a:t>Радость творческого самовыражения, радость познания нового. Именно на это направлены методы и приёмы, применяемые на уроках:</a:t>
            </a:r>
          </a:p>
          <a:p>
            <a:pPr marL="800100" indent="-571500" algn="just"/>
            <a:r>
              <a:rPr lang="ru-RU" altLang="ru-RU" sz="2200" b="1" dirty="0" smtClean="0"/>
              <a:t>метод </a:t>
            </a:r>
            <a:r>
              <a:rPr lang="ru-RU" altLang="ru-RU" sz="2200" b="1" dirty="0"/>
              <a:t>размышления о музыке </a:t>
            </a:r>
          </a:p>
          <a:p>
            <a:pPr marL="800100" indent="-571500" algn="just"/>
            <a:r>
              <a:rPr lang="ru-RU" altLang="ru-RU" sz="2200" b="1" dirty="0"/>
              <a:t>метод </a:t>
            </a:r>
            <a:r>
              <a:rPr lang="ru-RU" altLang="ru-RU" sz="2200" b="1" dirty="0" err="1"/>
              <a:t>забегания</a:t>
            </a:r>
            <a:r>
              <a:rPr lang="ru-RU" altLang="ru-RU" sz="2200" b="1" dirty="0"/>
              <a:t> вперед и возвращения к пройденному </a:t>
            </a:r>
          </a:p>
          <a:p>
            <a:pPr marL="800100" indent="-571500" algn="just"/>
            <a:r>
              <a:rPr lang="ru-RU" altLang="ru-RU" sz="2200" b="1" dirty="0"/>
              <a:t>метод музыкальных обобщений</a:t>
            </a:r>
          </a:p>
          <a:p>
            <a:pPr marL="800100" indent="-571500" algn="just"/>
            <a:r>
              <a:rPr lang="ru-RU" altLang="ru-RU" sz="2200" b="1" dirty="0"/>
              <a:t>метод эмоциональной драматургии </a:t>
            </a:r>
          </a:p>
          <a:p>
            <a:pPr marL="800100" indent="-571500" algn="just"/>
            <a:r>
              <a:rPr lang="ru-RU" altLang="ru-RU" sz="2200" b="1" dirty="0"/>
              <a:t>метод создания художественного контекста </a:t>
            </a:r>
          </a:p>
          <a:p>
            <a:pPr marL="800100" indent="-571500" algn="just"/>
            <a:r>
              <a:rPr lang="ru-RU" altLang="ru-RU" sz="2200" b="1" dirty="0"/>
              <a:t>метод проблемного изложения материала </a:t>
            </a:r>
          </a:p>
          <a:p>
            <a:pPr marL="800100" indent="-571500" algn="just"/>
            <a:r>
              <a:rPr lang="ru-RU" altLang="ru-RU" sz="2200" b="1" dirty="0"/>
              <a:t>метод </a:t>
            </a:r>
            <a:r>
              <a:rPr lang="ru-RU" altLang="ru-RU" sz="2200" b="1" dirty="0" err="1"/>
              <a:t>переинтонирования</a:t>
            </a:r>
            <a:endParaRPr lang="ru-RU" altLang="ru-RU" sz="2200" b="1" dirty="0"/>
          </a:p>
          <a:p>
            <a:pPr marL="800100" indent="-571500" algn="just"/>
            <a:r>
              <a:rPr lang="ru-RU" altLang="ru-RU" sz="2200" b="1" dirty="0"/>
              <a:t>метод моделирования художественного процесса </a:t>
            </a:r>
          </a:p>
          <a:p>
            <a:pPr marL="800100" indent="-571500" algn="just"/>
            <a:r>
              <a:rPr lang="ru-RU" altLang="ru-RU" sz="2200" b="1" dirty="0"/>
              <a:t>метод интонационно – стилевого анализа</a:t>
            </a:r>
          </a:p>
          <a:p>
            <a:pPr marL="800100" indent="-571500" algn="just"/>
            <a:r>
              <a:rPr lang="ru-RU" altLang="ru-RU" sz="2200" b="1" dirty="0"/>
              <a:t>метод импровизации </a:t>
            </a:r>
          </a:p>
          <a:p>
            <a:pPr marL="800100" indent="-571500" algn="just"/>
            <a:r>
              <a:rPr lang="ru-RU" altLang="ru-RU" sz="2200" b="1" dirty="0"/>
              <a:t>метод творческих заданий</a:t>
            </a:r>
          </a:p>
        </p:txBody>
      </p:sp>
    </p:spTree>
    <p:extLst>
      <p:ext uri="{BB962C8B-B14F-4D97-AF65-F5344CB8AC3E}">
        <p14:creationId xmlns:p14="http://schemas.microsoft.com/office/powerpoint/2010/main" val="1865767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66109" y="365125"/>
            <a:ext cx="9206346" cy="1325563"/>
          </a:xfrm>
        </p:spPr>
        <p:txBody>
          <a:bodyPr/>
          <a:lstStyle/>
          <a:p>
            <a:r>
              <a:rPr lang="ru-RU" altLang="ru-RU" b="1" dirty="0"/>
              <a:t>Одним из  сильно действующих мотивов является  интерес. </a:t>
            </a:r>
          </a:p>
        </p:txBody>
      </p:sp>
      <p:sp>
        <p:nvSpPr>
          <p:cNvPr id="29" name="Объект 4"/>
          <p:cNvSpPr>
            <a:spLocks noGrp="1"/>
          </p:cNvSpPr>
          <p:nvPr>
            <p:ph idx="1"/>
          </p:nvPr>
        </p:nvSpPr>
        <p:spPr>
          <a:xfrm>
            <a:off x="799669" y="2064326"/>
            <a:ext cx="10734241" cy="4530436"/>
          </a:xfrm>
        </p:spPr>
        <p:txBody>
          <a:bodyPr rtlCol="0">
            <a:normAutofit lnSpcReduction="10000"/>
          </a:bodyPr>
          <a:lstStyle/>
          <a:p>
            <a:pPr indent="311150" algn="just">
              <a:buNone/>
            </a:pPr>
            <a:r>
              <a:rPr lang="ru-RU" altLang="ru-RU" sz="3600" dirty="0"/>
              <a:t>Л.С. </a:t>
            </a:r>
            <a:r>
              <a:rPr lang="ru-RU" altLang="ru-RU" sz="3600" dirty="0" err="1"/>
              <a:t>Высотский</a:t>
            </a:r>
            <a:r>
              <a:rPr lang="ru-RU" altLang="ru-RU" sz="3600" dirty="0"/>
              <a:t> писал: </a:t>
            </a:r>
          </a:p>
          <a:p>
            <a:pPr indent="311150" algn="just">
              <a:buNone/>
            </a:pPr>
            <a:r>
              <a:rPr lang="ru-RU" altLang="ru-RU" sz="3600" dirty="0" smtClean="0"/>
              <a:t>«</a:t>
            </a:r>
            <a:r>
              <a:rPr lang="ru-RU" altLang="ru-RU" sz="3600" b="1" dirty="0"/>
              <a:t>Педагогический закон гласит: </a:t>
            </a:r>
          </a:p>
          <a:p>
            <a:pPr indent="311150" algn="just">
              <a:buNone/>
            </a:pPr>
            <a:r>
              <a:rPr lang="ru-RU" altLang="ru-RU" sz="3600" dirty="0"/>
              <a:t>прежде чем ты хочешь призвать ребенка к какой-либо деятельности, заинтересуй его ею, позаботься о том, чтобы обнаружить, что он готов  к этой деятельности, что у него напряжены все </a:t>
            </a:r>
            <a:r>
              <a:rPr lang="ru-RU" altLang="ru-RU" sz="3600" dirty="0" err="1"/>
              <a:t>cилы</a:t>
            </a:r>
            <a:r>
              <a:rPr lang="ru-RU" altLang="ru-RU" sz="3600" dirty="0"/>
              <a:t>, что ребенок будет действовать сам, преподавателю же остается только руководить и направлять его деятельность».</a:t>
            </a:r>
          </a:p>
        </p:txBody>
      </p:sp>
    </p:spTree>
    <p:extLst>
      <p:ext uri="{BB962C8B-B14F-4D97-AF65-F5344CB8AC3E}">
        <p14:creationId xmlns:p14="http://schemas.microsoft.com/office/powerpoint/2010/main" val="9634167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1225</Words>
  <Application>Microsoft Office PowerPoint</Application>
  <PresentationFormat>Широкоэкранный</PresentationFormat>
  <Paragraphs>132</Paragraphs>
  <Slides>26</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26</vt:i4>
      </vt:variant>
    </vt:vector>
  </HeadingPairs>
  <TitlesOfParts>
    <vt:vector size="30" baseType="lpstr">
      <vt:lpstr>Arial</vt:lpstr>
      <vt:lpstr>Calibri</vt:lpstr>
      <vt:lpstr>Calibri Light</vt:lpstr>
      <vt:lpstr>Office Theme</vt:lpstr>
      <vt:lpstr> «Как повысить  мотивацию учения для успешного обучения на уроках музыки»</vt:lpstr>
      <vt:lpstr>Актуальность</vt:lpstr>
      <vt:lpstr>Народная мудрость</vt:lpstr>
      <vt:lpstr>Презентация PowerPoint</vt:lpstr>
      <vt:lpstr>Что такое мотивация?</vt:lpstr>
      <vt:lpstr>Мотивы  внешние и внутренние</vt:lpstr>
      <vt:lpstr>«Как повысить  мотивацию учения для успешного обучения на уроках музыки»</vt:lpstr>
      <vt:lpstr>Урок музыки должен приносить радость.</vt:lpstr>
      <vt:lpstr>Одним из  сильно действующих мотивов является  интерес. </vt:lpstr>
      <vt:lpstr>Условные обозначения</vt:lpstr>
      <vt:lpstr>Способы</vt:lpstr>
      <vt:lpstr> ИГРА</vt:lpstr>
      <vt:lpstr>Набор игр №1</vt:lpstr>
      <vt:lpstr>Набор игр №2</vt:lpstr>
      <vt:lpstr>«Свой оркестр»</vt:lpstr>
      <vt:lpstr>«Живое слово»</vt:lpstr>
      <vt:lpstr>«Синквейн»</vt:lpstr>
      <vt:lpstr>Творческие задания на уроках музыки</vt:lpstr>
      <vt:lpstr>Прочитай рассказ</vt:lpstr>
      <vt:lpstr>Музыкальные загадки</vt:lpstr>
      <vt:lpstr>Ребусы</vt:lpstr>
      <vt:lpstr>Кроссворд</vt:lpstr>
      <vt:lpstr>Какие балеты написал П.И. Чайковский</vt:lpstr>
      <vt:lpstr>Вывод</vt:lpstr>
      <vt:lpstr>Помните</vt:lpstr>
      <vt:lpstr> Спасибо, за внимание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Microsoft Office User</dc:creator>
  <cp:lastModifiedBy>Dani</cp:lastModifiedBy>
  <cp:revision>10</cp:revision>
  <dcterms:created xsi:type="dcterms:W3CDTF">2022-05-10T09:14:09Z</dcterms:created>
  <dcterms:modified xsi:type="dcterms:W3CDTF">2022-10-06T07:25:57Z</dcterms:modified>
</cp:coreProperties>
</file>