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19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327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45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498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129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25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968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717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189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21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43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ADF59-B45F-4604-A856-D30343446A27}" type="datetimeFigureOut">
              <a:rPr lang="ru-RU" smtClean="0"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5505B-F041-4F58-BCB4-7A15225162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896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517D29C-B1C1-4730-B19B-67865952D170}"/>
              </a:ext>
            </a:extLst>
          </p:cNvPr>
          <p:cNvSpPr txBox="1"/>
          <p:nvPr/>
        </p:nvSpPr>
        <p:spPr>
          <a:xfrm>
            <a:off x="5211489" y="2261631"/>
            <a:ext cx="6154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6000" b="1" dirty="0" smtClean="0">
                <a:latin typeface="Arial Black" panose="020B0A04020102020204" pitchFamily="34" charset="0"/>
              </a:rPr>
              <a:t>Рапсодия </a:t>
            </a:r>
            <a:r>
              <a:rPr lang="ru-RU" altLang="ko-KR" sz="6000" b="1" dirty="0">
                <a:latin typeface="Arial Black" panose="020B0A04020102020204" pitchFamily="34" charset="0"/>
              </a:rPr>
              <a:t>в </a:t>
            </a:r>
            <a:r>
              <a:rPr lang="ru-RU" altLang="ko-KR" sz="6000" b="1" dirty="0" smtClean="0">
                <a:latin typeface="Arial Black" panose="020B0A04020102020204" pitchFamily="34" charset="0"/>
              </a:rPr>
              <a:t>стиле </a:t>
            </a:r>
            <a:r>
              <a:rPr lang="ru-RU" altLang="ko-KR" sz="6000" b="1" dirty="0">
                <a:latin typeface="Arial Black" panose="020B0A04020102020204" pitchFamily="34" charset="0"/>
              </a:rPr>
              <a:t>блюз</a:t>
            </a:r>
            <a:endParaRPr lang="ko-KR" altLang="en-US" sz="6000" b="1" dirty="0">
              <a:latin typeface="Arial Black" panose="020B0A04020102020204" pitchFamily="34" charset="0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1F6FC1F-156C-4D20-B2F7-9F318ED8B0A5}"/>
              </a:ext>
            </a:extLst>
          </p:cNvPr>
          <p:cNvSpPr/>
          <p:nvPr/>
        </p:nvSpPr>
        <p:spPr>
          <a:xfrm>
            <a:off x="5274759" y="4557221"/>
            <a:ext cx="60275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Выполнила: учитель музыки</a:t>
            </a:r>
          </a:p>
          <a:p>
            <a:r>
              <a:rPr lang="ru-RU" sz="2400" dirty="0" smtClean="0"/>
              <a:t>МОУ «</a:t>
            </a:r>
            <a:r>
              <a:rPr lang="ru-RU" sz="2400" dirty="0" err="1" smtClean="0"/>
              <a:t>Новосельская</a:t>
            </a:r>
            <a:r>
              <a:rPr lang="ru-RU" sz="2400" dirty="0" smtClean="0"/>
              <a:t> школа»</a:t>
            </a:r>
          </a:p>
          <a:p>
            <a:r>
              <a:rPr lang="ru-RU" sz="2400" dirty="0" err="1" smtClean="0"/>
              <a:t>Юсуфи</a:t>
            </a:r>
            <a:r>
              <a:rPr lang="ru-RU" sz="2400" dirty="0" smtClean="0"/>
              <a:t> Марьям </a:t>
            </a:r>
            <a:r>
              <a:rPr lang="ru-RU" sz="2400" dirty="0" err="1" smtClean="0"/>
              <a:t>Арифовна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86060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934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7738" y="665830"/>
            <a:ext cx="7415681" cy="55617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21224" y="2292548"/>
            <a:ext cx="7411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0" dirty="0" smtClean="0">
                <a:effectLst/>
              </a:rPr>
              <a:t>Джордж Гершвин</a:t>
            </a:r>
            <a:r>
              <a:rPr lang="ru-RU" sz="3600" b="0" i="0" dirty="0" smtClean="0">
                <a:effectLst/>
              </a:rPr>
              <a:t> (настоящее имя: Яков Гершвин) — американский композитор и пианист. Годы жизни: 26.09.1898 -11.07.1937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13357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934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" y="445460"/>
            <a:ext cx="12191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0" dirty="0" smtClean="0">
                <a:effectLst/>
                <a:latin typeface="Arial Black" panose="020B0A04020102020204" pitchFamily="34" charset="0"/>
              </a:rPr>
              <a:t>Биография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3687" y="1752401"/>
            <a:ext cx="900074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>
              <a:spcAft>
                <a:spcPts val="0"/>
              </a:spcAft>
              <a:tabLst>
                <a:tab pos="270510" algn="l"/>
              </a:tabLst>
            </a:pPr>
            <a:r>
              <a:rPr lang="ru-RU" dirty="0" smtClean="0">
                <a:ea typeface="Times New Roman" panose="02020603050405020304" pitchFamily="18" charset="0"/>
              </a:rPr>
              <a:t>Джордж </a:t>
            </a:r>
            <a:r>
              <a:rPr lang="ru-RU" dirty="0">
                <a:ea typeface="Times New Roman" panose="02020603050405020304" pitchFamily="18" charset="0"/>
              </a:rPr>
              <a:t>Гершвин, сын эмигрировавшего из России в 1890 году Якова </a:t>
            </a:r>
            <a:r>
              <a:rPr lang="ru-RU" dirty="0" err="1">
                <a:ea typeface="Times New Roman" panose="02020603050405020304" pitchFamily="18" charset="0"/>
              </a:rPr>
              <a:t>Гершовица</a:t>
            </a:r>
            <a:r>
              <a:rPr lang="ru-RU" dirty="0">
                <a:ea typeface="Times New Roman" panose="02020603050405020304" pitchFamily="18" charset="0"/>
              </a:rPr>
              <a:t>, родился в 1898 г в Нью-Йорке. Здесь протекала большая часть его жизни. Музыкальный быт Нью-Йоркской улицы был единственной питательной средой эстетических впечатлений детских лет. Больше и чаще других на улицах звучали песни афроамериканцев, необычные, ещё сохранившие связи с первобытным искусством Африки.</a:t>
            </a:r>
            <a:endParaRPr lang="ru-RU" sz="1100" dirty="0" smtClean="0">
              <a:effectLst/>
              <a:ea typeface="Times New Roman" panose="02020603050405020304" pitchFamily="18" charset="0"/>
            </a:endParaRPr>
          </a:p>
          <a:p>
            <a:pPr indent="265113" algn="just"/>
            <a:r>
              <a:rPr lang="ru-RU" kern="100" dirty="0">
                <a:ea typeface="SimSun" panose="02010600030101010101" pitchFamily="2" charset="-122"/>
                <a:cs typeface="Mangal"/>
              </a:rPr>
              <a:t>Музыкальное образование носило случайный характер. В 15 лет он стал продавцом в музыкальном салоне. В его обязанности входило играть и напевать, чтобы то, что он показывал - продавалось. А уже с 18 лет Джордж Гершвин стал композитором. В 20-е годы к нему пришел настоящий успех. О Джордже Гершвине всё чаще и чаще пишут в газетах и журналах.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569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934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" y="445460"/>
            <a:ext cx="12191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Джаз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3688" y="1752401"/>
            <a:ext cx="69625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5113" algn="just">
              <a:spcAft>
                <a:spcPts val="0"/>
              </a:spcAft>
              <a:tabLst>
                <a:tab pos="270510" algn="l"/>
              </a:tabLst>
            </a:pPr>
            <a:r>
              <a:rPr lang="ru-RU" sz="2400" b="1" dirty="0" smtClean="0">
                <a:ea typeface="Times New Roman" panose="02020603050405020304" pitchFamily="18" charset="0"/>
              </a:rPr>
              <a:t>Джаз</a:t>
            </a:r>
            <a:r>
              <a:rPr lang="ru-RU" sz="2400" dirty="0" smtClean="0">
                <a:ea typeface="Times New Roman" panose="02020603050405020304" pitchFamily="18" charset="0"/>
              </a:rPr>
              <a:t> — это музыкальная противоречивая культура. Он появился среди афроамериканцев и быстро распространился в других странах. Джаз родился как искусство прикладное, но начиная с 40-50 гг. джаз стал серьезным искусством. В джазе существует три компонента: ритм особый свинг (качание); гармония; импровизация. Основные жанры джаза: блюз и </a:t>
            </a:r>
            <a:r>
              <a:rPr lang="ru-RU" sz="2400" dirty="0" err="1" smtClean="0">
                <a:ea typeface="Times New Roman" panose="02020603050405020304" pitchFamily="18" charset="0"/>
              </a:rPr>
              <a:t>спиричуэлс</a:t>
            </a:r>
            <a:r>
              <a:rPr lang="ru-RU" sz="2400" dirty="0" smtClean="0"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97057" flipH="1">
            <a:off x="7191972" y="932795"/>
            <a:ext cx="5573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08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934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" y="445460"/>
            <a:ext cx="12191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Рапсодия в стиле блюз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1322" y="1246108"/>
            <a:ext cx="717194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sz="2000" i="1" dirty="0" smtClean="0"/>
              <a:t>Рапсодия </a:t>
            </a:r>
            <a:r>
              <a:rPr lang="ru-RU" sz="2000" i="1" dirty="0"/>
              <a:t>- греческое слово и означает народная эпическая песнь. Так называли древние греки сказания, которые пели народные певцы-рапсоды. Главы рапсодий исполняли нараспев, аккомпанируя себе на кифаре или </a:t>
            </a:r>
            <a:r>
              <a:rPr lang="ru-RU" sz="2000" i="1" dirty="0" smtClean="0"/>
              <a:t>лире.</a:t>
            </a:r>
          </a:p>
          <a:p>
            <a:pPr indent="266700" algn="just"/>
            <a:r>
              <a:rPr lang="ru-RU" sz="2000" i="1" dirty="0" smtClean="0"/>
              <a:t>Принято </a:t>
            </a:r>
            <a:r>
              <a:rPr lang="ru-RU" sz="2000" i="1" dirty="0"/>
              <a:t>считать, что джаз должен звучать в одном темпе и в его основе должны лежать только танцевальные ритмы. Гершвин решил разбить это ошибочное представление. Друзья посоветовали ему назвать новую музыку «Рапсодией в блюзовых тонах». Получилось очень хорошо, ведь слово </a:t>
            </a:r>
            <a:r>
              <a:rPr lang="ru-RU" sz="2000" i="1" dirty="0" err="1"/>
              <a:t>blue</a:t>
            </a:r>
            <a:r>
              <a:rPr lang="ru-RU" sz="2000" i="1" dirty="0"/>
              <a:t> в английском языке имеет несколько значений. Это и лирическая песня (блюз) и цвет (голубой). Есть также и другие смысловые оттенки: голубой цвет- цвет грусти, печали, а ведь именно эти настроения типичны для блюзов!</a:t>
            </a:r>
            <a:endParaRPr lang="ru-RU" sz="2000" dirty="0"/>
          </a:p>
        </p:txBody>
      </p:sp>
      <p:pic>
        <p:nvPicPr>
          <p:cNvPr id="1026" name="Picture 2" descr="Купить винил​овую пластинку Эстрадно-Симфонический Оркестр Всесоюзного  Радио И Телевидения, Михаил Банк – 1976 – Рапсодия В Стиле Блюз,  Оркестровые Миниатюр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62" b="94000" l="6125" r="95750">
                        <a14:foregroundMark x1="51250" y1="68375" x2="67000" y2="87813"/>
                        <a14:foregroundMark x1="85000" y1="21250" x2="95750" y2="52063"/>
                        <a14:foregroundMark x1="28813" y1="12875" x2="68250" y2="8938"/>
                        <a14:foregroundMark x1="68688" y1="89188" x2="42438" y2="94000"/>
                        <a14:foregroundMark x1="12937" y1="68063" x2="6125" y2="43563"/>
                        <a14:foregroundMark x1="43438" y1="17563" x2="47375" y2="35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187" y="1872737"/>
            <a:ext cx="3928893" cy="392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5278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934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" y="445460"/>
            <a:ext cx="12191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Arial Black" panose="020B0A04020102020204" pitchFamily="34" charset="0"/>
              </a:rPr>
              <a:t>Симфоджаз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3687" y="1752401"/>
            <a:ext cx="959510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sz="2000" i="1" dirty="0"/>
              <a:t>В основе произведения слышится 4 темы. Каждая из этих тем варьируется. Звучит так, как будто композитор просто импровизирует. Тема Рапсодии, не теряя родства с джазовой музыкой, представляются нам как сгусток упругой энергии, как и в сонатной форме. В музыке есть движение, широта, дыхание, устремленность к кульминации. Джаз был поднят на новый уровень, и он вошел в мировую симфоническую музыку как симфоджаз. </a:t>
            </a:r>
            <a:r>
              <a:rPr lang="ru-RU" sz="2000" b="1" i="1" dirty="0"/>
              <a:t>СИМФОДЖАЗ</a:t>
            </a:r>
            <a:r>
              <a:rPr lang="ru-RU" sz="2000" i="1" dirty="0"/>
              <a:t>, стилевая разновидность джаза в сочетании с </a:t>
            </a:r>
            <a:r>
              <a:rPr lang="ru-RU" sz="2000" i="1" dirty="0" err="1"/>
              <a:t>легкожанровой</a:t>
            </a:r>
            <a:r>
              <a:rPr lang="ru-RU" sz="2000" i="1" dirty="0"/>
              <a:t> симфонической музыкой. Впервые этот термин употребил в 1920-х годах известный американский дирижер Пол </a:t>
            </a:r>
            <a:r>
              <a:rPr lang="ru-RU" sz="2000" i="1" dirty="0" err="1"/>
              <a:t>Уайтмен</a:t>
            </a:r>
            <a:r>
              <a:rPr lang="ru-RU" sz="2000" i="1" dirty="0"/>
              <a:t>. В большинстве случаев это была танцевальная музыка с оттенком «</a:t>
            </a:r>
            <a:r>
              <a:rPr lang="ru-RU" sz="2000" i="1" dirty="0" err="1"/>
              <a:t>салонности</a:t>
            </a:r>
            <a:r>
              <a:rPr lang="ru-RU" sz="2000" i="1" dirty="0"/>
              <a:t>». Однако тот же </a:t>
            </a:r>
            <a:r>
              <a:rPr lang="ru-RU" sz="2000" i="1" dirty="0" err="1"/>
              <a:t>Уайтмен</a:t>
            </a:r>
            <a:r>
              <a:rPr lang="ru-RU" sz="2000" i="1" dirty="0"/>
              <a:t> стал инициатором создания и первым исполнителем знаменитой «Рапсодии в стиле блюз» Джорджа Гершвина где слияние джаза и симфонической музыки оказалось на редкость органичным.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92831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71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17D29C-B1C1-4730-B19B-67865952D170}"/>
              </a:ext>
            </a:extLst>
          </p:cNvPr>
          <p:cNvSpPr txBox="1"/>
          <p:nvPr/>
        </p:nvSpPr>
        <p:spPr>
          <a:xfrm>
            <a:off x="3638721" y="2279919"/>
            <a:ext cx="61541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6000" b="1" dirty="0" smtClean="0">
                <a:latin typeface="Arial Black" panose="020B0A04020102020204" pitchFamily="34" charset="0"/>
              </a:rPr>
              <a:t>Спасибо за внимание!</a:t>
            </a:r>
            <a:endParaRPr lang="ko-KR" altLang="en-US" sz="6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0150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495</Words>
  <Application>Microsoft Office PowerPoint</Application>
  <PresentationFormat>Широкоэкранный</PresentationFormat>
  <Paragraphs>16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맑은 고딕</vt:lpstr>
      <vt:lpstr>SimSun</vt:lpstr>
      <vt:lpstr>Arial</vt:lpstr>
      <vt:lpstr>Arial Black</vt:lpstr>
      <vt:lpstr>Calibri</vt:lpstr>
      <vt:lpstr>Calibri Light</vt:lpstr>
      <vt:lpstr>Mangal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Dani</dc:creator>
  <cp:lastModifiedBy>Dani</cp:lastModifiedBy>
  <cp:revision>5</cp:revision>
  <dcterms:created xsi:type="dcterms:W3CDTF">2022-10-06T12:26:41Z</dcterms:created>
  <dcterms:modified xsi:type="dcterms:W3CDTF">2022-10-06T14:44:47Z</dcterms:modified>
</cp:coreProperties>
</file>