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67" r:id="rId4"/>
    <p:sldId id="263" r:id="rId5"/>
    <p:sldId id="268" r:id="rId6"/>
    <p:sldId id="269" r:id="rId7"/>
    <p:sldId id="270" r:id="rId8"/>
    <p:sldId id="271" r:id="rId9"/>
    <p:sldId id="273" r:id="rId10"/>
    <p:sldId id="272" r:id="rId11"/>
    <p:sldId id="274" r:id="rId12"/>
    <p:sldId id="278" r:id="rId13"/>
    <p:sldId id="275" r:id="rId14"/>
    <p:sldId id="276" r:id="rId15"/>
    <p:sldId id="279" r:id="rId16"/>
    <p:sldId id="280" r:id="rId17"/>
    <p:sldId id="28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0E93FF2-8877-43B7-8B27-EDC4AEBE250F}" type="doc">
      <dgm:prSet loTypeId="urn:microsoft.com/office/officeart/2005/8/layout/equation2" loCatId="relationship" qsTypeId="urn:microsoft.com/office/officeart/2005/8/quickstyle/3d2#1" qsCatId="3D" csTypeId="urn:microsoft.com/office/officeart/2005/8/colors/colorful1#1" csCatId="colorful" phldr="1"/>
      <dgm:spPr/>
    </dgm:pt>
    <dgm:pt modelId="{81B4069A-3403-4EE4-A2B8-FBB22307F054}">
      <dgm:prSet phldrT="[Текст]" custT="1"/>
      <dgm:spPr/>
      <dgm:t>
        <a:bodyPr/>
        <a:lstStyle/>
        <a:p>
          <a:r>
            <a: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Работа с родителями (домашняя работа)</a:t>
          </a:r>
        </a:p>
      </dgm:t>
    </dgm:pt>
    <dgm:pt modelId="{E201D569-C93F-47FE-943D-78D4211E11B2}" type="parTrans" cxnId="{618F1E64-1556-4645-A0EF-E2A77A7793D7}">
      <dgm:prSet/>
      <dgm:spPr/>
      <dgm:t>
        <a:bodyPr/>
        <a:lstStyle/>
        <a:p>
          <a:endParaRPr lang="ru-RU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A4FD137-41F4-41AE-B052-52D162C9F7BE}" type="sibTrans" cxnId="{618F1E64-1556-4645-A0EF-E2A77A7793D7}">
      <dgm:prSet/>
      <dgm:spPr/>
      <dgm:t>
        <a:bodyPr/>
        <a:lstStyle/>
        <a:p>
          <a:endParaRPr lang="ru-RU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3F2CFE9-0269-4054-80D5-6C60FCA723F7}">
      <dgm:prSet phldrT="[Текст]" custT="1"/>
      <dgm:spPr/>
      <dgm:t>
        <a:bodyPr/>
        <a:lstStyle/>
        <a:p>
          <a:r>
            <a: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Индивидуальная и групповая работа в детском саду</a:t>
          </a:r>
        </a:p>
      </dgm:t>
    </dgm:pt>
    <dgm:pt modelId="{11A61D9B-A18D-45A7-B90B-1A1888A26041}" type="parTrans" cxnId="{E1937C19-0FAC-4B1E-BC11-7F48A5B3472F}">
      <dgm:prSet/>
      <dgm:spPr/>
      <dgm:t>
        <a:bodyPr/>
        <a:lstStyle/>
        <a:p>
          <a:endParaRPr lang="ru-RU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28C4EB5-C2F1-4E59-9AAD-F18EDCCBD748}" type="sibTrans" cxnId="{E1937C19-0FAC-4B1E-BC11-7F48A5B3472F}">
      <dgm:prSet/>
      <dgm:spPr/>
      <dgm:t>
        <a:bodyPr/>
        <a:lstStyle/>
        <a:p>
          <a:endParaRPr lang="ru-RU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5598AC7-F353-48DF-BB5E-4F18C10CAA4A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Формирование основ финансовой грамотности</a:t>
          </a:r>
        </a:p>
      </dgm:t>
    </dgm:pt>
    <dgm:pt modelId="{3AC5DD34-62FE-4852-AAD2-DDAEFF1AD187}" type="parTrans" cxnId="{E9FA0BC4-9DDF-4F52-8C7E-C22B1B933806}">
      <dgm:prSet/>
      <dgm:spPr/>
      <dgm:t>
        <a:bodyPr/>
        <a:lstStyle/>
        <a:p>
          <a:endParaRPr lang="ru-RU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37313E7-0604-4137-8932-DEC548D1C4EB}" type="sibTrans" cxnId="{E9FA0BC4-9DDF-4F52-8C7E-C22B1B933806}">
      <dgm:prSet/>
      <dgm:spPr/>
      <dgm:t>
        <a:bodyPr/>
        <a:lstStyle/>
        <a:p>
          <a:endParaRPr lang="ru-RU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17B3B8B-D5B6-42B0-A98A-F2EB1825F20B}" type="pres">
      <dgm:prSet presAssocID="{10E93FF2-8877-43B7-8B27-EDC4AEBE250F}" presName="Name0" presStyleCnt="0">
        <dgm:presLayoutVars>
          <dgm:dir/>
          <dgm:resizeHandles val="exact"/>
        </dgm:presLayoutVars>
      </dgm:prSet>
      <dgm:spPr/>
    </dgm:pt>
    <dgm:pt modelId="{95075825-5E9F-4FD0-8017-AC46C415C13E}" type="pres">
      <dgm:prSet presAssocID="{10E93FF2-8877-43B7-8B27-EDC4AEBE250F}" presName="vNodes" presStyleCnt="0"/>
      <dgm:spPr/>
    </dgm:pt>
    <dgm:pt modelId="{6B7052CF-4E8E-46BB-A7A9-BEE47DDA1439}" type="pres">
      <dgm:prSet presAssocID="{81B4069A-3403-4EE4-A2B8-FBB22307F054}" presName="node" presStyleLbl="node1" presStyleIdx="0" presStyleCnt="3" custScaleX="170401" custScaleY="139945">
        <dgm:presLayoutVars>
          <dgm:bulletEnabled val="1"/>
        </dgm:presLayoutVars>
      </dgm:prSet>
      <dgm:spPr/>
    </dgm:pt>
    <dgm:pt modelId="{F8385357-8245-4F39-B09D-944CFC70C1E4}" type="pres">
      <dgm:prSet presAssocID="{8A4FD137-41F4-41AE-B052-52D162C9F7BE}" presName="spacerT" presStyleCnt="0"/>
      <dgm:spPr/>
    </dgm:pt>
    <dgm:pt modelId="{229A8C6F-33C4-4174-B83F-0400A5C234BA}" type="pres">
      <dgm:prSet presAssocID="{8A4FD137-41F4-41AE-B052-52D162C9F7BE}" presName="sibTrans" presStyleLbl="sibTrans2D1" presStyleIdx="0" presStyleCnt="2" custScaleX="85977" custScaleY="87874"/>
      <dgm:spPr/>
    </dgm:pt>
    <dgm:pt modelId="{7EACAC03-11EA-4F71-9761-1B52745A54D4}" type="pres">
      <dgm:prSet presAssocID="{8A4FD137-41F4-41AE-B052-52D162C9F7BE}" presName="spacerB" presStyleCnt="0"/>
      <dgm:spPr/>
    </dgm:pt>
    <dgm:pt modelId="{0A37BA50-D22A-44C1-83A9-9E03CBBE97CE}" type="pres">
      <dgm:prSet presAssocID="{53F2CFE9-0269-4054-80D5-6C60FCA723F7}" presName="node" presStyleLbl="node1" presStyleIdx="1" presStyleCnt="3" custScaleX="205880" custScaleY="144334">
        <dgm:presLayoutVars>
          <dgm:bulletEnabled val="1"/>
        </dgm:presLayoutVars>
      </dgm:prSet>
      <dgm:spPr/>
    </dgm:pt>
    <dgm:pt modelId="{3DECDAFE-81BB-4A8F-8EFD-42D3A0D31CF1}" type="pres">
      <dgm:prSet presAssocID="{10E93FF2-8877-43B7-8B27-EDC4AEBE250F}" presName="sibTransLast" presStyleLbl="sibTrans2D1" presStyleIdx="1" presStyleCnt="2" custScaleX="247631" custScaleY="129285" custLinFactNeighborX="-68130" custLinFactNeighborY="-1049"/>
      <dgm:spPr/>
    </dgm:pt>
    <dgm:pt modelId="{61834378-9362-410C-ABE8-DBEA87BBB14D}" type="pres">
      <dgm:prSet presAssocID="{10E93FF2-8877-43B7-8B27-EDC4AEBE250F}" presName="connectorText" presStyleLbl="sibTrans2D1" presStyleIdx="1" presStyleCnt="2"/>
      <dgm:spPr/>
    </dgm:pt>
    <dgm:pt modelId="{2E423FF9-93D8-455F-AAEB-3086C859C8CD}" type="pres">
      <dgm:prSet presAssocID="{10E93FF2-8877-43B7-8B27-EDC4AEBE250F}" presName="lastNode" presStyleLbl="node1" presStyleIdx="2" presStyleCnt="3" custLinFactX="6359" custLinFactNeighborX="100000" custLinFactNeighborY="81">
        <dgm:presLayoutVars>
          <dgm:bulletEnabled val="1"/>
        </dgm:presLayoutVars>
      </dgm:prSet>
      <dgm:spPr/>
    </dgm:pt>
  </dgm:ptLst>
  <dgm:cxnLst>
    <dgm:cxn modelId="{4E90E707-0A9A-4823-A680-24D3F3ADE38D}" type="presOf" srcId="{81B4069A-3403-4EE4-A2B8-FBB22307F054}" destId="{6B7052CF-4E8E-46BB-A7A9-BEE47DDA1439}" srcOrd="0" destOrd="0" presId="urn:microsoft.com/office/officeart/2005/8/layout/equation2"/>
    <dgm:cxn modelId="{E1937C19-0FAC-4B1E-BC11-7F48A5B3472F}" srcId="{10E93FF2-8877-43B7-8B27-EDC4AEBE250F}" destId="{53F2CFE9-0269-4054-80D5-6C60FCA723F7}" srcOrd="1" destOrd="0" parTransId="{11A61D9B-A18D-45A7-B90B-1A1888A26041}" sibTransId="{D28C4EB5-C2F1-4E59-9AAD-F18EDCCBD748}"/>
    <dgm:cxn modelId="{03CC0734-5B05-4DE0-8567-8A089B2BF974}" type="presOf" srcId="{10E93FF2-8877-43B7-8B27-EDC4AEBE250F}" destId="{717B3B8B-D5B6-42B0-A98A-F2EB1825F20B}" srcOrd="0" destOrd="0" presId="urn:microsoft.com/office/officeart/2005/8/layout/equation2"/>
    <dgm:cxn modelId="{0272913B-B1B2-455E-A9D3-C4103EB4EB6D}" type="presOf" srcId="{D28C4EB5-C2F1-4E59-9AAD-F18EDCCBD748}" destId="{61834378-9362-410C-ABE8-DBEA87BBB14D}" srcOrd="1" destOrd="0" presId="urn:microsoft.com/office/officeart/2005/8/layout/equation2"/>
    <dgm:cxn modelId="{618F1E64-1556-4645-A0EF-E2A77A7793D7}" srcId="{10E93FF2-8877-43B7-8B27-EDC4AEBE250F}" destId="{81B4069A-3403-4EE4-A2B8-FBB22307F054}" srcOrd="0" destOrd="0" parTransId="{E201D569-C93F-47FE-943D-78D4211E11B2}" sibTransId="{8A4FD137-41F4-41AE-B052-52D162C9F7BE}"/>
    <dgm:cxn modelId="{153AF258-780B-414B-BF8F-676A4F5ED4FE}" type="presOf" srcId="{53F2CFE9-0269-4054-80D5-6C60FCA723F7}" destId="{0A37BA50-D22A-44C1-83A9-9E03CBBE97CE}" srcOrd="0" destOrd="0" presId="urn:microsoft.com/office/officeart/2005/8/layout/equation2"/>
    <dgm:cxn modelId="{4949595A-92FB-43CE-928E-18AFF11CD5BF}" type="presOf" srcId="{8A4FD137-41F4-41AE-B052-52D162C9F7BE}" destId="{229A8C6F-33C4-4174-B83F-0400A5C234BA}" srcOrd="0" destOrd="0" presId="urn:microsoft.com/office/officeart/2005/8/layout/equation2"/>
    <dgm:cxn modelId="{A15AD6A9-D196-4F9E-85C2-FCE256F95115}" type="presOf" srcId="{D28C4EB5-C2F1-4E59-9AAD-F18EDCCBD748}" destId="{3DECDAFE-81BB-4A8F-8EFD-42D3A0D31CF1}" srcOrd="0" destOrd="0" presId="urn:microsoft.com/office/officeart/2005/8/layout/equation2"/>
    <dgm:cxn modelId="{E9FA0BC4-9DDF-4F52-8C7E-C22B1B933806}" srcId="{10E93FF2-8877-43B7-8B27-EDC4AEBE250F}" destId="{55598AC7-F353-48DF-BB5E-4F18C10CAA4A}" srcOrd="2" destOrd="0" parTransId="{3AC5DD34-62FE-4852-AAD2-DDAEFF1AD187}" sibTransId="{137313E7-0604-4137-8932-DEC548D1C4EB}"/>
    <dgm:cxn modelId="{35F983DA-F9DD-4294-BB59-6658ED054BB0}" type="presOf" srcId="{55598AC7-F353-48DF-BB5E-4F18C10CAA4A}" destId="{2E423FF9-93D8-455F-AAEB-3086C859C8CD}" srcOrd="0" destOrd="0" presId="urn:microsoft.com/office/officeart/2005/8/layout/equation2"/>
    <dgm:cxn modelId="{62D18FA7-A143-4C48-A76F-C65C8AD18E06}" type="presParOf" srcId="{717B3B8B-D5B6-42B0-A98A-F2EB1825F20B}" destId="{95075825-5E9F-4FD0-8017-AC46C415C13E}" srcOrd="0" destOrd="0" presId="urn:microsoft.com/office/officeart/2005/8/layout/equation2"/>
    <dgm:cxn modelId="{498351D0-8BEB-4862-A1CF-8AECF21F2EF4}" type="presParOf" srcId="{95075825-5E9F-4FD0-8017-AC46C415C13E}" destId="{6B7052CF-4E8E-46BB-A7A9-BEE47DDA1439}" srcOrd="0" destOrd="0" presId="urn:microsoft.com/office/officeart/2005/8/layout/equation2"/>
    <dgm:cxn modelId="{BF7BD0E4-5DB7-431F-A7C4-3AC4BBF05DEF}" type="presParOf" srcId="{95075825-5E9F-4FD0-8017-AC46C415C13E}" destId="{F8385357-8245-4F39-B09D-944CFC70C1E4}" srcOrd="1" destOrd="0" presId="urn:microsoft.com/office/officeart/2005/8/layout/equation2"/>
    <dgm:cxn modelId="{F73857A5-048A-4EBD-84E8-A6507FA3D2ED}" type="presParOf" srcId="{95075825-5E9F-4FD0-8017-AC46C415C13E}" destId="{229A8C6F-33C4-4174-B83F-0400A5C234BA}" srcOrd="2" destOrd="0" presId="urn:microsoft.com/office/officeart/2005/8/layout/equation2"/>
    <dgm:cxn modelId="{15671877-761F-4B94-8669-09CA17902688}" type="presParOf" srcId="{95075825-5E9F-4FD0-8017-AC46C415C13E}" destId="{7EACAC03-11EA-4F71-9761-1B52745A54D4}" srcOrd="3" destOrd="0" presId="urn:microsoft.com/office/officeart/2005/8/layout/equation2"/>
    <dgm:cxn modelId="{CD247228-11C0-41F5-9C6F-7883E5C8F1DF}" type="presParOf" srcId="{95075825-5E9F-4FD0-8017-AC46C415C13E}" destId="{0A37BA50-D22A-44C1-83A9-9E03CBBE97CE}" srcOrd="4" destOrd="0" presId="urn:microsoft.com/office/officeart/2005/8/layout/equation2"/>
    <dgm:cxn modelId="{7B698A21-5B37-4540-A969-21BDE1255E2C}" type="presParOf" srcId="{717B3B8B-D5B6-42B0-A98A-F2EB1825F20B}" destId="{3DECDAFE-81BB-4A8F-8EFD-42D3A0D31CF1}" srcOrd="1" destOrd="0" presId="urn:microsoft.com/office/officeart/2005/8/layout/equation2"/>
    <dgm:cxn modelId="{9EE0B814-188A-4B65-86D8-083B52759232}" type="presParOf" srcId="{3DECDAFE-81BB-4A8F-8EFD-42D3A0D31CF1}" destId="{61834378-9362-410C-ABE8-DBEA87BBB14D}" srcOrd="0" destOrd="0" presId="urn:microsoft.com/office/officeart/2005/8/layout/equation2"/>
    <dgm:cxn modelId="{451AAB65-7A2B-451A-BFC7-D6A97F6E1506}" type="presParOf" srcId="{717B3B8B-D5B6-42B0-A98A-F2EB1825F20B}" destId="{2E423FF9-93D8-455F-AAEB-3086C859C8CD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7052CF-4E8E-46BB-A7A9-BEE47DDA1439}">
      <dsp:nvSpPr>
        <dsp:cNvPr id="0" name=""/>
        <dsp:cNvSpPr/>
      </dsp:nvSpPr>
      <dsp:spPr>
        <a:xfrm>
          <a:off x="1708706" y="1958"/>
          <a:ext cx="2267225" cy="1862001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Работа с родителями (домашняя работа)</a:t>
          </a:r>
        </a:p>
      </dsp:txBody>
      <dsp:txXfrm>
        <a:off x="2040733" y="274642"/>
        <a:ext cx="1603171" cy="1316633"/>
      </dsp:txXfrm>
    </dsp:sp>
    <dsp:sp modelId="{229A8C6F-33C4-4174-B83F-0400A5C234BA}">
      <dsp:nvSpPr>
        <dsp:cNvPr id="0" name=""/>
        <dsp:cNvSpPr/>
      </dsp:nvSpPr>
      <dsp:spPr>
        <a:xfrm>
          <a:off x="2510575" y="1971998"/>
          <a:ext cx="663487" cy="678126"/>
        </a:xfrm>
        <a:prstGeom prst="mathPlus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100" kern="12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598520" y="2233035"/>
        <a:ext cx="487597" cy="156052"/>
      </dsp:txXfrm>
    </dsp:sp>
    <dsp:sp modelId="{0A37BA50-D22A-44C1-83A9-9E03CBBE97CE}">
      <dsp:nvSpPr>
        <dsp:cNvPr id="0" name=""/>
        <dsp:cNvSpPr/>
      </dsp:nvSpPr>
      <dsp:spPr>
        <a:xfrm>
          <a:off x="1472678" y="2758163"/>
          <a:ext cx="2739281" cy="1920397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Индивидуальная и групповая работа в детском саду</a:t>
          </a:r>
        </a:p>
      </dsp:txBody>
      <dsp:txXfrm>
        <a:off x="1873836" y="3039399"/>
        <a:ext cx="1936965" cy="1357925"/>
      </dsp:txXfrm>
    </dsp:sp>
    <dsp:sp modelId="{3DECDAFE-81BB-4A8F-8EFD-42D3A0D31CF1}">
      <dsp:nvSpPr>
        <dsp:cNvPr id="0" name=""/>
        <dsp:cNvSpPr/>
      </dsp:nvSpPr>
      <dsp:spPr>
        <a:xfrm rot="1857">
          <a:off x="3564023" y="2016215"/>
          <a:ext cx="1692936" cy="639902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900" kern="12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564023" y="2144143"/>
        <a:ext cx="1500965" cy="383942"/>
      </dsp:txXfrm>
    </dsp:sp>
    <dsp:sp modelId="{2E423FF9-93D8-455F-AAEB-3086C859C8CD}">
      <dsp:nvSpPr>
        <dsp:cNvPr id="0" name=""/>
        <dsp:cNvSpPr/>
      </dsp:nvSpPr>
      <dsp:spPr>
        <a:xfrm>
          <a:off x="5501870" y="1011892"/>
          <a:ext cx="2661046" cy="2661046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Формирование основ финансовой грамотности</a:t>
          </a:r>
        </a:p>
      </dsp:txBody>
      <dsp:txXfrm>
        <a:off x="5891571" y="1401593"/>
        <a:ext cx="1881644" cy="18816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21098" y="3861048"/>
            <a:ext cx="5422902" cy="1823180"/>
          </a:xfrm>
        </p:spPr>
        <p:txBody>
          <a:bodyPr/>
          <a:lstStyle/>
          <a:p>
            <a:pPr algn="ctr"/>
            <a:r>
              <a:rPr lang="ru-RU" sz="36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пособия как </a:t>
            </a:r>
            <a:r>
              <a:rPr lang="ru-RU" sz="3600" b="1" cap="none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формирования </a:t>
            </a:r>
            <a:r>
              <a:rPr lang="ru-RU" sz="36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 финансовой грамотности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80221" y="6021288"/>
            <a:ext cx="3863779" cy="504056"/>
          </a:xfrm>
        </p:spPr>
        <p:txBody>
          <a:bodyPr>
            <a:noAutofit/>
          </a:bodyPr>
          <a:lstStyle/>
          <a:p>
            <a:r>
              <a:rPr lang="ru-R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Воспитатель: Алюшина Жанна Викторовна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18864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«Центр развития ребенка - детский сад № 5 «Солнышко»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411760" y="6309320"/>
            <a:ext cx="20269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Рыльск – 2022 год.</a:t>
            </a:r>
          </a:p>
        </p:txBody>
      </p:sp>
      <p:pic>
        <p:nvPicPr>
          <p:cNvPr id="17410" name="Picture 2" descr="http://potolkinatyazh.ukit.me/uploads/s/8/8/q/88qdn2gvrvyc/img/full_msT1hNdj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869160"/>
            <a:ext cx="1628240" cy="17008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309412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Home\Desktop\Ж.В\WhatsApp Image 2022-05-15 at 16.31.49.jpeg"/>
          <p:cNvPicPr>
            <a:picLocks noChangeAspect="1" noChangeArrowheads="1"/>
          </p:cNvPicPr>
          <p:nvPr/>
        </p:nvPicPr>
        <p:blipFill>
          <a:blip r:embed="rId2" cstate="print"/>
          <a:srcRect r="10456"/>
          <a:stretch>
            <a:fillRect/>
          </a:stretch>
        </p:blipFill>
        <p:spPr bwMode="auto">
          <a:xfrm>
            <a:off x="395536" y="620688"/>
            <a:ext cx="2455873" cy="3656856"/>
          </a:xfrm>
          <a:prstGeom prst="rect">
            <a:avLst/>
          </a:prstGeom>
          <a:noFill/>
        </p:spPr>
      </p:pic>
      <p:pic>
        <p:nvPicPr>
          <p:cNvPr id="22531" name="Picture 3" descr="C:\Users\Home\Desktop\Ж.В\WhatsApp Image 2022-05-15 at 16.29.55.jpeg"/>
          <p:cNvPicPr>
            <a:picLocks noChangeAspect="1" noChangeArrowheads="1"/>
          </p:cNvPicPr>
          <p:nvPr/>
        </p:nvPicPr>
        <p:blipFill>
          <a:blip r:embed="rId3" cstate="print"/>
          <a:srcRect r="34644"/>
          <a:stretch>
            <a:fillRect/>
          </a:stretch>
        </p:blipFill>
        <p:spPr bwMode="auto">
          <a:xfrm>
            <a:off x="6386679" y="692696"/>
            <a:ext cx="2353079" cy="3600400"/>
          </a:xfrm>
          <a:prstGeom prst="rect">
            <a:avLst/>
          </a:prstGeom>
          <a:noFill/>
        </p:spPr>
      </p:pic>
      <p:pic>
        <p:nvPicPr>
          <p:cNvPr id="22532" name="Picture 4" descr="C:\Users\Home\Desktop\Ж.В\WhatsApp Image 2022-05-15 at 14.23.18.jpeg"/>
          <p:cNvPicPr>
            <a:picLocks noChangeAspect="1" noChangeArrowheads="1"/>
          </p:cNvPicPr>
          <p:nvPr/>
        </p:nvPicPr>
        <p:blipFill>
          <a:blip r:embed="rId4" cstate="print"/>
          <a:srcRect l="20000" r="20000"/>
          <a:stretch>
            <a:fillRect/>
          </a:stretch>
        </p:blipFill>
        <p:spPr bwMode="auto">
          <a:xfrm>
            <a:off x="3131840" y="620688"/>
            <a:ext cx="2901414" cy="3626768"/>
          </a:xfrm>
          <a:prstGeom prst="rect">
            <a:avLst/>
          </a:prstGeom>
          <a:noFill/>
        </p:spPr>
      </p:pic>
      <p:pic>
        <p:nvPicPr>
          <p:cNvPr id="5" name="Picture 2" descr="http://potolkinatyazh.ukit.me/uploads/s/8/8/q/88qdn2gvrvyc/img/full_msT1hNdj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6457" y="5157192"/>
            <a:ext cx="1406071" cy="14687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125532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23928" y="1196752"/>
            <a:ext cx="5220072" cy="2880320"/>
          </a:xfrm>
        </p:spPr>
        <p:txBody>
          <a:bodyPr>
            <a:normAutofit/>
          </a:bodyPr>
          <a:lstStyle/>
          <a:p>
            <a:pPr indent="342900" algn="ctr"/>
            <a:r>
              <a:rPr lang="ru-RU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Лепбук выступает в качестве средства для закрепления полученных знаний, их систематизирования и повторения.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879304" y="5013176"/>
            <a:ext cx="62646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Индивидуальная и групповая работа с детьми в детском саду</a:t>
            </a:r>
          </a:p>
        </p:txBody>
      </p:sp>
      <p:pic>
        <p:nvPicPr>
          <p:cNvPr id="5" name="Picture 3" descr="C:\Users\Home\Desktop\Ж.В\WhatsApp Image 2022-05-16 at 19.55.59.jpeg"/>
          <p:cNvPicPr>
            <a:picLocks noChangeAspect="1" noChangeArrowheads="1"/>
          </p:cNvPicPr>
          <p:nvPr/>
        </p:nvPicPr>
        <p:blipFill>
          <a:blip r:embed="rId2" cstate="print"/>
          <a:srcRect l="35353" t="7791" r="10783"/>
          <a:stretch>
            <a:fillRect/>
          </a:stretch>
        </p:blipFill>
        <p:spPr bwMode="auto">
          <a:xfrm>
            <a:off x="251520" y="234280"/>
            <a:ext cx="3744416" cy="44908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125532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 l="9681" t="22266" r="63754" b="10797"/>
          <a:stretch>
            <a:fillRect/>
          </a:stretch>
        </p:blipFill>
        <p:spPr bwMode="auto">
          <a:xfrm>
            <a:off x="755576" y="476672"/>
            <a:ext cx="3049751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4" descr="C:\Users\Home\Desktop\Ж.В\WhatsApp Image 2022-04-12 at 17.06.09.jpeg"/>
          <p:cNvPicPr>
            <a:picLocks noChangeAspect="1" noChangeArrowheads="1"/>
          </p:cNvPicPr>
          <p:nvPr/>
        </p:nvPicPr>
        <p:blipFill>
          <a:blip r:embed="rId3" cstate="print"/>
          <a:srcRect t="2214" b="14563"/>
          <a:stretch>
            <a:fillRect/>
          </a:stretch>
        </p:blipFill>
        <p:spPr bwMode="auto">
          <a:xfrm>
            <a:off x="5004048" y="404664"/>
            <a:ext cx="2999012" cy="4437112"/>
          </a:xfrm>
          <a:prstGeom prst="rect">
            <a:avLst/>
          </a:prstGeom>
          <a:noFill/>
        </p:spPr>
      </p:pic>
      <p:pic>
        <p:nvPicPr>
          <p:cNvPr id="4" name="Picture 2" descr="http://potolkinatyazh.ukit.me/uploads/s/8/8/q/88qdn2gvrvyc/img/full_msT1hNdj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6457" y="5157192"/>
            <a:ext cx="1406071" cy="14687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125532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potolkinatyazh.ukit.me/uploads/s/8/8/q/88qdn2gvrvyc/img/full_msT1hNdj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6457" y="5157192"/>
            <a:ext cx="1406071" cy="1468738"/>
          </a:xfrm>
          <a:prstGeom prst="rect">
            <a:avLst/>
          </a:prstGeom>
          <a:noFill/>
        </p:spPr>
      </p:pic>
      <p:pic>
        <p:nvPicPr>
          <p:cNvPr id="7" name="Picture 2" descr="C:\Users\Home\Desktop\Ж.В\WhatsApp Image 2022-04-14 at 21.34.31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3" y="332656"/>
            <a:ext cx="8064895" cy="45365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125532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Home\Desktop\Ж.В\WhatsApp Image 2022-05-16 at 20.03.40.jpeg"/>
          <p:cNvPicPr>
            <a:picLocks noChangeAspect="1" noChangeArrowheads="1"/>
          </p:cNvPicPr>
          <p:nvPr/>
        </p:nvPicPr>
        <p:blipFill>
          <a:blip r:embed="rId2" cstate="print"/>
          <a:srcRect t="4011" r="4168"/>
          <a:stretch>
            <a:fillRect/>
          </a:stretch>
        </p:blipFill>
        <p:spPr bwMode="auto">
          <a:xfrm>
            <a:off x="323528" y="692696"/>
            <a:ext cx="4636050" cy="3482752"/>
          </a:xfrm>
          <a:prstGeom prst="rect">
            <a:avLst/>
          </a:prstGeom>
          <a:noFill/>
        </p:spPr>
      </p:pic>
      <p:pic>
        <p:nvPicPr>
          <p:cNvPr id="4" name="Picture 2" descr="http://potolkinatyazh.ukit.me/uploads/s/8/8/q/88qdn2gvrvyc/img/full_msT1hNdj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6457" y="5157192"/>
            <a:ext cx="1406071" cy="1468738"/>
          </a:xfrm>
          <a:prstGeom prst="rect">
            <a:avLst/>
          </a:prstGeom>
          <a:noFill/>
        </p:spPr>
      </p:pic>
      <p:pic>
        <p:nvPicPr>
          <p:cNvPr id="5" name="Picture 2" descr="C:\Users\Home\Desktop\Ж.В\WhatsApp Image 2022-05-16 at 20.01.44.jpeg"/>
          <p:cNvPicPr>
            <a:picLocks noChangeAspect="1" noChangeArrowheads="1"/>
          </p:cNvPicPr>
          <p:nvPr/>
        </p:nvPicPr>
        <p:blipFill>
          <a:blip r:embed="rId4" cstate="print"/>
          <a:srcRect l="42737" b="14791"/>
          <a:stretch>
            <a:fillRect/>
          </a:stretch>
        </p:blipFill>
        <p:spPr bwMode="auto">
          <a:xfrm>
            <a:off x="5292080" y="476672"/>
            <a:ext cx="3419679" cy="38164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125532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 descr="C:\Users\Home\Desktop\Ж.В\WhatsApp Image 2022-05-16 at 19.58.24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692696"/>
            <a:ext cx="4788024" cy="3591018"/>
          </a:xfrm>
          <a:prstGeom prst="rect">
            <a:avLst/>
          </a:prstGeom>
          <a:noFill/>
        </p:spPr>
      </p:pic>
      <p:pic>
        <p:nvPicPr>
          <p:cNvPr id="4" name="Picture 2" descr="http://potolkinatyazh.ukit.me/uploads/s/8/8/q/88qdn2gvrvyc/img/full_msT1hNdj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6457" y="5157192"/>
            <a:ext cx="1406071" cy="1468738"/>
          </a:xfrm>
          <a:prstGeom prst="rect">
            <a:avLst/>
          </a:prstGeom>
          <a:noFill/>
        </p:spPr>
      </p:pic>
      <p:pic>
        <p:nvPicPr>
          <p:cNvPr id="5" name="Picture 3" descr="C:\Users\Home\Desktop\Ж.В\WhatsApp Image 2022-05-16 at 20.00.48.jpeg"/>
          <p:cNvPicPr>
            <a:picLocks noChangeAspect="1" noChangeArrowheads="1"/>
          </p:cNvPicPr>
          <p:nvPr/>
        </p:nvPicPr>
        <p:blipFill>
          <a:blip r:embed="rId4" cstate="print"/>
          <a:srcRect l="39133" r="2751"/>
          <a:stretch>
            <a:fillRect/>
          </a:stretch>
        </p:blipFill>
        <p:spPr bwMode="auto">
          <a:xfrm>
            <a:off x="323528" y="404664"/>
            <a:ext cx="3403691" cy="43924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125532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Home\Desktop\Ж.В\WhatsApp Image 2022-05-16 at 20.02.55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04664"/>
            <a:ext cx="4032448" cy="3024336"/>
          </a:xfrm>
          <a:prstGeom prst="rect">
            <a:avLst/>
          </a:prstGeom>
          <a:noFill/>
        </p:spPr>
      </p:pic>
      <p:pic>
        <p:nvPicPr>
          <p:cNvPr id="28675" name="Picture 3" descr="C:\Users\Home\Desktop\Ж.В\WhatsApp Image 2022-05-16 at 20.03.56.jpeg"/>
          <p:cNvPicPr>
            <a:picLocks noChangeAspect="1" noChangeArrowheads="1"/>
          </p:cNvPicPr>
          <p:nvPr/>
        </p:nvPicPr>
        <p:blipFill>
          <a:blip r:embed="rId3" cstate="print"/>
          <a:srcRect l="4125" b="14756"/>
          <a:stretch>
            <a:fillRect/>
          </a:stretch>
        </p:blipFill>
        <p:spPr bwMode="auto">
          <a:xfrm>
            <a:off x="4211960" y="1772816"/>
            <a:ext cx="4535358" cy="3024336"/>
          </a:xfrm>
          <a:prstGeom prst="rect">
            <a:avLst/>
          </a:prstGeom>
          <a:noFill/>
        </p:spPr>
      </p:pic>
      <p:pic>
        <p:nvPicPr>
          <p:cNvPr id="4" name="Picture 2" descr="http://potolkinatyazh.ukit.me/uploads/s/8/8/q/88qdn2gvrvyc/img/full_msT1hNdj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6457" y="5157192"/>
            <a:ext cx="1406071" cy="14687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125532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potolkinatyazh.ukit.me/uploads/s/8/8/q/88qdn2gvrvyc/img/full_msT1hNdj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6457" y="5157192"/>
            <a:ext cx="1406071" cy="1468738"/>
          </a:xfrm>
          <a:prstGeom prst="rect">
            <a:avLst/>
          </a:prstGeom>
          <a:noFill/>
        </p:spPr>
      </p:pic>
      <p:pic>
        <p:nvPicPr>
          <p:cNvPr id="5" name="Picture 2" descr="C:\Users\Home\Desktop\Ж.В\WhatsApp Image 2022-05-16 at 19.54.33.jpeg"/>
          <p:cNvPicPr>
            <a:picLocks noChangeAspect="1" noChangeArrowheads="1"/>
          </p:cNvPicPr>
          <p:nvPr/>
        </p:nvPicPr>
        <p:blipFill>
          <a:blip r:embed="rId3" cstate="print"/>
          <a:srcRect t="6073"/>
          <a:stretch>
            <a:fillRect/>
          </a:stretch>
        </p:blipFill>
        <p:spPr bwMode="auto">
          <a:xfrm>
            <a:off x="1547664" y="404663"/>
            <a:ext cx="6297806" cy="443650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339752" y="5085184"/>
            <a:ext cx="58326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3125532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3688" y="-171400"/>
            <a:ext cx="8978176" cy="5328592"/>
          </a:xfrm>
        </p:spPr>
        <p:txBody>
          <a:bodyPr>
            <a:normAutofit fontScale="92500" lnSpcReduction="20000"/>
          </a:bodyPr>
          <a:lstStyle/>
          <a:p>
            <a:pPr indent="342900" algn="just"/>
            <a:endParaRPr lang="ru-RU" sz="20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42900"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применить дидактические материалы в процессе формирования основ финансовой грамотности у детей старшего дошкольного возраста.</a:t>
            </a:r>
          </a:p>
          <a:p>
            <a:pPr indent="342900" algn="just"/>
            <a: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342900"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indent="342900" algn="just">
              <a:buFont typeface="Arial" pitchFamily="34" charset="0"/>
              <a:buAutoNum type="arabicPeriod"/>
            </a:pPr>
            <a: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Сформировать навыки сопоставления материальных и нематериальных ценностей и навыки экономии в бытовых вопросах. </a:t>
            </a:r>
          </a:p>
          <a:p>
            <a:pPr indent="342900" algn="just">
              <a:buAutoNum type="arabicPeriod"/>
            </a:pPr>
            <a: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представления о деньгах, купюрах, профессиях, пополнить словарный запас. </a:t>
            </a:r>
          </a:p>
          <a:p>
            <a:pPr indent="342900" algn="just">
              <a:buFont typeface="Arial" pitchFamily="34" charset="0"/>
              <a:buAutoNum type="arabicPeriod"/>
            </a:pPr>
            <a: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бережное разумное отношение к деньгам, уважение к труду и людям любой профессии. </a:t>
            </a:r>
          </a:p>
          <a:p>
            <a:pPr indent="342900" algn="just">
              <a:buAutoNum type="arabicPeriod"/>
            </a:pPr>
            <a:endParaRPr lang="ru-RU" sz="2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42900"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Словарная работа:</a:t>
            </a:r>
            <a: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деньги, бюджет, долг, аванс, купюра, валюта, банкомат, безналичный расчет, наличный расчет и т.д.</a:t>
            </a:r>
          </a:p>
        </p:txBody>
      </p:sp>
      <p:pic>
        <p:nvPicPr>
          <p:cNvPr id="4" name="Picture 2" descr="http://potolkinatyazh.ukit.me/uploads/s/8/8/q/88qdn2gvrvyc/img/full_msT1hNdj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6457" y="5157192"/>
            <a:ext cx="1406071" cy="14687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526501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0" y="260648"/>
          <a:ext cx="9144000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3347864" y="5034820"/>
            <a:ext cx="5422902" cy="18231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Процесс формирования</a:t>
            </a: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основ финансовой грамотности</a:t>
            </a:r>
          </a:p>
        </p:txBody>
      </p:sp>
    </p:spTree>
    <p:extLst>
      <p:ext uri="{BB962C8B-B14F-4D97-AF65-F5344CB8AC3E}">
        <p14:creationId xmlns:p14="http://schemas.microsoft.com/office/powerpoint/2010/main" val="37526501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3688" y="116632"/>
            <a:ext cx="8712968" cy="4419829"/>
          </a:xfrm>
        </p:spPr>
        <p:txBody>
          <a:bodyPr>
            <a:normAutofit/>
          </a:bodyPr>
          <a:lstStyle/>
          <a:p>
            <a:pPr indent="342900" algn="just"/>
            <a: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осуществлялась с применением инновационной технологии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Адвент-календаря, </a:t>
            </a:r>
            <a:r>
              <a:rPr lang="ru-RU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адаптированного по тематике финансовой грамотности. </a:t>
            </a:r>
          </a:p>
        </p:txBody>
      </p:sp>
      <p:pic>
        <p:nvPicPr>
          <p:cNvPr id="3074" name="Picture 2" descr="https://avatars.mds.yandex.net/get-zen_doc/1857933/pub_5fc6bbe4f29188080e90ce94_5fc6bd25f29188080e91edc8/scale_1200"/>
          <p:cNvPicPr>
            <a:picLocks noChangeAspect="1" noChangeArrowheads="1"/>
          </p:cNvPicPr>
          <p:nvPr/>
        </p:nvPicPr>
        <p:blipFill>
          <a:blip r:embed="rId2" cstate="print"/>
          <a:srcRect l="14286" r="4082"/>
          <a:stretch>
            <a:fillRect/>
          </a:stretch>
        </p:blipFill>
        <p:spPr bwMode="auto">
          <a:xfrm>
            <a:off x="323528" y="1772816"/>
            <a:ext cx="2292500" cy="2808312"/>
          </a:xfrm>
          <a:prstGeom prst="rect">
            <a:avLst/>
          </a:prstGeom>
          <a:noFill/>
        </p:spPr>
      </p:pic>
      <p:sp>
        <p:nvSpPr>
          <p:cNvPr id="7" name="Стрелка вправо 6"/>
          <p:cNvSpPr/>
          <p:nvPr/>
        </p:nvSpPr>
        <p:spPr>
          <a:xfrm>
            <a:off x="2843808" y="2924944"/>
            <a:ext cx="1080120" cy="648072"/>
          </a:xfrm>
          <a:prstGeom prst="rightArrow">
            <a:avLst/>
          </a:prstGeom>
          <a:solidFill>
            <a:schemeClr val="accent2"/>
          </a:solidFill>
          <a:ln w="19050">
            <a:solidFill>
              <a:schemeClr val="accent3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3" descr="C:\Users\Home\Desktop\Ж.В\WhatsApp Image 2022-05-15 at 13.27.05.jpeg"/>
          <p:cNvPicPr>
            <a:picLocks noChangeAspect="1" noChangeArrowheads="1"/>
          </p:cNvPicPr>
          <p:nvPr/>
        </p:nvPicPr>
        <p:blipFill>
          <a:blip r:embed="rId3" cstate="print"/>
          <a:srcRect t="18612" b="4490"/>
          <a:stretch>
            <a:fillRect/>
          </a:stretch>
        </p:blipFill>
        <p:spPr bwMode="auto">
          <a:xfrm>
            <a:off x="3995936" y="980728"/>
            <a:ext cx="2212267" cy="3024336"/>
          </a:xfrm>
          <a:prstGeom prst="rect">
            <a:avLst/>
          </a:prstGeom>
          <a:noFill/>
        </p:spPr>
      </p:pic>
      <p:pic>
        <p:nvPicPr>
          <p:cNvPr id="1026" name="Picture 2" descr="C:\Users\Home\Downloads\WhatsApp Image 2022-05-18 at 19.51.10.jpeg"/>
          <p:cNvPicPr>
            <a:picLocks noChangeAspect="1" noChangeArrowheads="1"/>
          </p:cNvPicPr>
          <p:nvPr/>
        </p:nvPicPr>
        <p:blipFill>
          <a:blip r:embed="rId4" cstate="print"/>
          <a:srcRect l="6058" t="1491" r="5113" b="4011"/>
          <a:stretch>
            <a:fillRect/>
          </a:stretch>
        </p:blipFill>
        <p:spPr bwMode="auto">
          <a:xfrm>
            <a:off x="5076056" y="4149080"/>
            <a:ext cx="2808311" cy="2240673"/>
          </a:xfrm>
          <a:prstGeom prst="rect">
            <a:avLst/>
          </a:prstGeom>
          <a:noFill/>
        </p:spPr>
      </p:pic>
      <p:pic>
        <p:nvPicPr>
          <p:cNvPr id="1027" name="Picture 3" descr="C:\Users\Home\Downloads\WhatsApp Image 2022-05-18 at 13.49.46.jpeg"/>
          <p:cNvPicPr>
            <a:picLocks noChangeAspect="1" noChangeArrowheads="1"/>
          </p:cNvPicPr>
          <p:nvPr/>
        </p:nvPicPr>
        <p:blipFill>
          <a:blip r:embed="rId5" cstate="print"/>
          <a:srcRect l="11819" t="7046" r="4182" b="24432"/>
          <a:stretch>
            <a:fillRect/>
          </a:stretch>
        </p:blipFill>
        <p:spPr bwMode="auto">
          <a:xfrm>
            <a:off x="6660232" y="980728"/>
            <a:ext cx="2116197" cy="30689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125532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Home\Desktop\Ж.В\WhatsApp Image 2022-05-15 at 15.23.35 (1).jpeg"/>
          <p:cNvPicPr>
            <a:picLocks noChangeAspect="1" noChangeArrowheads="1"/>
          </p:cNvPicPr>
          <p:nvPr/>
        </p:nvPicPr>
        <p:blipFill>
          <a:blip r:embed="rId2" cstate="print"/>
          <a:srcRect l="13146" r="27320"/>
          <a:stretch>
            <a:fillRect/>
          </a:stretch>
        </p:blipFill>
        <p:spPr bwMode="auto">
          <a:xfrm>
            <a:off x="539552" y="332656"/>
            <a:ext cx="3563726" cy="4489514"/>
          </a:xfrm>
          <a:prstGeom prst="rect">
            <a:avLst/>
          </a:prstGeom>
          <a:noFill/>
        </p:spPr>
      </p:pic>
      <p:pic>
        <p:nvPicPr>
          <p:cNvPr id="17411" name="Picture 3" descr="C:\Users\Home\Desktop\Ж.В\WhatsApp Image 2022-05-15 at 15.23.35.jpeg"/>
          <p:cNvPicPr>
            <a:picLocks noChangeAspect="1" noChangeArrowheads="1"/>
          </p:cNvPicPr>
          <p:nvPr/>
        </p:nvPicPr>
        <p:blipFill>
          <a:blip r:embed="rId3" cstate="print"/>
          <a:srcRect l="32518" t="5901" r="8420" b="6531"/>
          <a:stretch>
            <a:fillRect/>
          </a:stretch>
        </p:blipFill>
        <p:spPr bwMode="auto">
          <a:xfrm>
            <a:off x="4788024" y="1388969"/>
            <a:ext cx="3672408" cy="3491712"/>
          </a:xfrm>
          <a:prstGeom prst="rect">
            <a:avLst/>
          </a:prstGeom>
          <a:noFill/>
        </p:spPr>
      </p:pic>
      <p:pic>
        <p:nvPicPr>
          <p:cNvPr id="4" name="Picture 2" descr="http://potolkinatyazh.ukit.me/uploads/s/8/8/q/88qdn2gvrvyc/img/full_msT1hNdj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6457" y="5157192"/>
            <a:ext cx="1406071" cy="146873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411760" y="5157192"/>
            <a:ext cx="58326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ctr">
              <a:buAutoNum type="arabicPeriod"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</a:t>
            </a:r>
          </a:p>
          <a:p>
            <a:pPr indent="342900"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родителями.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491880" y="188640"/>
            <a:ext cx="58326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Адвент-календарь </a:t>
            </a:r>
          </a:p>
          <a:p>
            <a:pPr indent="342900"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«Кота 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Майнеко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23125532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Home\Desktop\Ж.В\WhatsApp Image 2022-05-15 at 14.23.17 (1).jpeg"/>
          <p:cNvPicPr>
            <a:picLocks noChangeAspect="1" noChangeArrowheads="1"/>
          </p:cNvPicPr>
          <p:nvPr/>
        </p:nvPicPr>
        <p:blipFill>
          <a:blip r:embed="rId2" cstate="print"/>
          <a:srcRect l="14563" r="12201"/>
          <a:stretch>
            <a:fillRect/>
          </a:stretch>
        </p:blipFill>
        <p:spPr bwMode="auto">
          <a:xfrm>
            <a:off x="395536" y="476672"/>
            <a:ext cx="4076410" cy="4174569"/>
          </a:xfrm>
          <a:prstGeom prst="rect">
            <a:avLst/>
          </a:prstGeom>
          <a:noFill/>
        </p:spPr>
      </p:pic>
      <p:pic>
        <p:nvPicPr>
          <p:cNvPr id="18435" name="Picture 3" descr="C:\Users\Home\Desktop\Ж.В\WhatsApp Image 2022-05-15 at 14.23.18 (2).jpeg"/>
          <p:cNvPicPr>
            <a:picLocks noChangeAspect="1" noChangeArrowheads="1"/>
          </p:cNvPicPr>
          <p:nvPr/>
        </p:nvPicPr>
        <p:blipFill>
          <a:blip r:embed="rId3" cstate="print"/>
          <a:srcRect l="23540" t="7791" r="12201" b="7161"/>
          <a:stretch>
            <a:fillRect/>
          </a:stretch>
        </p:blipFill>
        <p:spPr bwMode="auto">
          <a:xfrm>
            <a:off x="4860032" y="1196222"/>
            <a:ext cx="3772686" cy="3744945"/>
          </a:xfrm>
          <a:prstGeom prst="rect">
            <a:avLst/>
          </a:prstGeom>
          <a:noFill/>
        </p:spPr>
      </p:pic>
      <p:pic>
        <p:nvPicPr>
          <p:cNvPr id="4" name="Picture 2" descr="http://potolkinatyazh.ukit.me/uploads/s/8/8/q/88qdn2gvrvyc/img/full_msT1hNdj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6457" y="5157192"/>
            <a:ext cx="1406071" cy="146873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563888" y="0"/>
            <a:ext cx="5832648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ctr"/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Адвент-календарь 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42900"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«Фикси Банк»</a:t>
            </a:r>
          </a:p>
        </p:txBody>
      </p:sp>
    </p:spTree>
    <p:extLst>
      <p:ext uri="{BB962C8B-B14F-4D97-AF65-F5344CB8AC3E}">
        <p14:creationId xmlns:p14="http://schemas.microsoft.com/office/powerpoint/2010/main" val="23125532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Home\Desktop\Ж.В\WhatsApp Image 2022-05-15 at 16.33.28.jpeg"/>
          <p:cNvPicPr>
            <a:picLocks noChangeAspect="1" noChangeArrowheads="1"/>
          </p:cNvPicPr>
          <p:nvPr/>
        </p:nvPicPr>
        <p:blipFill>
          <a:blip r:embed="rId2" cstate="print"/>
          <a:srcRect t="16973"/>
          <a:stretch>
            <a:fillRect/>
          </a:stretch>
        </p:blipFill>
        <p:spPr bwMode="auto">
          <a:xfrm>
            <a:off x="395536" y="476672"/>
            <a:ext cx="3024336" cy="4172797"/>
          </a:xfrm>
          <a:prstGeom prst="rect">
            <a:avLst/>
          </a:prstGeom>
          <a:noFill/>
        </p:spPr>
      </p:pic>
      <p:pic>
        <p:nvPicPr>
          <p:cNvPr id="19459" name="Picture 3" descr="C:\Users\Home\Desktop\Ж.В\WhatsApp Image 2022-05-15 at 16.30.05.jpeg"/>
          <p:cNvPicPr>
            <a:picLocks noChangeAspect="1" noChangeArrowheads="1"/>
          </p:cNvPicPr>
          <p:nvPr/>
        </p:nvPicPr>
        <p:blipFill>
          <a:blip r:embed="rId3" cstate="print"/>
          <a:srcRect r="6885"/>
          <a:stretch>
            <a:fillRect/>
          </a:stretch>
        </p:blipFill>
        <p:spPr bwMode="auto">
          <a:xfrm>
            <a:off x="3563888" y="1728102"/>
            <a:ext cx="5089548" cy="2897649"/>
          </a:xfrm>
          <a:prstGeom prst="rect">
            <a:avLst/>
          </a:prstGeom>
          <a:noFill/>
        </p:spPr>
      </p:pic>
      <p:pic>
        <p:nvPicPr>
          <p:cNvPr id="4" name="Picture 2" descr="http://potolkinatyazh.ukit.me/uploads/s/8/8/q/88qdn2gvrvyc/img/full_msT1hNdj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6457" y="5157192"/>
            <a:ext cx="1406071" cy="146873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131840" y="404664"/>
            <a:ext cx="58326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Адвент-календарь «Рублик»</a:t>
            </a:r>
          </a:p>
        </p:txBody>
      </p:sp>
    </p:spTree>
    <p:extLst>
      <p:ext uri="{BB962C8B-B14F-4D97-AF65-F5344CB8AC3E}">
        <p14:creationId xmlns:p14="http://schemas.microsoft.com/office/powerpoint/2010/main" val="23125532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5" name="Picture 5" descr="C:\Users\Home\Desktop\Ж.В\WhatsApp Image 2022-05-14 at 21.31.41.jpeg"/>
          <p:cNvPicPr>
            <a:picLocks noChangeAspect="1" noChangeArrowheads="1"/>
          </p:cNvPicPr>
          <p:nvPr/>
        </p:nvPicPr>
        <p:blipFill>
          <a:blip r:embed="rId2" cstate="print"/>
          <a:srcRect t="10311" r="14720" b="10783"/>
          <a:stretch>
            <a:fillRect/>
          </a:stretch>
        </p:blipFill>
        <p:spPr bwMode="auto">
          <a:xfrm>
            <a:off x="179512" y="548680"/>
            <a:ext cx="2860030" cy="3888432"/>
          </a:xfrm>
          <a:prstGeom prst="rect">
            <a:avLst/>
          </a:prstGeom>
          <a:noFill/>
        </p:spPr>
      </p:pic>
      <p:pic>
        <p:nvPicPr>
          <p:cNvPr id="5" name="Picture 2" descr="http://potolkinatyazh.ukit.me/uploads/s/8/8/q/88qdn2gvrvyc/img/full_msT1hNdj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6457" y="5344638"/>
            <a:ext cx="1406071" cy="1468738"/>
          </a:xfrm>
          <a:prstGeom prst="rect">
            <a:avLst/>
          </a:prstGeom>
          <a:noFill/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2458447-A8D7-4DA3-AA1E-B9D6FE9D4DD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188640"/>
            <a:ext cx="2915816" cy="444431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FE312C0-7020-47AE-A0E7-522F93D0138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404664"/>
            <a:ext cx="2520280" cy="4171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5532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Home\Desktop\Ж.В\WhatsApp Image 2022-05-15 at 16.29.51.jpeg"/>
          <p:cNvPicPr>
            <a:picLocks noChangeAspect="1" noChangeArrowheads="1"/>
          </p:cNvPicPr>
          <p:nvPr/>
        </p:nvPicPr>
        <p:blipFill>
          <a:blip r:embed="rId2" cstate="print"/>
          <a:srcRect r="19375"/>
          <a:stretch>
            <a:fillRect/>
          </a:stretch>
        </p:blipFill>
        <p:spPr bwMode="auto">
          <a:xfrm>
            <a:off x="179512" y="260648"/>
            <a:ext cx="2952328" cy="4334272"/>
          </a:xfrm>
          <a:prstGeom prst="rect">
            <a:avLst/>
          </a:prstGeom>
          <a:noFill/>
        </p:spPr>
      </p:pic>
      <p:pic>
        <p:nvPicPr>
          <p:cNvPr id="21507" name="Picture 3" descr="C:\Users\Home\Desktop\Ж.В\WhatsApp Image 2022-05-15 at 16.30.24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692696"/>
            <a:ext cx="2627648" cy="3503530"/>
          </a:xfrm>
          <a:prstGeom prst="rect">
            <a:avLst/>
          </a:prstGeom>
          <a:noFill/>
        </p:spPr>
      </p:pic>
      <p:pic>
        <p:nvPicPr>
          <p:cNvPr id="4" name="Picture 2" descr="http://potolkinatyazh.ukit.me/uploads/s/8/8/q/88qdn2gvrvyc/img/full_msT1hNdj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6457" y="5157192"/>
            <a:ext cx="1406071" cy="1468738"/>
          </a:xfrm>
          <a:prstGeom prst="rect">
            <a:avLst/>
          </a:prstGeom>
          <a:noFill/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5DC07B6-E009-4C82-83E6-7CB1BE702DF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32656"/>
            <a:ext cx="2861284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55324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395</TotalTime>
  <Words>210</Words>
  <Application>Microsoft Office PowerPoint</Application>
  <PresentationFormat>Экран (4:3)</PresentationFormat>
  <Paragraphs>28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Franklin Gothic Book</vt:lpstr>
      <vt:lpstr>Franklin Gothic Medium</vt:lpstr>
      <vt:lpstr>Times New Roman</vt:lpstr>
      <vt:lpstr>Wingdings</vt:lpstr>
      <vt:lpstr>Углы</vt:lpstr>
      <vt:lpstr>Дидактические пособия как средства формирования основ финансовой грамотности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профессионально-значимых компетенций у студентов медицинского университета при реализации проекта школы добровольчества</dc:title>
  <dc:creator>User</dc:creator>
  <cp:lastModifiedBy>Home</cp:lastModifiedBy>
  <cp:revision>41</cp:revision>
  <dcterms:created xsi:type="dcterms:W3CDTF">2022-04-20T07:55:51Z</dcterms:created>
  <dcterms:modified xsi:type="dcterms:W3CDTF">2022-10-09T19:04:36Z</dcterms:modified>
</cp:coreProperties>
</file>