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57" r:id="rId4"/>
    <p:sldId id="258" r:id="rId5"/>
    <p:sldId id="259" r:id="rId6"/>
    <p:sldId id="262" r:id="rId7"/>
    <p:sldId id="260" r:id="rId8"/>
    <p:sldId id="266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7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4" Type="http://schemas.openxmlformats.org/officeDocument/2006/relationships/image" Target="../media/image1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B487D-8301-4997-9911-ACA7219F815C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14671-6573-4C10-A791-9D065CD0A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41810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B487D-8301-4997-9911-ACA7219F815C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14671-6573-4C10-A791-9D065CD0A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43043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B487D-8301-4997-9911-ACA7219F815C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14671-6573-4C10-A791-9D065CD0A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0264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B487D-8301-4997-9911-ACA7219F815C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14671-6573-4C10-A791-9D065CD0A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16587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B487D-8301-4997-9911-ACA7219F815C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14671-6573-4C10-A791-9D065CD0A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8446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B487D-8301-4997-9911-ACA7219F815C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14671-6573-4C10-A791-9D065CD0A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8006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B487D-8301-4997-9911-ACA7219F815C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14671-6573-4C10-A791-9D065CD0A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68404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B487D-8301-4997-9911-ACA7219F815C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14671-6573-4C10-A791-9D065CD0A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03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B487D-8301-4997-9911-ACA7219F815C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14671-6573-4C10-A791-9D065CD0A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6557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B487D-8301-4997-9911-ACA7219F815C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14671-6573-4C10-A791-9D065CD0A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32691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B487D-8301-4997-9911-ACA7219F815C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14671-6573-4C10-A791-9D065CD0A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2504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CB487D-8301-4997-9911-ACA7219F815C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714671-6573-4C10-A791-9D065CD0A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4829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13" Type="http://schemas.openxmlformats.org/officeDocument/2006/relationships/image" Target="../media/image13.png"/><Relationship Id="rId18" Type="http://schemas.openxmlformats.org/officeDocument/2006/relationships/oleObject" Target="../embeddings/oleObject3.bin"/><Relationship Id="rId3" Type="http://schemas.openxmlformats.org/officeDocument/2006/relationships/image" Target="../media/image12.png"/><Relationship Id="rId21" Type="http://schemas.openxmlformats.org/officeDocument/2006/relationships/image" Target="../media/image11.wmf"/><Relationship Id="rId7" Type="http://schemas.openxmlformats.org/officeDocument/2006/relationships/oleObject" Target="../embeddings/oleObject1.bin"/><Relationship Id="rId12" Type="http://schemas.openxmlformats.org/officeDocument/2006/relationships/image" Target="../media/image9.wmf"/><Relationship Id="rId17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6" Type="http://schemas.openxmlformats.org/officeDocument/2006/relationships/slide" Target="slide1.xml"/><Relationship Id="rId20" Type="http://schemas.openxmlformats.org/officeDocument/2006/relationships/oleObject" Target="../embeddings/oleObject4.bin"/><Relationship Id="rId1" Type="http://schemas.openxmlformats.org/officeDocument/2006/relationships/vmlDrawing" Target="../drawings/vmlDrawing1.vml"/><Relationship Id="rId6" Type="http://schemas.openxmlformats.org/officeDocument/2006/relationships/slide" Target="slide7.xml"/><Relationship Id="rId11" Type="http://schemas.openxmlformats.org/officeDocument/2006/relationships/oleObject" Target="../embeddings/oleObject2.bin"/><Relationship Id="rId5" Type="http://schemas.openxmlformats.org/officeDocument/2006/relationships/slide" Target="slide5.xml"/><Relationship Id="rId15" Type="http://schemas.openxmlformats.org/officeDocument/2006/relationships/slide" Target="slide9.xml"/><Relationship Id="rId10" Type="http://schemas.openxmlformats.org/officeDocument/2006/relationships/slide" Target="slide6.xml"/><Relationship Id="rId19" Type="http://schemas.openxmlformats.org/officeDocument/2006/relationships/image" Target="../media/image10.wmf"/><Relationship Id="rId4" Type="http://schemas.openxmlformats.org/officeDocument/2006/relationships/slide" Target="slide4.xml"/><Relationship Id="rId9" Type="http://schemas.openxmlformats.org/officeDocument/2006/relationships/slide" Target="slide8.xml"/><Relationship Id="rId14" Type="http://schemas.openxmlformats.org/officeDocument/2006/relationships/image" Target="../media/image14.png"/><Relationship Id="rId22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images.rambler.ru/search?query=%D1%8D%D0%BB%D0%B5%D0%BA%D1%82%D1%80%D0%BE%D0%BC%D0%B0%D0%B3%D0%BD%D0%B8%D1%82%D0%BD%D0%B0%D1%8F%20%D0%B8%D0%BD%D0%B4%D1%83%D0%BA%D1%86%D0%B8%D1%8F%20%20" TargetMode="External"/><Relationship Id="rId2" Type="http://schemas.openxmlformats.org/officeDocument/2006/relationships/hyperlink" Target="http://www.college.ru/physics/courses/op25part2/content/chapter1/section/paragraph20/theory/htm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177158" y="536028"/>
            <a:ext cx="9059918" cy="498190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Повторение  </a:t>
            </a:r>
            <a:r>
              <a:rPr lang="ru-RU" sz="4400" b="1" dirty="0" err="1" smtClean="0">
                <a:solidFill>
                  <a:schemeClr val="tx1"/>
                </a:solidFill>
              </a:rPr>
              <a:t>Повторение</a:t>
            </a:r>
            <a:r>
              <a:rPr lang="ru-RU" sz="4400" b="1" dirty="0" smtClean="0">
                <a:solidFill>
                  <a:schemeClr val="tx1"/>
                </a:solidFill>
              </a:rPr>
              <a:t> темы</a:t>
            </a:r>
          </a:p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 «Явление электромагнитной индукции»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11 класс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27168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499" y="1284720"/>
            <a:ext cx="11421002" cy="503451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299" y="0"/>
            <a:ext cx="10913402" cy="128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037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919" y="587829"/>
            <a:ext cx="10964162" cy="4800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3829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static-interneturok.cdnvideo.ru/content/konspekt_image/255838/ffd72030_272d_0133_5ff3_376a9c593878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789" y="1010421"/>
            <a:ext cx="7353754" cy="434535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1273245" y="197538"/>
            <a:ext cx="5791970" cy="5301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Bef>
                <a:spcPts val="1500"/>
              </a:spcBef>
              <a:spcAft>
                <a:spcPts val="0"/>
              </a:spcAft>
            </a:pPr>
            <a:r>
              <a:rPr lang="ru-RU" sz="2800" b="1" dirty="0">
                <a:solidFill>
                  <a:srgbClr val="333333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Приближение магнита к кольцу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58879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static-interneturok.cdnvideo.ru/content/konspekt_image/255839/01399970_272e_0133_5ff4_376a9c593878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3695" y="1177607"/>
            <a:ext cx="6694261" cy="478232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304582" y="475123"/>
            <a:ext cx="6684266" cy="6552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Bef>
                <a:spcPts val="1500"/>
              </a:spcBef>
              <a:spcAft>
                <a:spcPts val="0"/>
              </a:spcAft>
            </a:pPr>
            <a:r>
              <a:rPr lang="ru-RU" sz="3600" b="1" dirty="0">
                <a:solidFill>
                  <a:srgbClr val="333333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Удаление магнита от кольца</a:t>
            </a:r>
            <a:endParaRPr lang="ru-RU" sz="3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1637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fs.znanio.ru/methodology/images/59/e6/59e6bff0668e8ba05d2e445c0654cb5283cfef77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129" y="195942"/>
            <a:ext cx="10695214" cy="666205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143000" y="2416628"/>
            <a:ext cx="979714" cy="7511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335486" y="2269671"/>
            <a:ext cx="1061357" cy="8817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5516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032934" y="269537"/>
            <a:ext cx="10821610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Направление индукционного тока в кольце можно определить </a:t>
            </a:r>
            <a:endParaRPr kumimoji="0" lang="en-US" altLang="ru-RU" sz="28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Helvetica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правилу правой руки. </a:t>
            </a: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направить</a:t>
            </a:r>
            <a:endParaRPr kumimoji="0" lang="en-US" alt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Helvetica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большой палец правой руки по направлению</a:t>
            </a:r>
            <a:endParaRPr kumimoji="0" lang="en-US" alt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Helvetica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вектора магнитной индукции, 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 четыре согнутых пальца укажут</a:t>
            </a:r>
            <a:r>
              <a:rPr lang="en-US" altLang="ru-RU" sz="2800" dirty="0">
                <a:solidFill>
                  <a:srgbClr val="333333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направление тока в кольце.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25" name="Рисунок 4" descr="https://static-interneturok.cdnvideo.ru/content/konspekt_image/255840/02c0e4d0_272e_0133_5ff5_376a9c59387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9947" y="3015343"/>
            <a:ext cx="4124325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032933" y="5829300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39146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009775" y="1"/>
            <a:ext cx="8229600" cy="785813"/>
          </a:xfrm>
          <a:solidFill>
            <a:srgbClr val="FFFF00"/>
          </a:solidFill>
        </p:spPr>
        <p:txBody>
          <a:bodyPr/>
          <a:lstStyle/>
          <a:p>
            <a:r>
              <a:rPr lang="ru-RU" altLang="ru-RU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Электромагнитная индукция</a:t>
            </a:r>
          </a:p>
        </p:txBody>
      </p:sp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1" y="1427163"/>
            <a:ext cx="1857375" cy="131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TextBox 4"/>
          <p:cNvSpPr txBox="1">
            <a:spLocks noChangeArrowheads="1"/>
          </p:cNvSpPr>
          <p:nvPr/>
        </p:nvSpPr>
        <p:spPr bwMode="auto">
          <a:xfrm>
            <a:off x="1524001" y="714376"/>
            <a:ext cx="364331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altLang="ru-RU" sz="24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1</a:t>
            </a:r>
            <a:r>
              <a:rPr lang="ru-RU" altLang="ru-RU" sz="2400"/>
              <a:t>. </a:t>
            </a:r>
            <a:r>
              <a:rPr lang="ru-RU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Возникновение</a:t>
            </a:r>
            <a:r>
              <a:rPr lang="ru-RU" altLang="ru-RU" sz="2400"/>
              <a:t> </a:t>
            </a:r>
            <a:r>
              <a:rPr lang="en-US" altLang="ru-RU" sz="2400">
                <a:latin typeface="Script MT Bold" panose="03040602040607080904" pitchFamily="66" charset="0"/>
              </a:rPr>
              <a:t>I</a:t>
            </a:r>
            <a:r>
              <a:rPr lang="ru-RU" altLang="ru-RU" sz="2000">
                <a:latin typeface="Script MT Bold" panose="03040602040607080904" pitchFamily="66" charset="0"/>
              </a:rPr>
              <a:t>инд</a:t>
            </a:r>
            <a:endParaRPr lang="ru-RU" altLang="ru-RU" sz="2400">
              <a:latin typeface="Script MT Bold" panose="03040602040607080904" pitchFamily="66" charset="0"/>
            </a:endParaRPr>
          </a:p>
          <a:p>
            <a:r>
              <a:rPr lang="ru-RU" altLang="ru-RU" sz="2400"/>
              <a:t>  </a:t>
            </a:r>
            <a:r>
              <a:rPr lang="ru-RU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при</a:t>
            </a:r>
            <a:r>
              <a:rPr lang="ru-RU" altLang="ru-RU" sz="2400"/>
              <a:t> </a:t>
            </a:r>
            <a:r>
              <a:rPr lang="el-GR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ru-RU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Ф (Фарадей 1831г)</a:t>
            </a:r>
            <a:r>
              <a:rPr lang="ru-RU" altLang="ru-RU" sz="2400"/>
              <a:t> </a:t>
            </a:r>
          </a:p>
        </p:txBody>
      </p:sp>
      <p:sp>
        <p:nvSpPr>
          <p:cNvPr id="13317" name="TextBox 5"/>
          <p:cNvSpPr txBox="1">
            <a:spLocks noChangeArrowheads="1"/>
          </p:cNvSpPr>
          <p:nvPr/>
        </p:nvSpPr>
        <p:spPr bwMode="auto">
          <a:xfrm>
            <a:off x="5238750" y="714376"/>
            <a:ext cx="28209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altLang="ru-RU" sz="24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/>
              </a:rPr>
              <a:t>2</a:t>
            </a:r>
            <a:r>
              <a:rPr lang="ru-RU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Правило Ленца</a:t>
            </a:r>
          </a:p>
          <a:p>
            <a:r>
              <a:rPr lang="ru-RU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(направление</a:t>
            </a:r>
            <a:r>
              <a:rPr lang="en-US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2400">
                <a:latin typeface="Script MT Bold" panose="03040602040607080904" pitchFamily="66" charset="0"/>
              </a:rPr>
              <a:t>I</a:t>
            </a:r>
            <a:r>
              <a:rPr lang="ru-RU" altLang="ru-RU" sz="2000">
                <a:latin typeface="Script MT Bold" panose="03040602040607080904" pitchFamily="66" charset="0"/>
              </a:rPr>
              <a:t>инд</a:t>
            </a:r>
            <a:r>
              <a:rPr lang="ru-RU" altLang="ru-RU" sz="2400"/>
              <a:t> )</a:t>
            </a:r>
          </a:p>
        </p:txBody>
      </p:sp>
      <p:sp>
        <p:nvSpPr>
          <p:cNvPr id="13318" name="TextBox 9"/>
          <p:cNvSpPr txBox="1">
            <a:spLocks noChangeArrowheads="1"/>
          </p:cNvSpPr>
          <p:nvPr/>
        </p:nvSpPr>
        <p:spPr bwMode="auto">
          <a:xfrm>
            <a:off x="8239125" y="714376"/>
            <a:ext cx="20129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altLang="ru-RU" sz="24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 action="ppaction://hlinksldjump"/>
              </a:rPr>
              <a:t>3</a:t>
            </a:r>
            <a:r>
              <a:rPr lang="ru-RU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. Закон ЭМИ</a:t>
            </a:r>
          </a:p>
        </p:txBody>
      </p:sp>
      <p:graphicFrame>
        <p:nvGraphicFramePr>
          <p:cNvPr id="13319" name="Объект 10"/>
          <p:cNvGraphicFramePr>
            <a:graphicFrameLocks noChangeAspect="1"/>
          </p:cNvGraphicFramePr>
          <p:nvPr/>
        </p:nvGraphicFramePr>
        <p:xfrm>
          <a:off x="8224839" y="1285876"/>
          <a:ext cx="2046287" cy="1196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Формула" r:id="rId7" imgW="672808" imgH="393529" progId="Equation.3">
                  <p:embed/>
                </p:oleObj>
              </mc:Choice>
              <mc:Fallback>
                <p:oleObj name="Формула" r:id="rId7" imgW="672808" imgH="393529" progId="Equation.3">
                  <p:embed/>
                  <p:pic>
                    <p:nvPicPr>
                      <p:cNvPr id="13319" name="Объект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24839" y="1285876"/>
                        <a:ext cx="2046287" cy="1196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Прямая соединительная линия 12"/>
          <p:cNvCxnSpPr/>
          <p:nvPr/>
        </p:nvCxnSpPr>
        <p:spPr>
          <a:xfrm>
            <a:off x="1524000" y="2757489"/>
            <a:ext cx="9144000" cy="1587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524000" y="785814"/>
            <a:ext cx="9144000" cy="1587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>
            <a:off x="4059238" y="1749425"/>
            <a:ext cx="1928812" cy="1588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7132638" y="1749425"/>
            <a:ext cx="1928812" cy="1588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24" name="TextBox 19"/>
          <p:cNvSpPr txBox="1">
            <a:spLocks noChangeArrowheads="1"/>
          </p:cNvSpPr>
          <p:nvPr/>
        </p:nvSpPr>
        <p:spPr bwMode="auto">
          <a:xfrm>
            <a:off x="1524000" y="2786063"/>
            <a:ext cx="9144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altLang="ru-RU" sz="24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 action="ppaction://hlinksldjump"/>
              </a:rPr>
              <a:t>4</a:t>
            </a:r>
            <a:r>
              <a:rPr lang="ru-RU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. Индуктивность  </a:t>
            </a:r>
            <a:r>
              <a:rPr lang="en-US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[L]-</a:t>
            </a:r>
            <a:r>
              <a:rPr lang="ru-RU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Гн     </a:t>
            </a:r>
            <a:r>
              <a:rPr lang="ru-RU" altLang="ru-RU" sz="24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9" action="ppaction://hlinksldjump"/>
              </a:rPr>
              <a:t>5</a:t>
            </a:r>
            <a:r>
              <a:rPr lang="ru-RU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. Самоиндукция           </a:t>
            </a:r>
            <a:r>
              <a:rPr lang="ru-RU" altLang="ru-RU" sz="24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0" action="ppaction://hlinksldjump"/>
              </a:rPr>
              <a:t>6</a:t>
            </a:r>
            <a:r>
              <a:rPr lang="ru-RU" altLang="ru-RU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24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Токи Фуко</a:t>
            </a:r>
          </a:p>
          <a:p>
            <a:r>
              <a:rPr lang="ru-RU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r>
              <a:rPr lang="ru-RU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rot="5400000">
            <a:off x="3989388" y="3749676"/>
            <a:ext cx="2071688" cy="1587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5400000">
            <a:off x="7061200" y="3749675"/>
            <a:ext cx="2071688" cy="1588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327" name="Object 5"/>
          <p:cNvGraphicFramePr>
            <a:graphicFrameLocks noChangeAspect="1"/>
          </p:cNvGraphicFramePr>
          <p:nvPr/>
        </p:nvGraphicFramePr>
        <p:xfrm>
          <a:off x="3309938" y="3357563"/>
          <a:ext cx="1714500" cy="93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Equation" r:id="rId11" imgW="723586" imgH="393529" progId="Equation.3">
                  <p:embed/>
                </p:oleObj>
              </mc:Choice>
              <mc:Fallback>
                <p:oleObj name="Equation" r:id="rId11" imgW="723586" imgH="393529" progId="Equation.3">
                  <p:embed/>
                  <p:pic>
                    <p:nvPicPr>
                      <p:cNvPr id="1332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09938" y="3357563"/>
                        <a:ext cx="1714500" cy="933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28" name="TextBox 23"/>
          <p:cNvSpPr txBox="1">
            <a:spLocks noChangeArrowheads="1"/>
          </p:cNvSpPr>
          <p:nvPr/>
        </p:nvSpPr>
        <p:spPr bwMode="auto">
          <a:xfrm>
            <a:off x="1666875" y="3548064"/>
            <a:ext cx="15001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altLang="ru-RU" sz="2800" i="1">
                <a:latin typeface="Script MT Bold" panose="03040602040607080904" pitchFamily="66" charset="0"/>
                <a:cs typeface="Times New Roman" panose="02020603050405020304" pitchFamily="18" charset="0"/>
              </a:rPr>
              <a:t>Ф </a:t>
            </a:r>
            <a:r>
              <a:rPr lang="en-US" altLang="ru-RU" sz="2800" i="1">
                <a:latin typeface="Times New Roman" panose="02020603050405020304" pitchFamily="18" charset="0"/>
                <a:cs typeface="Times New Roman" panose="02020603050405020304" pitchFamily="18" charset="0"/>
              </a:rPr>
              <a:t>= L</a:t>
            </a:r>
            <a:r>
              <a:rPr lang="en-US" altLang="ru-RU" sz="2800" i="1">
                <a:latin typeface="Script MT Bold" panose="03040602040607080904" pitchFamily="66" charset="0"/>
                <a:cs typeface="Times New Roman" panose="02020603050405020304" pitchFamily="18" charset="0"/>
              </a:rPr>
              <a:t>I</a:t>
            </a:r>
            <a:endParaRPr lang="ru-RU" altLang="ru-RU" sz="2800"/>
          </a:p>
        </p:txBody>
      </p:sp>
      <p:pic>
        <p:nvPicPr>
          <p:cNvPr id="13329" name="Picture 6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3239" y="3171825"/>
            <a:ext cx="1870075" cy="161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0" name="Picture 8" descr="http://referatdb.ru/pars_docs/refs/133/132165/132165_html_m7753ae4d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7050" y="3214689"/>
            <a:ext cx="2520950" cy="150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7" name="Прямая соединительная линия 26"/>
          <p:cNvCxnSpPr/>
          <p:nvPr/>
        </p:nvCxnSpPr>
        <p:spPr>
          <a:xfrm>
            <a:off x="1524000" y="4786314"/>
            <a:ext cx="9144000" cy="1587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32" name="TextBox 31"/>
          <p:cNvSpPr txBox="1">
            <a:spLocks noChangeArrowheads="1"/>
          </p:cNvSpPr>
          <p:nvPr/>
        </p:nvSpPr>
        <p:spPr bwMode="auto">
          <a:xfrm>
            <a:off x="1738314" y="4786313"/>
            <a:ext cx="36290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altLang="ru-RU" sz="24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5" action="ppaction://hlinksldjump"/>
              </a:rPr>
              <a:t>7</a:t>
            </a:r>
            <a:r>
              <a:rPr lang="ru-RU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. Электромагнитное поле</a:t>
            </a:r>
          </a:p>
        </p:txBody>
      </p:sp>
      <p:sp>
        <p:nvSpPr>
          <p:cNvPr id="13333" name="TextBox 32"/>
          <p:cNvSpPr txBox="1">
            <a:spLocks noChangeArrowheads="1"/>
          </p:cNvSpPr>
          <p:nvPr/>
        </p:nvSpPr>
        <p:spPr bwMode="auto">
          <a:xfrm>
            <a:off x="6970714" y="4786313"/>
            <a:ext cx="29114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altLang="ru-RU" sz="24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6" action="ppaction://hlinksldjump"/>
              </a:rPr>
              <a:t>8</a:t>
            </a:r>
            <a:r>
              <a:rPr lang="ru-RU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. Применение ЭМИ</a:t>
            </a: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 rot="5400000">
            <a:off x="5346701" y="5821363"/>
            <a:ext cx="2071687" cy="1588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335" name="Picture 9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625" y="5214938"/>
            <a:ext cx="20193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3336" name="Объект 35"/>
          <p:cNvGraphicFramePr>
            <a:graphicFrameLocks noChangeAspect="1"/>
          </p:cNvGraphicFramePr>
          <p:nvPr/>
        </p:nvGraphicFramePr>
        <p:xfrm>
          <a:off x="4381500" y="5286375"/>
          <a:ext cx="159385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Формула" r:id="rId18" imgW="583947" imgH="418918" progId="Equation.3">
                  <p:embed/>
                </p:oleObj>
              </mc:Choice>
              <mc:Fallback>
                <p:oleObj name="Формула" r:id="rId18" imgW="583947" imgH="418918" progId="Equation.3">
                  <p:embed/>
                  <p:pic>
                    <p:nvPicPr>
                      <p:cNvPr id="13336" name="Объект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81500" y="5286375"/>
                        <a:ext cx="159385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37" name="TextBox 36"/>
          <p:cNvSpPr txBox="1">
            <a:spLocks noChangeArrowheads="1"/>
          </p:cNvSpPr>
          <p:nvPr/>
        </p:nvSpPr>
        <p:spPr bwMode="auto">
          <a:xfrm>
            <a:off x="6524626" y="5214938"/>
            <a:ext cx="3222625" cy="184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Tx/>
              <a:buAutoNum type="arabicPeriod"/>
            </a:pPr>
            <a:r>
              <a:rPr lang="ru-RU" altLang="ru-RU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Получение ~ тока</a:t>
            </a:r>
          </a:p>
          <a:p>
            <a:pPr>
              <a:buFontTx/>
              <a:buAutoNum type="arabicPeriod"/>
            </a:pPr>
            <a:r>
              <a:rPr lang="ru-RU" altLang="ru-RU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Трансформатор</a:t>
            </a:r>
          </a:p>
          <a:p>
            <a:pPr>
              <a:buFontTx/>
              <a:buAutoNum type="arabicPeriod"/>
            </a:pPr>
            <a:r>
              <a:rPr lang="ru-RU" altLang="ru-RU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Металлоискатели</a:t>
            </a:r>
          </a:p>
          <a:p>
            <a:pPr>
              <a:buFontTx/>
              <a:buAutoNum type="arabicPeriod"/>
            </a:pPr>
            <a:r>
              <a:rPr lang="ru-RU" altLang="ru-RU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Индукционные печи</a:t>
            </a:r>
          </a:p>
          <a:p>
            <a:pPr>
              <a:buFontTx/>
              <a:buAutoNum type="arabicPeriod"/>
            </a:pPr>
            <a:endParaRPr lang="ru-RU" alt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0" name="Прямая со стрелкой 29"/>
          <p:cNvCxnSpPr/>
          <p:nvPr/>
        </p:nvCxnSpPr>
        <p:spPr>
          <a:xfrm rot="5400000">
            <a:off x="2488407" y="3250407"/>
            <a:ext cx="500063" cy="285750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rot="16200000" flipH="1">
            <a:off x="3667126" y="3214688"/>
            <a:ext cx="500062" cy="500063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340" name="Объект 38"/>
          <p:cNvGraphicFramePr>
            <a:graphicFrameLocks noChangeAspect="1"/>
          </p:cNvGraphicFramePr>
          <p:nvPr/>
        </p:nvGraphicFramePr>
        <p:xfrm>
          <a:off x="2024063" y="4237039"/>
          <a:ext cx="2286000" cy="477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Формула" r:id="rId20" imgW="850531" imgH="177723" progId="Equation.3">
                  <p:embed/>
                </p:oleObj>
              </mc:Choice>
              <mc:Fallback>
                <p:oleObj name="Формула" r:id="rId20" imgW="850531" imgH="177723" progId="Equation.3">
                  <p:embed/>
                  <p:pic>
                    <p:nvPicPr>
                      <p:cNvPr id="13340" name="Объект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4063" y="4237039"/>
                        <a:ext cx="2286000" cy="477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341" name="Picture 2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00" y="1479551"/>
            <a:ext cx="1785938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7150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Используемая литература </a:t>
            </a:r>
          </a:p>
        </p:txBody>
      </p:sp>
      <p:sp>
        <p:nvSpPr>
          <p:cNvPr id="23555" name="Содержимое 2"/>
          <p:cNvSpPr>
            <a:spLocks noGrp="1"/>
          </p:cNvSpPr>
          <p:nvPr>
            <p:ph idx="1"/>
          </p:nvPr>
        </p:nvSpPr>
        <p:spPr>
          <a:xfrm>
            <a:off x="1981200" y="1357313"/>
            <a:ext cx="8472488" cy="4768850"/>
          </a:xfrm>
        </p:spPr>
        <p:txBody>
          <a:bodyPr/>
          <a:lstStyle/>
          <a:p>
            <a:r>
              <a:rPr lang="ru-RU" altLang="ru-RU" sz="2400"/>
              <a:t>1. Физика. 11 класс: учеб. для общеобразоват. учреждений: базовый и профильный уровни /Г.Я.Мякишев, Б.Б.Буховцев, В.М.Чаругин;. М.: Просвещение, 2009. - 399с</a:t>
            </a:r>
          </a:p>
          <a:p>
            <a:r>
              <a:rPr lang="ru-RU" altLang="ru-RU" sz="2400"/>
              <a:t>2.Открытый колледж  </a:t>
            </a:r>
            <a:r>
              <a:rPr lang="en-US" altLang="ru-RU" sz="2400">
                <a:hlinkClick r:id="rId2"/>
              </a:rPr>
              <a:t>http://www.college.ru/physics/courses/op25part2/content/chapter1/section/paragraph20/theory/html</a:t>
            </a:r>
            <a:endParaRPr lang="ru-RU" altLang="ru-RU" sz="2400"/>
          </a:p>
          <a:p>
            <a:r>
              <a:rPr lang="ru-RU" altLang="ru-RU" sz="2400"/>
              <a:t>3. Электромагнитная индукция в современном мире  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2400">
                <a:hlinkClick r:id="rId3"/>
              </a:rPr>
              <a:t>https://images.rambler.ru/search?query=%D1%8D%D0%BB%D0%B5%D0%BA%D1%82%D1%80%D0%BE%D0%BC%D0%B0%D0%B3%D0%BD%D0%B8%D1%82%D0%BD%D0%B0%D1%8F%20%D0%B8%D0%BD%D0%B4%D1%83%D0%BA%D1%86%D0%B8%D1%8F%20%20</a:t>
            </a:r>
            <a:endParaRPr lang="ru-RU" altLang="ru-RU" sz="2400"/>
          </a:p>
          <a:p>
            <a:pPr>
              <a:buFont typeface="Arial" panose="020B0604020202020204" pitchFamily="34" charset="0"/>
              <a:buNone/>
            </a:pPr>
            <a:endParaRPr lang="ru-RU" altLang="ru-RU" sz="2400"/>
          </a:p>
          <a:p>
            <a:endParaRPr lang="en-US" altLang="ru-RU" sz="2400"/>
          </a:p>
          <a:p>
            <a:endParaRPr lang="ru-RU" altLang="ru-RU" sz="2400"/>
          </a:p>
        </p:txBody>
      </p:sp>
    </p:spTree>
    <p:extLst>
      <p:ext uri="{BB962C8B-B14F-4D97-AF65-F5344CB8AC3E}">
        <p14:creationId xmlns:p14="http://schemas.microsoft.com/office/powerpoint/2010/main" val="406047540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169</Words>
  <Application>Microsoft Office PowerPoint</Application>
  <PresentationFormat>Широкоэкранный</PresentationFormat>
  <Paragraphs>31</Paragraphs>
  <Slides>9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9</vt:i4>
      </vt:variant>
    </vt:vector>
  </HeadingPairs>
  <TitlesOfParts>
    <vt:vector size="18" baseType="lpstr">
      <vt:lpstr>Arial</vt:lpstr>
      <vt:lpstr>Calibri</vt:lpstr>
      <vt:lpstr>Calibri Light</vt:lpstr>
      <vt:lpstr>Helvetica</vt:lpstr>
      <vt:lpstr>Script MT Bold</vt:lpstr>
      <vt:lpstr>Times New Roman</vt:lpstr>
      <vt:lpstr>Тема Office</vt:lpstr>
      <vt:lpstr>Формула</vt:lpstr>
      <vt:lpstr>Equation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Электромагнитная индукция</vt:lpstr>
      <vt:lpstr>Используемая литература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5</cp:revision>
  <dcterms:created xsi:type="dcterms:W3CDTF">2021-10-04T09:51:41Z</dcterms:created>
  <dcterms:modified xsi:type="dcterms:W3CDTF">2022-10-11T18:31:07Z</dcterms:modified>
</cp:coreProperties>
</file>