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8" r:id="rId2"/>
    <p:sldId id="259" r:id="rId3"/>
    <p:sldId id="258" r:id="rId4"/>
    <p:sldId id="277" r:id="rId5"/>
    <p:sldId id="262" r:id="rId6"/>
    <p:sldId id="257" r:id="rId7"/>
    <p:sldId id="261" r:id="rId8"/>
    <p:sldId id="260" r:id="rId9"/>
    <p:sldId id="266" r:id="rId10"/>
    <p:sldId id="265" r:id="rId11"/>
    <p:sldId id="279" r:id="rId12"/>
    <p:sldId id="280" r:id="rId13"/>
    <p:sldId id="264" r:id="rId14"/>
    <p:sldId id="281" r:id="rId15"/>
    <p:sldId id="282" r:id="rId16"/>
    <p:sldId id="271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35419-5BBF-4260-B483-27110AF58746}" type="datetimeFigureOut">
              <a:rPr lang="ru-RU" smtClean="0"/>
              <a:t>11/10/22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1C6D5-CE65-42C4-A3E0-87B3FC22FE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ACA71F13-7C9D-408A-99F6-B79BE4449E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D305B-9417-475B-B2F5-9701BCA4DE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school-collection.edu.ru/catalog/res/289c1468-759e-4d0d-a583-5fdd25dee732/view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7" name="Picture 9" descr="main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-26988"/>
            <a:ext cx="9144000" cy="6884988"/>
          </a:xfrm>
          <a:prstGeom prst="rect">
            <a:avLst/>
          </a:prstGeom>
          <a:noFill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-612576" y="908720"/>
            <a:ext cx="8594031" cy="525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          </a:t>
            </a: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«Внешнее </a:t>
            </a:r>
            <a:r>
              <a:rPr lang="ru-RU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строение </a:t>
            </a:r>
            <a:r>
              <a:rPr lang="ru-RU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корня»</a:t>
            </a:r>
            <a:endParaRPr lang="ru-RU" sz="7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324544" y="0"/>
            <a:ext cx="9036496" cy="14319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Типы    корневых   систем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23529" y="1905000"/>
            <a:ext cx="8522022" cy="4191000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5517232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Стержневая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868144" y="5517232"/>
            <a:ext cx="140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Мочковатая</a:t>
            </a:r>
            <a:endParaRPr lang="ru-RU" b="1" dirty="0"/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628800"/>
            <a:ext cx="2268384" cy="3600400"/>
          </a:xfrm>
          <a:prstGeom prst="rect">
            <a:avLst/>
          </a:prstGeom>
          <a:noFill/>
        </p:spPr>
      </p:pic>
      <p:pic>
        <p:nvPicPr>
          <p:cNvPr id="15" name="Picture 10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2350341" cy="3672408"/>
          </a:xfrm>
          <a:prstGeom prst="rect">
            <a:avLst/>
          </a:prstGeom>
          <a:noFill/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0" y="836613"/>
            <a:ext cx="8594725" cy="52593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7200" dirty="0"/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graphicFrame>
        <p:nvGraphicFramePr>
          <p:cNvPr id="2050" name="Organization Chart 7"/>
          <p:cNvGraphicFramePr>
            <a:graphicFrameLocks/>
          </p:cNvGraphicFramePr>
          <p:nvPr/>
        </p:nvGraphicFramePr>
        <p:xfrm>
          <a:off x="323528" y="908720"/>
          <a:ext cx="8640960" cy="3567376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sp>
        <p:nvSpPr>
          <p:cNvPr id="11" name="WordArt 45"/>
          <p:cNvSpPr>
            <a:spLocks noChangeArrowheads="1" noChangeShapeType="1" noTextEdit="1"/>
          </p:cNvSpPr>
          <p:nvPr/>
        </p:nvSpPr>
        <p:spPr bwMode="auto">
          <a:xfrm>
            <a:off x="1331640" y="5085184"/>
            <a:ext cx="6215106" cy="99376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2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/>
                <a:cs typeface="Times New Roman"/>
              </a:rPr>
              <a:t>в чем отличия?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D305B-9417-475B-B2F5-9701BCA4DEB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Денисова И.А. МКОУ "Лозовская СОШ"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51520" y="836712"/>
            <a:ext cx="8594031" cy="525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7200" dirty="0"/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571472" y="428604"/>
            <a:ext cx="7772400" cy="1296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Приведите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unga" pitchFamily="2"/>
                <a:ea typeface="+mj-ea"/>
                <a:cs typeface="+mj-cs"/>
              </a:rPr>
              <a:t> </a:t>
            </a: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примеры растений, имеющих: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unga" pitchFamily="2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unga" pitchFamily="2"/>
                <a:ea typeface="+mj-ea"/>
                <a:cs typeface="+mj-cs"/>
              </a:rPr>
            </a:b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unga" pitchFamily="2"/>
              <a:ea typeface="+mj-ea"/>
              <a:cs typeface="+mj-cs"/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>
          <a:xfrm>
            <a:off x="571472" y="1714488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Стержневую корневую систему 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Мочковатую корневую систему ?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600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600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600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6600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95537" y="1340768"/>
            <a:ext cx="8496943" cy="36004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200" b="1" dirty="0" smtClean="0"/>
              <a:t>Цель</a:t>
            </a:r>
            <a:r>
              <a:rPr lang="ru-RU" sz="7200" b="1" dirty="0"/>
              <a:t>: исследовать строение </a:t>
            </a:r>
            <a:r>
              <a:rPr lang="ru-RU" sz="7200" b="1" dirty="0" smtClean="0"/>
              <a:t> </a:t>
            </a:r>
            <a:r>
              <a:rPr lang="ru-RU" sz="7200" b="1" dirty="0"/>
              <a:t>стержневых и мочковатых корневых систем.</a:t>
            </a:r>
          </a:p>
          <a:p>
            <a:pPr algn="ctr">
              <a:buNone/>
            </a:pPr>
            <a:r>
              <a:rPr lang="ru-RU" sz="7200" b="1" dirty="0"/>
              <a:t>Оборудование: </a:t>
            </a:r>
            <a:r>
              <a:rPr lang="ru-RU" sz="7200" b="1" dirty="0" smtClean="0"/>
              <a:t>  </a:t>
            </a:r>
            <a:r>
              <a:rPr lang="ru-RU" sz="7200" b="1" dirty="0"/>
              <a:t>гербарии растений со стержневой и мочковатой корневыми </a:t>
            </a:r>
            <a:r>
              <a:rPr lang="ru-RU" sz="7200" b="1" dirty="0" smtClean="0"/>
              <a:t>  </a:t>
            </a:r>
            <a:r>
              <a:rPr lang="ru-RU" sz="7200" b="1" dirty="0" smtClean="0"/>
              <a:t>системами</a:t>
            </a:r>
            <a:r>
              <a:rPr lang="ru-RU" sz="7200" b="1" dirty="0" smtClean="0"/>
              <a:t>.</a:t>
            </a:r>
            <a:endParaRPr lang="ru-RU" sz="7200" b="1" dirty="0"/>
          </a:p>
          <a:p>
            <a:pPr>
              <a:buNone/>
            </a:pPr>
            <a:r>
              <a:rPr lang="ru-RU" sz="7200" b="1" dirty="0"/>
              <a:t>                                       </a:t>
            </a:r>
            <a:r>
              <a:rPr lang="ru-RU" sz="7200" b="1" dirty="0" smtClean="0"/>
              <a:t>                    </a:t>
            </a:r>
            <a:r>
              <a:rPr lang="ru-RU" sz="7200" b="1" dirty="0"/>
              <a:t>Ход работы:</a:t>
            </a:r>
          </a:p>
          <a:p>
            <a:pPr>
              <a:buNone/>
            </a:pPr>
            <a:r>
              <a:rPr lang="ru-RU" sz="7200" b="1" dirty="0"/>
              <a:t> 1. По учебнику стр. 51 прочтите, какие корневые системы называются стержневыми, а какие мочковатыми. </a:t>
            </a:r>
          </a:p>
          <a:p>
            <a:pPr>
              <a:buNone/>
            </a:pPr>
            <a:r>
              <a:rPr lang="ru-RU" sz="7200" b="1" dirty="0"/>
              <a:t>2. Найдите  в гербариях стержневые и мочковатые корневые системы. </a:t>
            </a:r>
          </a:p>
          <a:p>
            <a:pPr>
              <a:buNone/>
            </a:pPr>
            <a:r>
              <a:rPr lang="ru-RU" sz="7200" b="1" dirty="0"/>
              <a:t>3. Запишите в таблицу название растения и тип его корневой системы.  </a:t>
            </a:r>
          </a:p>
          <a:p>
            <a:pPr>
              <a:buNone/>
            </a:pPr>
            <a:r>
              <a:rPr lang="ru-RU" sz="7200" b="1" dirty="0"/>
              <a:t>4. Рассмотрите стержневые корневые системы растений. Зарисуйте стержневую корневую систему, подпишите все виды корней.</a:t>
            </a:r>
          </a:p>
          <a:p>
            <a:pPr>
              <a:buNone/>
            </a:pPr>
            <a:r>
              <a:rPr lang="ru-RU" sz="7200" b="1" dirty="0"/>
              <a:t>5.Рассмотрите мочковатые корневые системы растений. Зарисуйте мочковатую корневую систему, подпишите все виды корней</a:t>
            </a:r>
            <a:r>
              <a:rPr lang="ru-RU" sz="7200" b="1" dirty="0" smtClean="0"/>
              <a:t>.</a:t>
            </a:r>
            <a:endParaRPr lang="ru-RU" sz="7200" b="1" dirty="0"/>
          </a:p>
          <a:p>
            <a:pPr>
              <a:buNone/>
            </a:pPr>
            <a:r>
              <a:rPr lang="ru-RU" sz="7200" b="1" dirty="0" smtClean="0"/>
              <a:t>6</a:t>
            </a:r>
            <a:r>
              <a:rPr lang="ru-RU" sz="7200" b="1" dirty="0"/>
              <a:t>. Сравните корневые системы. Сделайте вывод о сходствах и различиях стержневой и мочковатой корневых систем.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74168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Лабораторная    работа: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«Типы    корневых   систем»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23528" y="5085184"/>
          <a:ext cx="8424936" cy="139458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765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Название растения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Тип корневой системы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Особенности строения корневой системы (рисунок, виды корней)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Класс</a:t>
                      </a:r>
                      <a:r>
                        <a:rPr lang="ru-RU" sz="1400" b="1" dirty="0"/>
                        <a:t>, к которому относится растение.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4848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 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 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 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51520" y="836712"/>
            <a:ext cx="8594031" cy="525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r>
              <a:rPr lang="ru-RU" sz="6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72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60648"/>
            <a:ext cx="81439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Информация для размышления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053239"/>
            <a:ext cx="702372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Рекордная глубина проникновения корней отмечена у пустынного кустарника ( штат Аризона ) – 53,3 м.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Общая поверхность корней может быть в 130 раз больше, чем у побега.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u-RU" sz="2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большинства деревьев основная масса так называемых «питающих корней», активно участвующих в поглощении воды и минеральных солей, располагается в верхних 15 см почвы.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51520" y="836712"/>
            <a:ext cx="8594031" cy="525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7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332656"/>
            <a:ext cx="52976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Ответьте на вопросы:</a:t>
            </a:r>
            <a:endParaRPr lang="ru-RU" sz="4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1285860"/>
            <a:ext cx="70957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Какие корни развиваются на поставленных в воду черенках тополя, ивы, смородины?</a:t>
            </a:r>
          </a:p>
          <a:p>
            <a:pPr marL="514350" indent="-514350"/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Почему у верблюжьей колючки корень уходит на глубину до 30 метров, а у кактусов корневая система поверхностная?</a:t>
            </a:r>
          </a:p>
          <a:p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3) Какое практическое значение имеют знания об особенностях строения корневых систем растений?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043608" y="1124744"/>
            <a:ext cx="7585918" cy="4191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   </a:t>
            </a: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Домашнее задание: </a:t>
            </a:r>
          </a:p>
          <a:p>
            <a:pPr>
              <a:buNone/>
            </a:pP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§13  с.50 – 51.</a:t>
            </a:r>
          </a:p>
          <a:p>
            <a:pPr>
              <a:buNone/>
            </a:pPr>
            <a:r>
              <a:rPr lang="ru-RU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в р.т. задание 1, 2   с.26</a:t>
            </a:r>
            <a:endParaRPr lang="ru-RU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Рефлексия 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000100" y="1428736"/>
            <a:ext cx="7585918" cy="4191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Оцените своё отношение к уроку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На уроке  я узнал….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На уроке у меня получилось….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На уроке мне понравилось……</a:t>
            </a:r>
          </a:p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Похвалите себя!</a:t>
            </a:r>
          </a:p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7" name="Picture 9" descr="main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-26988"/>
            <a:ext cx="9144000" cy="6884988"/>
          </a:xfrm>
          <a:prstGeom prst="rect">
            <a:avLst/>
          </a:prstGeom>
          <a:noFill/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7485583" cy="14319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Отгадайте загадку: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0" dirty="0" smtClean="0">
                <a:solidFill>
                  <a:srgbClr val="666633"/>
                </a:solidFill>
                <a:effectLst/>
                <a:latin typeface="Impact" pitchFamily="34" charset="0"/>
              </a:rPr>
              <a:t>                          </a:t>
            </a:r>
            <a:r>
              <a:rPr lang="ru-RU" sz="8000" dirty="0" smtClean="0">
                <a:solidFill>
                  <a:srgbClr val="FFFF00"/>
                </a:solidFill>
                <a:effectLst/>
                <a:latin typeface="Impact" pitchFamily="34" charset="0"/>
              </a:rPr>
              <a:t>КОРЕНЬ</a:t>
            </a:r>
            <a:endParaRPr lang="ru-RU" sz="8000" dirty="0">
              <a:solidFill>
                <a:srgbClr val="FFFF00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043608" y="1124744"/>
            <a:ext cx="7200800" cy="4191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Царства тёмного жильцы</a:t>
            </a:r>
          </a:p>
          <a:p>
            <a:pPr>
              <a:buNone/>
            </a:pPr>
            <a:r>
              <a:rPr lang="ru-RU" dirty="0" smtClean="0"/>
              <a:t>Ползут в разные концы,</a:t>
            </a:r>
          </a:p>
          <a:p>
            <a:pPr>
              <a:buNone/>
            </a:pPr>
            <a:r>
              <a:rPr lang="ru-RU" dirty="0" smtClean="0"/>
              <a:t>Неустанно воду пьют,</a:t>
            </a:r>
          </a:p>
          <a:p>
            <a:pPr>
              <a:buNone/>
            </a:pPr>
            <a:r>
              <a:rPr lang="ru-RU" dirty="0" smtClean="0"/>
              <a:t>Всем растениям жизнь дают.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uiExpand="1" build="p"/>
      <p:bldP spid="10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7" name="Picture 9" descr="main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-26988"/>
            <a:ext cx="9144000" cy="6884988"/>
          </a:xfrm>
          <a:prstGeom prst="rect">
            <a:avLst/>
          </a:prstGeom>
          <a:noFill/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6693495" cy="14319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Задачи урока: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827584" y="1772816"/>
            <a:ext cx="7560840" cy="4191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познакомиться с функциями корня;</a:t>
            </a:r>
          </a:p>
          <a:p>
            <a:pPr>
              <a:defRPr/>
            </a:pPr>
            <a:r>
              <a:rPr lang="ru-RU" dirty="0" smtClean="0"/>
              <a:t>сформировать </a:t>
            </a:r>
            <a:r>
              <a:rPr lang="ru-RU" dirty="0"/>
              <a:t>знания о видах корней и типах корневых систем;</a:t>
            </a:r>
          </a:p>
          <a:p>
            <a:pPr>
              <a:defRPr/>
            </a:pPr>
            <a:r>
              <a:rPr lang="ru-RU" dirty="0"/>
              <a:t>выработать умения распознавать у растений типы корневых систем;</a:t>
            </a:r>
          </a:p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251520" y="836712"/>
            <a:ext cx="8594031" cy="525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72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7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96752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Почему мы изучаем корень первым из вегетативных органов?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4000496" y="3357562"/>
            <a:ext cx="1008062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-252536" y="5229200"/>
            <a:ext cx="8352927" cy="1368152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Почему  такие  огромные, 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массивные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деревья растут и не падают?</a:t>
            </a:r>
            <a:endParaRPr lang="ru-RU" b="1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7544" y="980728"/>
            <a:ext cx="4680520" cy="331236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Высота секвойи достигает более 110 метров</a:t>
            </a:r>
          </a:p>
          <a:p>
            <a:pPr algn="ctr">
              <a:buNone/>
            </a:pPr>
            <a:endParaRPr lang="ru-RU" sz="9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Диаметр ствола – 6 метров</a:t>
            </a:r>
          </a:p>
          <a:p>
            <a:pPr algn="ctr">
              <a:buNone/>
            </a:pPr>
            <a:endParaRPr lang="ru-RU" sz="9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Вес ствола доходит до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 1000 тонн</a:t>
            </a:r>
          </a:p>
          <a:p>
            <a:pPr algn="ctr">
              <a:buNone/>
            </a:pPr>
            <a:endParaRPr lang="ru-RU" sz="900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Максимальный возраст – более 3,5 тысяч лет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194" name="Picture 2" descr="http://upload.wikimedia.org/wikipedia/commons/0/04/Family_ring_of_redwoo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88640"/>
            <a:ext cx="3610944" cy="481459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95536" y="548680"/>
            <a:ext cx="8352928" cy="5832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Мы в букет собрали маки жаркие,</a:t>
            </a:r>
            <a:br>
              <a:rPr lang="ru-RU" dirty="0" smtClean="0"/>
            </a:br>
            <a:r>
              <a:rPr lang="ru-RU" dirty="0" smtClean="0"/>
              <a:t>Много незабудок голубых.</a:t>
            </a:r>
            <a:br>
              <a:rPr lang="ru-RU" dirty="0" smtClean="0"/>
            </a:br>
            <a:r>
              <a:rPr lang="ru-RU" dirty="0" smtClean="0"/>
              <a:t>А потом цветов нам стало жалко,</a:t>
            </a:r>
            <a:br>
              <a:rPr lang="ru-RU" dirty="0" smtClean="0"/>
            </a:br>
            <a:r>
              <a:rPr lang="ru-RU" dirty="0" smtClean="0"/>
              <a:t>Снова в землю посадили их.</a:t>
            </a:r>
            <a:br>
              <a:rPr lang="ru-RU" dirty="0" smtClean="0"/>
            </a:br>
            <a:r>
              <a:rPr lang="ru-RU" dirty="0" smtClean="0"/>
              <a:t>Только ничего не получается:</a:t>
            </a:r>
            <a:br>
              <a:rPr lang="ru-RU" dirty="0" smtClean="0"/>
            </a:br>
            <a:r>
              <a:rPr lang="ru-RU" dirty="0" smtClean="0"/>
              <a:t>От любого ветерка качаются!</a:t>
            </a:r>
            <a:br>
              <a:rPr lang="ru-RU" dirty="0" smtClean="0"/>
            </a:br>
            <a:r>
              <a:rPr lang="ru-RU" dirty="0" smtClean="0"/>
              <a:t>Почему осыпались и вянут?</a:t>
            </a:r>
            <a:br>
              <a:rPr lang="ru-RU" dirty="0" smtClean="0"/>
            </a:br>
            <a:r>
              <a:rPr lang="ru-RU" dirty="0" smtClean="0"/>
              <a:t>Без корней расти и жить не станут!</a:t>
            </a:r>
            <a:br>
              <a:rPr lang="ru-RU" dirty="0" smtClean="0"/>
            </a:br>
            <a:r>
              <a:rPr lang="ru-RU" dirty="0" smtClean="0"/>
              <a:t>Как ни тонок, неприметен</a:t>
            </a:r>
            <a:br>
              <a:rPr lang="ru-RU" dirty="0" smtClean="0"/>
            </a:br>
            <a:r>
              <a:rPr lang="ru-RU" dirty="0" smtClean="0"/>
              <a:t>Под землёю корешок,</a:t>
            </a:r>
            <a:br>
              <a:rPr lang="ru-RU" dirty="0" smtClean="0"/>
            </a:br>
            <a:r>
              <a:rPr lang="ru-RU" dirty="0" smtClean="0"/>
              <a:t>Но не может жить на свете</a:t>
            </a:r>
            <a:br>
              <a:rPr lang="ru-RU" dirty="0" smtClean="0"/>
            </a:br>
            <a:r>
              <a:rPr lang="ru-RU" dirty="0" smtClean="0"/>
              <a:t>Без него любой цветок!</a:t>
            </a:r>
            <a:br>
              <a:rPr lang="ru-RU" dirty="0" smtClean="0"/>
            </a:br>
            <a:r>
              <a:rPr lang="ru-RU" dirty="0" smtClean="0"/>
              <a:t>                                         </a:t>
            </a:r>
            <a:r>
              <a:rPr lang="ru-RU" dirty="0"/>
              <a:t> </a:t>
            </a:r>
            <a:r>
              <a:rPr lang="ru-RU" dirty="0" smtClean="0"/>
              <a:t>    (В. Жак)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324544" y="0"/>
            <a:ext cx="8385175" cy="14319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Корень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один из главных вегетативных органов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растения 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0" y="1556792"/>
            <a:ext cx="8017966" cy="461121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Функции корня:</a:t>
            </a:r>
          </a:p>
          <a:p>
            <a:pPr>
              <a:buFontTx/>
              <a:buAutoNum type="arabicPeriod"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Укрепляет растение в почве и удерживает надземную часть растения;</a:t>
            </a:r>
          </a:p>
          <a:p>
            <a:pPr>
              <a:buFontTx/>
              <a:buAutoNum type="arabicPeriod"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Поглощает воду и минеральные вещества;</a:t>
            </a:r>
          </a:p>
          <a:p>
            <a:pPr>
              <a:buFontTx/>
              <a:buAutoNum type="arabicPeriod"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Может служить местом накопления питательных веществ;</a:t>
            </a:r>
          </a:p>
          <a:p>
            <a:pPr>
              <a:buFontTx/>
              <a:buAutoNum type="arabicPeriod"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Служит органом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вегетативного размножения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8825" y="0"/>
            <a:ext cx="8385175" cy="1431925"/>
          </a:xfrm>
        </p:spPr>
        <p:txBody>
          <a:bodyPr/>
          <a:lstStyle/>
          <a:p>
            <a:r>
              <a:rPr lang="ru-RU" dirty="0" smtClean="0">
                <a:solidFill>
                  <a:srgbClr val="666633"/>
                </a:solidFill>
              </a:rPr>
              <a:t> </a:t>
            </a:r>
            <a:endParaRPr lang="ru-RU" dirty="0">
              <a:solidFill>
                <a:srgbClr val="666633"/>
              </a:solidFill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1331640" y="692696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619672" y="188640"/>
            <a:ext cx="6336704" cy="7920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</a:t>
            </a: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Виды корней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сканирование00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412776"/>
            <a:ext cx="3429000" cy="5029200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355976" y="1628800"/>
            <a:ext cx="1395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Стебель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132856"/>
            <a:ext cx="3312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Придаточные корни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437112"/>
            <a:ext cx="22711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Главный корень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5517232"/>
            <a:ext cx="2181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Боковые корни</a:t>
            </a:r>
            <a:endParaRPr lang="ru-RU" sz="2400" dirty="0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971800" y="1828800"/>
            <a:ext cx="1447800" cy="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V="1">
            <a:off x="3419872" y="2348880"/>
            <a:ext cx="936104" cy="30480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11"/>
          <p:cNvSpPr>
            <a:spLocks noChangeShapeType="1"/>
          </p:cNvSpPr>
          <p:nvPr/>
        </p:nvSpPr>
        <p:spPr bwMode="auto">
          <a:xfrm flipV="1">
            <a:off x="3505200" y="2348880"/>
            <a:ext cx="850776" cy="1332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2627784" y="4725144"/>
            <a:ext cx="1800200" cy="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3657600" y="5562600"/>
            <a:ext cx="914400" cy="228600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355976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>
                <a:hlinkClick r:id="rId4"/>
              </a:rPr>
              <a:t>http://school-collection.edu.ru/catalog/res/289c1468-759e-4d0d-a583-5fdd25dee732/view/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1F13-7C9D-408A-99F6-B79BE4449EC0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Денисова И.А. МКОУ "Лозовская СОШ"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061647" cy="14319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Корневая  система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61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84213" y="5589588"/>
            <a:ext cx="7127875" cy="93503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800" dirty="0">
              <a:solidFill>
                <a:srgbClr val="666633"/>
              </a:solidFill>
              <a:effectLst/>
              <a:latin typeface="Impact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dirty="0">
                <a:solidFill>
                  <a:srgbClr val="666633"/>
                </a:solidFill>
                <a:effectLst/>
                <a:latin typeface="Impact" pitchFamily="34" charset="0"/>
              </a:rPr>
              <a:t> </a:t>
            </a:r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611188" y="1412875"/>
            <a:ext cx="6048375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ru-RU" sz="2400" dirty="0" smtClean="0">
                <a:solidFill>
                  <a:srgbClr val="666633"/>
                </a:solidFill>
                <a:latin typeface="Impact" pitchFamily="34" charset="0"/>
              </a:rPr>
              <a:t> </a:t>
            </a: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96620" name="Text Box 12"/>
          <p:cNvSpPr txBox="1">
            <a:spLocks noChangeArrowheads="1"/>
          </p:cNvSpPr>
          <p:nvPr/>
        </p:nvSpPr>
        <p:spPr bwMode="auto">
          <a:xfrm>
            <a:off x="611188" y="2922588"/>
            <a:ext cx="6840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</a:pPr>
            <a:endParaRPr lang="ru-RU" sz="2400" dirty="0">
              <a:solidFill>
                <a:srgbClr val="666633"/>
              </a:solidFill>
              <a:latin typeface="Impact" pitchFamily="34" charset="0"/>
            </a:endParaRPr>
          </a:p>
          <a:p>
            <a:pPr>
              <a:spcBef>
                <a:spcPct val="50000"/>
              </a:spcBef>
            </a:pPr>
            <a:endParaRPr lang="ru-RU" sz="2400" dirty="0">
              <a:latin typeface="Impact" pitchFamily="34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067944" y="1916832"/>
            <a:ext cx="3927475" cy="41910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6633"/>
                </a:solidFill>
                <a:effectLst/>
                <a:latin typeface="Impact" pitchFamily="34" charset="0"/>
              </a:rPr>
              <a:t>   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овокупность всех  корней растения 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7" descr="1_5_1"/>
          <p:cNvPicPr>
            <a:picLocks noChangeAspect="1" noChangeArrowheads="1"/>
          </p:cNvPicPr>
          <p:nvPr/>
        </p:nvPicPr>
        <p:blipFill>
          <a:blip r:embed="rId3" cstate="print"/>
          <a:srcRect r="2809"/>
          <a:stretch>
            <a:fillRect/>
          </a:stretch>
        </p:blipFill>
        <p:spPr bwMode="auto">
          <a:xfrm>
            <a:off x="251520" y="1340768"/>
            <a:ext cx="4176464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Денисова И.А. МКОУ "Лозовская СОШ"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742</Words>
  <Application>Microsoft Office PowerPoint</Application>
  <PresentationFormat>Экран (4:3)</PresentationFormat>
  <Paragraphs>206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</vt:lpstr>
      <vt:lpstr>Отгадайте загадку: </vt:lpstr>
      <vt:lpstr>Задачи урока: </vt:lpstr>
      <vt:lpstr> </vt:lpstr>
      <vt:lpstr> </vt:lpstr>
      <vt:lpstr> </vt:lpstr>
      <vt:lpstr>Корень - один из главных вегетативных органов растения </vt:lpstr>
      <vt:lpstr> </vt:lpstr>
      <vt:lpstr>Корневая  система </vt:lpstr>
      <vt:lpstr>Типы    корневых   систем</vt:lpstr>
      <vt:lpstr> </vt:lpstr>
      <vt:lpstr> </vt:lpstr>
      <vt:lpstr> </vt:lpstr>
      <vt:lpstr> </vt:lpstr>
      <vt:lpstr> </vt:lpstr>
      <vt:lpstr> </vt:lpstr>
      <vt:lpstr>Рефлексия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пользователь</cp:lastModifiedBy>
  <cp:revision>31</cp:revision>
  <dcterms:created xsi:type="dcterms:W3CDTF">2013-10-20T10:59:41Z</dcterms:created>
  <dcterms:modified xsi:type="dcterms:W3CDTF">2022-10-11T17:35:43Z</dcterms:modified>
</cp:coreProperties>
</file>