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9" r:id="rId5"/>
    <p:sldId id="259" r:id="rId6"/>
    <p:sldId id="302" r:id="rId7"/>
    <p:sldId id="280" r:id="rId8"/>
    <p:sldId id="282" r:id="rId9"/>
    <p:sldId id="283" r:id="rId10"/>
    <p:sldId id="284" r:id="rId11"/>
    <p:sldId id="285" r:id="rId12"/>
    <p:sldId id="286" r:id="rId13"/>
    <p:sldId id="323" r:id="rId14"/>
    <p:sldId id="288" r:id="rId15"/>
    <p:sldId id="261" r:id="rId16"/>
    <p:sldId id="263" r:id="rId17"/>
    <p:sldId id="292" r:id="rId18"/>
    <p:sldId id="262" r:id="rId19"/>
    <p:sldId id="264" r:id="rId20"/>
    <p:sldId id="289" r:id="rId21"/>
    <p:sldId id="291" r:id="rId22"/>
    <p:sldId id="265" r:id="rId23"/>
    <p:sldId id="266" r:id="rId24"/>
    <p:sldId id="267" r:id="rId25"/>
    <p:sldId id="268" r:id="rId26"/>
    <p:sldId id="269" r:id="rId27"/>
    <p:sldId id="270" r:id="rId28"/>
    <p:sldId id="278" r:id="rId29"/>
    <p:sldId id="294" r:id="rId30"/>
    <p:sldId id="295" r:id="rId31"/>
    <p:sldId id="296" r:id="rId32"/>
    <p:sldId id="297" r:id="rId33"/>
    <p:sldId id="298" r:id="rId34"/>
    <p:sldId id="319" r:id="rId35"/>
    <p:sldId id="327" r:id="rId36"/>
    <p:sldId id="326" r:id="rId37"/>
    <p:sldId id="299" r:id="rId38"/>
    <p:sldId id="324" r:id="rId39"/>
    <p:sldId id="320" r:id="rId40"/>
    <p:sldId id="301" r:id="rId41"/>
    <p:sldId id="321" r:id="rId42"/>
    <p:sldId id="303" r:id="rId43"/>
    <p:sldId id="304" r:id="rId44"/>
    <p:sldId id="305" r:id="rId45"/>
    <p:sldId id="306" r:id="rId46"/>
    <p:sldId id="307" r:id="rId47"/>
    <p:sldId id="308" r:id="rId48"/>
    <p:sldId id="322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28" r:id="rId59"/>
    <p:sldId id="273" r:id="rId60"/>
    <p:sldId id="325" r:id="rId6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8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28394-E302-44BD-B875-F2A25E565CC6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C116E-CF67-4378-88B6-4775C7952F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28394-E302-44BD-B875-F2A25E565CC6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C116E-CF67-4378-88B6-4775C7952F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28394-E302-44BD-B875-F2A25E565CC6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C116E-CF67-4378-88B6-4775C7952F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28394-E302-44BD-B875-F2A25E565CC6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C116E-CF67-4378-88B6-4775C7952F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28394-E302-44BD-B875-F2A25E565CC6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C116E-CF67-4378-88B6-4775C7952F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28394-E302-44BD-B875-F2A25E565CC6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C116E-CF67-4378-88B6-4775C7952F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28394-E302-44BD-B875-F2A25E565CC6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C116E-CF67-4378-88B6-4775C7952F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28394-E302-44BD-B875-F2A25E565CC6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C116E-CF67-4378-88B6-4775C7952F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28394-E302-44BD-B875-F2A25E565CC6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C116E-CF67-4378-88B6-4775C7952F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28394-E302-44BD-B875-F2A25E565CC6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C116E-CF67-4378-88B6-4775C7952F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28394-E302-44BD-B875-F2A25E565CC6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54C116E-CF67-4378-88B6-4775C7952F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2828394-E302-44BD-B875-F2A25E565CC6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54C116E-CF67-4378-88B6-4775C7952FA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edg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Рождение ремесел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Выполнила воспитатель  ОКОУ «</a:t>
            </a:r>
            <a:r>
              <a:rPr lang="ru-RU" sz="2800" dirty="0" err="1" smtClean="0"/>
              <a:t>Новопоселеновская</a:t>
            </a:r>
            <a:r>
              <a:rPr lang="ru-RU" sz="2800" dirty="0" smtClean="0"/>
              <a:t> школа-интернат» </a:t>
            </a:r>
            <a:r>
              <a:rPr lang="ru-RU" sz="2800" dirty="0" err="1" smtClean="0"/>
              <a:t>Парамзина</a:t>
            </a:r>
            <a:r>
              <a:rPr lang="ru-RU" sz="2800" dirty="0" smtClean="0"/>
              <a:t> Е.Д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268760"/>
            <a:ext cx="7772400" cy="2945616"/>
          </a:xfrm>
        </p:spPr>
        <p:txBody>
          <a:bodyPr>
            <a:normAutofit/>
          </a:bodyPr>
          <a:lstStyle/>
          <a:p>
            <a:pPr algn="just"/>
            <a:r>
              <a:rPr lang="ru-RU" sz="3600" dirty="0" smtClean="0"/>
              <a:t>Земледельцы и скотоводы нуждались в предметах, которые они не могли доставать на месте их жительства. Всё это привело к развитию обмена.</a:t>
            </a:r>
            <a:endParaRPr lang="ru-RU" sz="36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Гончарное ремесло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algn="just"/>
            <a:r>
              <a:rPr lang="ru-RU" sz="2400" dirty="0" smtClean="0"/>
              <a:t>Люди научились выделывать посуду из глины.</a:t>
            </a:r>
          </a:p>
          <a:p>
            <a:endParaRPr lang="ru-RU" dirty="0"/>
          </a:p>
        </p:txBody>
      </p:sp>
      <p:pic>
        <p:nvPicPr>
          <p:cNvPr id="1026" name="Picture 2" descr="C:\Users\Машенька\Downloads\77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844824"/>
            <a:ext cx="3240360" cy="33123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466376"/>
          </a:xfrm>
        </p:spPr>
        <p:txBody>
          <a:bodyPr/>
          <a:lstStyle/>
          <a:p>
            <a:pPr algn="ctr"/>
            <a:r>
              <a:rPr lang="ru-RU" b="1" dirty="0" smtClean="0"/>
              <a:t>Ручное ткачество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23528" y="1052736"/>
            <a:ext cx="4104456" cy="4968552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Ткацкий станок - одно из наиболее древних орудий труда человека, а ткачество - одно из самых древних ремёсел.</a:t>
            </a:r>
          </a:p>
          <a:p>
            <a:pPr algn="just"/>
            <a:r>
              <a:rPr lang="ru-RU" sz="2000" dirty="0" smtClean="0"/>
              <a:t>Среди бытовых изделий ткачества можно выделить льняные узорные скатерти столешницы, полотенца, нарядные подзоры, коврики, дорожки, покрывала, элементы женского костюма .</a:t>
            </a:r>
          </a:p>
          <a:p>
            <a:pPr algn="just"/>
            <a:r>
              <a:rPr lang="ru-RU" sz="2000" dirty="0" smtClean="0"/>
              <a:t>Вещи, вытканные ручным способом, отличаются от машинных неповторимым и богатым орнаментом, разнообразием переплетений.</a:t>
            </a:r>
          </a:p>
          <a:p>
            <a:endParaRPr lang="ru-RU" sz="2000" dirty="0"/>
          </a:p>
        </p:txBody>
      </p:sp>
      <p:pic>
        <p:nvPicPr>
          <p:cNvPr id="1026" name="Picture 2" descr="C:\Users\Машенька\Downloads\1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5" y="1628800"/>
            <a:ext cx="4032448" cy="46085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Искусство вышивания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51520" y="1844824"/>
            <a:ext cx="4176464" cy="451549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Искусство вышивания насчитывает века. Уже в IX-XII веках в Древней Руси украшали золотым шитьем одежду знатных людей и предметы быта. Вышивку выполняют при помощи иглы на различных тканях нитями льна, конопли, шёлка, шерсти, серебра, золота, драгоценных камней.</a:t>
            </a:r>
          </a:p>
          <a:p>
            <a:pPr algn="just">
              <a:buNone/>
            </a:pPr>
            <a:r>
              <a:rPr lang="ru-RU" dirty="0" smtClean="0"/>
              <a:t>     Русская вышивка имела свои особенности. В ней часто использовали геометрический орнамент, изображение женщин, деревьев, птиц, растительность.</a:t>
            </a:r>
          </a:p>
          <a:p>
            <a:pPr algn="just"/>
            <a:endParaRPr lang="ru-RU" dirty="0"/>
          </a:p>
        </p:txBody>
      </p:sp>
      <p:pic>
        <p:nvPicPr>
          <p:cNvPr id="1026" name="Picture 2" descr="C:\Users\Машенька\Downloads\33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1" y="1844824"/>
            <a:ext cx="4320480" cy="44644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/>
              <a:t>Плавка железа</a:t>
            </a:r>
            <a:endParaRPr lang="ru-RU" sz="44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Соха с железным лемехом, топор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Оружие</a:t>
            </a:r>
            <a:endParaRPr lang="ru-RU" dirty="0"/>
          </a:p>
        </p:txBody>
      </p:sp>
      <p:pic>
        <p:nvPicPr>
          <p:cNvPr id="2050" name="Picture 2" descr="C:\Users\Машенька\Downloads\22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9" y="2636912"/>
            <a:ext cx="2952328" cy="3528392"/>
          </a:xfrm>
          <a:prstGeom prst="rect">
            <a:avLst/>
          </a:prstGeom>
          <a:noFill/>
        </p:spPr>
      </p:pic>
      <p:pic>
        <p:nvPicPr>
          <p:cNvPr id="2051" name="Picture 3" descr="C:\Users\Машенька\Downloads\33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636912"/>
            <a:ext cx="3528392" cy="35283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Ремесло на Руси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Древняя Русь в средневековом мире широко славилась своими умельцами. Поначалу у древних славян ремесло носило домашний характер - каждый выделывал для себя шкуры, дубил кожи, ткал полотно, лепил глиняную посуду, изготовлял оружие и орудия труда. Затем ремесленники стали заниматься только определенным промыслом, готовили продукты своего труда для всей общины, а остальные ее члены обеспечивали их продуктами сельского хозяйства, мехами, рыбой, зверем. И уже в период раннего средневековья начался выпуск продукции на рынок. Сначала он носил заказной характер, а затем товары стали поступать в свободную продажу.</a:t>
            </a:r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 русских городах и больших селах жили и трудились талантливые и умелые металлурги, кузнецы, ювелиры, гончары, ткачи, камнерезы, сапожники, портные, представители десятков других профессий. Эти простые люди внесли неоценимый вклад в создание экономического могущества Руси, ее высокой материальной и духовной культуры.</a:t>
            </a:r>
            <a:endParaRPr lang="ru-RU" dirty="0"/>
          </a:p>
        </p:txBody>
      </p:sp>
      <p:pic>
        <p:nvPicPr>
          <p:cNvPr id="4098" name="Picture 2" descr="C:\Users\Машенька\Downloads\1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348880"/>
            <a:ext cx="3240359" cy="33123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908720"/>
            <a:ext cx="7772400" cy="4968552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/>
              <a:t>Ремесло — мелкое ручное производство, главным образом промышленных изделий. Оно господствовало до появления крупной машинной индустрии. Для ремесла характерны: применение  простых орудий труда, решающее значение   личного мастерства ремесленника, индивидуальный характер производства. В широком значении ремесло — это профессия. </a:t>
            </a:r>
          </a:p>
          <a:p>
            <a:endParaRPr lang="ru-RU" sz="28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/>
              <a:t>Кузнечное ремесло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Первыми древнерусскими ремесленниками-профессионалами были кузнецы. Кузнец в былинах, преданиях и сказках является олицетворением силы и мужества, добра и непобедимости. Железо тогда выплавляли из болотных руд. Добыча руды производилась осенью и весной. Ее сушили, обжигали и везли в металлоплавильные мастерские, где в специальных печах получали металл. При раскопках древнерусских поселений часто находят шлаки – отходы металлоплавильного процесса – и куски железистой крицы, которые после энергичной проковки становились железными массами. Обнаружены и остатки кузнечных мастерских, где встречены части горнов. Известны погребения древних кузнецов, которым в могилы положили их орудия производства - наковальни, молотки, клещи, зубила.</a:t>
            </a:r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038600" cy="5230181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Древнерусские кузнецы снабжали землепашцев сошниками, серпами, косами, а воинов  - мечами, копьями, стрелами, боевыми топорами. Все, что необходимо было для хозяйства – ножи, иглы, долота, шилья, скобели, рыболовные крючки, замки, ключи и многие другие орудия труда и бытовые вещи, - изготавливали талантливые умельцы.</a:t>
            </a:r>
            <a:endParaRPr lang="ru-RU" dirty="0"/>
          </a:p>
        </p:txBody>
      </p:sp>
      <p:pic>
        <p:nvPicPr>
          <p:cNvPr id="5122" name="Picture 2" descr="C:\Users\Машенька\Downloads\1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8325" y="2709069"/>
            <a:ext cx="2038350" cy="2857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Каменный век</a:t>
            </a:r>
            <a:endParaRPr lang="ru-RU" b="1" dirty="0"/>
          </a:p>
        </p:txBody>
      </p:sp>
      <p:pic>
        <p:nvPicPr>
          <p:cNvPr id="1026" name="Picture 2" descr="C:\Users\Машенька\Downloads\1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204864"/>
            <a:ext cx="6336704" cy="41044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/>
              <a:t>Выделялись люди, которые занимались ремеслом – ремесленники</a:t>
            </a:r>
            <a:endParaRPr lang="ru-RU" sz="36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Кузнецы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Оружейники</a:t>
            </a:r>
            <a:endParaRPr lang="ru-RU" dirty="0"/>
          </a:p>
        </p:txBody>
      </p:sp>
      <p:pic>
        <p:nvPicPr>
          <p:cNvPr id="7" name="Содержимое 6" descr="C:\Users\Читатель\Desktop\111.jpg"/>
          <p:cNvPicPr>
            <a:picLocks noGrp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636912"/>
            <a:ext cx="345638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C:\Users\Читатель\Desktop\000.gif"/>
          <p:cNvPicPr>
            <a:picLocks noGr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514600"/>
            <a:ext cx="3096344" cy="38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/>
              <a:t>Гончары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Читатель\Desktop\01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132856"/>
            <a:ext cx="684076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/>
              <a:t>Ювелирное ремесло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Необходимой частью костюма и убора древнерусского человека, как женщины, так и мужчины, были различные украшения и амулеты, сделанные ювелирами из серебра и бронзы. Частой находкой в древнерусских постройках являются глиняные тигельки, в которых плавили серебро, медь, олово. Затем расплавленный металл разливали по известняковым, глиняным или каменным формочкам, где был вырезан рельеф будущего украшения. После этого на готовое изделие наносился орнамент в виде точек, зубчиков, кружочков. Различные привески, поясные бляшки, браслеты, цепочки, височные кольца, перстни, шейные гривны – вот основные виды продукции древнерусских ювелиров. Для украшений ювелиры использовали различную технику – чернь, зернь, скань-филигрань, тиснение, эмаль.</a:t>
            </a:r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/>
              <a:t>Техника чернения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000" dirty="0" smtClean="0"/>
              <a:t>Техника чернения была довольно сложной. Сначала готовилась «черневая» масса из смеси серебра, свинца, меди, серы и других минералов. Затем этим составом наносился рисунок на браслеты, кресты, кольца и другие ювелирные изделия. Чаще всего изображали грифонов, львов, птиц с человеческими головами, различных фантастических зверей.</a:t>
            </a:r>
            <a:endParaRPr lang="ru-RU" sz="2000" dirty="0"/>
          </a:p>
        </p:txBody>
      </p:sp>
      <p:pic>
        <p:nvPicPr>
          <p:cNvPr id="5" name="Содержимое 4" descr="C:\Users\Читатель\Desktop\ййй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276872"/>
            <a:ext cx="3024336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/>
              <a:t>Зернь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Совсем других методов работы требовала : маленькие серебряные зернышки, каждое из которых в 5-6 раз меньше булавочной головки, припаивались к ровной поверхности изделия. Какого труда и терпения, например, стоило напаять 5 тысяч таких зернышек на каждый из </a:t>
            </a:r>
            <a:r>
              <a:rPr lang="ru-RU" dirty="0" err="1" smtClean="0"/>
              <a:t>колтов</a:t>
            </a:r>
            <a:r>
              <a:rPr lang="ru-RU" dirty="0" smtClean="0"/>
              <a:t>, что найдены при раскопках в Киеве! Чаще всего зернь встречается на типично русском украшении – </a:t>
            </a:r>
            <a:r>
              <a:rPr lang="ru-RU" dirty="0" err="1" smtClean="0"/>
              <a:t>лунницах</a:t>
            </a:r>
            <a:r>
              <a:rPr lang="ru-RU" dirty="0" smtClean="0"/>
              <a:t>, которые представляли собой подвески в виде полумесяца.</a:t>
            </a:r>
            <a:endParaRPr lang="ru-RU" dirty="0"/>
          </a:p>
        </p:txBody>
      </p:sp>
      <p:pic>
        <p:nvPicPr>
          <p:cNvPr id="3074" name="Picture 2" descr="C:\Users\Машенька\Downloads\44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180220"/>
            <a:ext cx="4038600" cy="391519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/>
              <a:t>Скань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Если вместо зернышек серебра на изделие напаивались узоры из тончайших серебряных, золотых проволочек или полосок, то получалась скань. Из таких нитей-проволочек создавался подчас невероятно затейливый рисунок.</a:t>
            </a:r>
            <a:endParaRPr lang="ru-RU" dirty="0"/>
          </a:p>
        </p:txBody>
      </p:sp>
      <p:pic>
        <p:nvPicPr>
          <p:cNvPr id="5" name="Содержимое 4" descr="C:\Users\Читатель\Desktop\ааа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8564" y="1920875"/>
            <a:ext cx="3117872" cy="443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/>
              <a:t>Техника тиснения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Применялась и техника тиснения на тонких золотых или серебряных листах. Их сильно прижимали к бронзовой матрице с нужным изображением, и оно переходило на металлический лист. Тиснением выполняли изображения зверей на котлах. Обычно это лев или барс с поднятой лапой и цветком в пасти. </a:t>
            </a:r>
            <a:endParaRPr lang="ru-RU" dirty="0"/>
          </a:p>
        </p:txBody>
      </p:sp>
      <p:pic>
        <p:nvPicPr>
          <p:cNvPr id="4098" name="Picture 2" descr="C:\Users\Машенька\Downloads\55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204864"/>
            <a:ext cx="3312368" cy="37444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/>
              <a:t>Перегородчатая эмаль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Вершиной древнерусского ювелирного мастерства стала перегородчатая эмаль.</a:t>
            </a:r>
          </a:p>
          <a:p>
            <a:pPr algn="just">
              <a:buNone/>
            </a:pPr>
            <a:r>
              <a:rPr lang="ru-RU" dirty="0" smtClean="0"/>
              <a:t>    Эмалевой массой служило стекло со свинцом и другими добавками. Эмали были разных цветов, но особенно любили на Руси красный, </a:t>
            </a:r>
            <a:r>
              <a:rPr lang="ru-RU" dirty="0" err="1" smtClean="0"/>
              <a:t>голубой</a:t>
            </a:r>
            <a:r>
              <a:rPr lang="ru-RU" dirty="0" smtClean="0"/>
              <a:t> и зеленый. Украшения с эмалью проходили сложный путь, прежде чем стать достоянием средневековой модницы или знатного человека. </a:t>
            </a:r>
          </a:p>
          <a:p>
            <a:pPr algn="just"/>
            <a:endParaRPr lang="ru-RU" dirty="0"/>
          </a:p>
        </p:txBody>
      </p:sp>
      <p:pic>
        <p:nvPicPr>
          <p:cNvPr id="5" name="Содержимое 4" descr="C:\Users\Читатель\Desktop\111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027787"/>
            <a:ext cx="4038600" cy="422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836712"/>
            <a:ext cx="4038600" cy="5518213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На будущее украшение наносили весь рисунок. Потом на него накладывали тончайший лист золота. Из золота же нарезали перегородки, которые припаивали к основе по контурам рисунка, а пространства между ними заливали расплавленной эмалью. Получался изумительный набор красок, игравший и блиставший под солнечными лучами разными цветами и оттенками. Киев, Рязань, Владимир – центры работ по перегородчатой эмали.</a:t>
            </a:r>
            <a:endParaRPr lang="ru-RU" sz="2000" dirty="0"/>
          </a:p>
        </p:txBody>
      </p:sp>
      <p:pic>
        <p:nvPicPr>
          <p:cNvPr id="5" name="Содержимое 4" descr="C:\Users\Читатель\Desktop\999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700808"/>
            <a:ext cx="3888432" cy="4023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/>
              <a:t>Ремесла восточных славян 9</a:t>
            </a:r>
            <a:r>
              <a:rPr lang="ru-RU" sz="4000" b="1" baseline="30000" dirty="0" smtClean="0"/>
              <a:t>ый</a:t>
            </a:r>
            <a:r>
              <a:rPr lang="ru-RU" sz="4000" b="1" dirty="0" smtClean="0"/>
              <a:t> –  1</a:t>
            </a:r>
            <a:r>
              <a:rPr lang="ru-RU" sz="4000" b="1" baseline="30000" dirty="0" smtClean="0"/>
              <a:t>ая</a:t>
            </a:r>
            <a:r>
              <a:rPr lang="ru-RU" sz="4000" b="1" dirty="0" smtClean="0"/>
              <a:t> половина 13</a:t>
            </a:r>
            <a:r>
              <a:rPr lang="ru-RU" sz="4000" b="1" baseline="30000" dirty="0" smtClean="0"/>
              <a:t>ого</a:t>
            </a:r>
            <a:r>
              <a:rPr lang="ru-RU" sz="4000" b="1" dirty="0" smtClean="0"/>
              <a:t> вв. Ювелиры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Скань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dirty="0" smtClean="0"/>
              <a:t>Фигурное литье</a:t>
            </a:r>
            <a:endParaRPr lang="ru-RU" dirty="0"/>
          </a:p>
        </p:txBody>
      </p:sp>
      <p:pic>
        <p:nvPicPr>
          <p:cNvPr id="7" name="Содержимое 6" descr="C:\Users\Читатель\Desktop\ъъъ.jpg"/>
          <p:cNvPicPr>
            <a:picLocks noGrp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5005" y="2514600"/>
            <a:ext cx="2961815" cy="38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C:\Users\Читатель\Desktop\ууу.jpg"/>
          <p:cNvPicPr>
            <a:picLocks noGr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922786"/>
            <a:ext cx="4040188" cy="3030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/>
              <a:t>Бронзовый век —2300— 600 гг. до н. </a:t>
            </a:r>
            <a:br>
              <a:rPr lang="ru-RU" sz="4000" b="1" dirty="0" smtClean="0"/>
            </a:br>
            <a:endParaRPr lang="ru-RU" sz="4000" b="1" dirty="0"/>
          </a:p>
        </p:txBody>
      </p:sp>
      <p:pic>
        <p:nvPicPr>
          <p:cNvPr id="3074" name="Picture 2" descr="C:\Users\Машенька\Downloads\1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4957" y="1935163"/>
            <a:ext cx="3154086" cy="438943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836712"/>
            <a:ext cx="4040188" cy="1008112"/>
          </a:xfrm>
        </p:spPr>
        <p:txBody>
          <a:bodyPr/>
          <a:lstStyle/>
          <a:p>
            <a:pPr algn="ctr"/>
            <a:r>
              <a:rPr lang="ru-RU" dirty="0" smtClean="0"/>
              <a:t>Чернь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836713"/>
            <a:ext cx="4041775" cy="1008111"/>
          </a:xfrm>
        </p:spPr>
        <p:txBody>
          <a:bodyPr/>
          <a:lstStyle/>
          <a:p>
            <a:pPr algn="ctr"/>
            <a:r>
              <a:rPr lang="ru-RU" dirty="0" smtClean="0"/>
              <a:t>Эмаль</a:t>
            </a:r>
            <a:endParaRPr lang="ru-RU" dirty="0"/>
          </a:p>
        </p:txBody>
      </p:sp>
      <p:pic>
        <p:nvPicPr>
          <p:cNvPr id="7" name="Содержимое 6" descr="C:\Users\Читатель\Desktop\ццц.jpg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596701"/>
            <a:ext cx="4040188" cy="3156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C:\Users\Читатель\Desktop\111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0383" y="1989138"/>
            <a:ext cx="3891058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/>
              <a:t>Ювелирные украшения</a:t>
            </a:r>
            <a:endParaRPr lang="ru-RU" sz="44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dirty="0" smtClean="0"/>
              <a:t>Ювелирные украшения древней Руси.</a:t>
            </a:r>
          </a:p>
          <a:p>
            <a:pPr algn="just"/>
            <a:r>
              <a:rPr lang="ru-RU" sz="2400" dirty="0" smtClean="0"/>
              <a:t> Находки старинных украшений.</a:t>
            </a:r>
          </a:p>
          <a:p>
            <a:pPr algn="just"/>
            <a:r>
              <a:rPr lang="ru-RU" sz="2400" dirty="0" smtClean="0"/>
              <a:t> К сожалению, изделия московских ювелиров 12-13 веков до нашего времени не дошли…</a:t>
            </a:r>
          </a:p>
          <a:p>
            <a:pPr algn="just">
              <a:buNone/>
            </a:pPr>
            <a:r>
              <a:rPr lang="ru-RU" sz="2400" dirty="0" smtClean="0"/>
              <a:t> </a:t>
            </a:r>
          </a:p>
          <a:p>
            <a:endParaRPr lang="ru-RU" dirty="0"/>
          </a:p>
        </p:txBody>
      </p:sp>
      <p:pic>
        <p:nvPicPr>
          <p:cNvPr id="7" name="Содержимое 6" descr="C:\Users\Читатель\Desktop\шшш.jpg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16833"/>
            <a:ext cx="4114800" cy="3816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124744"/>
            <a:ext cx="7772400" cy="3089632"/>
          </a:xfrm>
        </p:spPr>
        <p:txBody>
          <a:bodyPr/>
          <a:lstStyle/>
          <a:p>
            <a:pPr algn="just"/>
            <a:r>
              <a:rPr lang="ru-RU" sz="2400" b="1" dirty="0" smtClean="0"/>
              <a:t>В 12 – 13 вв. на территории Древней Руси работали мастера более чем 40 специальностей (плотники, столяры, бондари, портные, иконописцы, сапожники, кожевники).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836712"/>
            <a:ext cx="4040188" cy="792088"/>
          </a:xfrm>
        </p:spPr>
        <p:txBody>
          <a:bodyPr/>
          <a:lstStyle/>
          <a:p>
            <a:pPr algn="ctr"/>
            <a:r>
              <a:rPr lang="ru-RU" dirty="0" smtClean="0"/>
              <a:t>Портной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836713"/>
            <a:ext cx="4041775" cy="792087"/>
          </a:xfrm>
        </p:spPr>
        <p:txBody>
          <a:bodyPr/>
          <a:lstStyle/>
          <a:p>
            <a:pPr algn="ctr"/>
            <a:r>
              <a:rPr lang="ru-RU" dirty="0" smtClean="0"/>
              <a:t>Сапожник</a:t>
            </a:r>
            <a:endParaRPr lang="ru-RU" dirty="0"/>
          </a:p>
        </p:txBody>
      </p:sp>
      <p:pic>
        <p:nvPicPr>
          <p:cNvPr id="7" name="Содержимое 6" descr="C:\Users\Читатель\Desktop\111.png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060848"/>
            <a:ext cx="4245868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1988840"/>
            <a:ext cx="4041775" cy="3790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59896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60000"/>
              </a:lnSpc>
            </a:pPr>
            <a:r>
              <a:rPr lang="ru-RU" sz="3100" dirty="0" smtClean="0"/>
              <a:t>На севере России, посреди холодного Онежского озера, находится чудо-остров Кижи. А на нем стоит легендарный шедевр русского церковного деревянного зодчества – </a:t>
            </a:r>
            <a:r>
              <a:rPr lang="ru-RU" sz="3100" dirty="0" err="1" smtClean="0"/>
              <a:t>Спасо-Преображенская</a:t>
            </a:r>
            <a:r>
              <a:rPr lang="ru-RU" sz="3100" dirty="0" smtClean="0"/>
              <a:t> церковь, в которой как нельзя лучше отражается истинная архитектура древней Руси. Двадцать три купола в несколько ярусов неудержимым каскадом устремились в небо. Каждый из них покрыт серебристыми резными дощечками, осиновым лемехом. </a:t>
            </a:r>
          </a:p>
          <a:p>
            <a:endParaRPr lang="ru-RU" sz="22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1588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/>
              <a:t>Лемехом покрыты и «барабаны», на которых покоятся церковные главы, и «бочки», несущие на себе эти главы. Более тридцати тысяч деревянных черепиц вырезали зодчие, чтобы защитить церковь от дождя и снега.</a:t>
            </a:r>
          </a:p>
          <a:p>
            <a:pPr>
              <a:lnSpc>
                <a:spcPct val="150000"/>
              </a:lnSpc>
            </a:pPr>
            <a:r>
              <a:rPr lang="ru-RU" sz="2400" dirty="0" smtClean="0"/>
              <a:t>Многоголосая артель из тридцати мастеров строила на острове Кижи Преображенскую церковь. У каждого в руках был один лишь топор. В каждом завитке резного великолепия сквозит культура Руси.</a:t>
            </a:r>
            <a:endParaRPr lang="ru-RU" sz="24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1588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/>
              <a:t>Высокое мастерство плотников позволило построить церковь без единого гвоздя, и стоит она уже ровно триста лет. По легенде того времени, главный плотник на строительстве, мастер Нестор, закончив работу, вышел на берег озера Онежского, оглядел величественный деревянный храм и со словами: «… не было такой и не будет боле…» забросил свой топор далеко в волны.</a:t>
            </a:r>
            <a:endParaRPr lang="ru-RU" sz="24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764705"/>
            <a:ext cx="4041775" cy="864095"/>
          </a:xfrm>
        </p:spPr>
        <p:txBody>
          <a:bodyPr/>
          <a:lstStyle/>
          <a:p>
            <a:pPr algn="ctr"/>
            <a:r>
              <a:rPr lang="ru-RU" dirty="0" smtClean="0"/>
              <a:t>Плотник</a:t>
            </a:r>
            <a:endParaRPr lang="ru-RU" dirty="0"/>
          </a:p>
        </p:txBody>
      </p:sp>
      <p:pic>
        <p:nvPicPr>
          <p:cNvPr id="5122" name="Picture 2" descr="C:\Users\Машенька\Downloads\66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6137" y="2723356"/>
            <a:ext cx="4019550" cy="342900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457200" y="908720"/>
            <a:ext cx="4040188" cy="5451600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 smtClean="0"/>
              <a:t>В грубые передники одеты –</a:t>
            </a:r>
            <a:br>
              <a:rPr lang="ru-RU" dirty="0" smtClean="0"/>
            </a:br>
            <a:r>
              <a:rPr lang="ru-RU" dirty="0" smtClean="0"/>
              <a:t>У кого в деревни ни спроси, –</a:t>
            </a:r>
            <a:br>
              <a:rPr lang="ru-RU" dirty="0" smtClean="0"/>
            </a:br>
            <a:r>
              <a:rPr lang="ru-RU" dirty="0" smtClean="0"/>
              <a:t>Вечно мои прадеды и деды</a:t>
            </a:r>
            <a:br>
              <a:rPr lang="ru-RU" dirty="0" smtClean="0"/>
            </a:br>
            <a:r>
              <a:rPr lang="ru-RU" dirty="0" smtClean="0"/>
              <a:t>Плотниками были на Руси.</a:t>
            </a:r>
          </a:p>
          <a:p>
            <a:pPr algn="just"/>
            <a:r>
              <a:rPr lang="ru-RU" dirty="0" smtClean="0"/>
              <a:t>Не на них ли с малолетства глядя,</a:t>
            </a:r>
            <a:br>
              <a:rPr lang="ru-RU" dirty="0" smtClean="0"/>
            </a:br>
            <a:r>
              <a:rPr lang="ru-RU" dirty="0" smtClean="0"/>
              <a:t>В руки брали сыновья топор.</a:t>
            </a:r>
            <a:br>
              <a:rPr lang="ru-RU" dirty="0" smtClean="0"/>
            </a:br>
            <a:r>
              <a:rPr lang="ru-RU" dirty="0" smtClean="0"/>
              <a:t>Потому и мастерами дядя</a:t>
            </a:r>
            <a:br>
              <a:rPr lang="ru-RU" dirty="0" smtClean="0"/>
            </a:br>
            <a:r>
              <a:rPr lang="ru-RU" dirty="0" smtClean="0"/>
              <a:t>Значатся в округе до сих пор.</a:t>
            </a:r>
          </a:p>
          <a:p>
            <a:pPr algn="just"/>
            <a:r>
              <a:rPr lang="ru-RU" dirty="0" smtClean="0"/>
              <a:t>Сколько обтесал отец мой бревен!</a:t>
            </a:r>
            <a:br>
              <a:rPr lang="ru-RU" dirty="0" smtClean="0"/>
            </a:br>
            <a:r>
              <a:rPr lang="ru-RU" dirty="0" smtClean="0"/>
              <a:t>Вот они встают передо мной:</a:t>
            </a:r>
            <a:br>
              <a:rPr lang="ru-RU" dirty="0" smtClean="0"/>
            </a:br>
            <a:r>
              <a:rPr lang="ru-RU" dirty="0" smtClean="0"/>
              <a:t>Друг за другом положить их вровень –</a:t>
            </a:r>
            <a:br>
              <a:rPr lang="ru-RU" dirty="0" smtClean="0"/>
            </a:br>
            <a:r>
              <a:rPr lang="ru-RU" dirty="0" smtClean="0"/>
              <a:t>Был бы опоясан шар земной.</a:t>
            </a:r>
          </a:p>
          <a:p>
            <a:pPr algn="just"/>
            <a:r>
              <a:rPr lang="ru-RU" dirty="0" smtClean="0"/>
              <a:t> 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8720"/>
            <a:ext cx="4038600" cy="5446205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На земле стоят дома и хаты.</a:t>
            </a:r>
            <a:br>
              <a:rPr lang="ru-RU" dirty="0" smtClean="0"/>
            </a:br>
            <a:r>
              <a:rPr lang="ru-RU" dirty="0" smtClean="0"/>
              <a:t>Где б я ни был, я как дома в них:</a:t>
            </a:r>
            <a:br>
              <a:rPr lang="ru-RU" dirty="0" smtClean="0"/>
            </a:br>
            <a:r>
              <a:rPr lang="ru-RU" dirty="0" smtClean="0"/>
              <a:t>Может, здесь стучал топор когда – то</a:t>
            </a:r>
            <a:br>
              <a:rPr lang="ru-RU" dirty="0" smtClean="0"/>
            </a:br>
            <a:r>
              <a:rPr lang="ru-RU" dirty="0" smtClean="0"/>
              <a:t>Одного из родичей моих.</a:t>
            </a:r>
          </a:p>
          <a:p>
            <a:pPr algn="just"/>
            <a:r>
              <a:rPr lang="ru-RU" dirty="0" smtClean="0"/>
              <a:t>Разве мы когда-нибудь забудем</a:t>
            </a:r>
            <a:br>
              <a:rPr lang="ru-RU" dirty="0" smtClean="0"/>
            </a:br>
            <a:r>
              <a:rPr lang="ru-RU" dirty="0" smtClean="0"/>
              <a:t>То, чем родословная жила,</a:t>
            </a:r>
            <a:br>
              <a:rPr lang="ru-RU" dirty="0" smtClean="0"/>
            </a:br>
            <a:r>
              <a:rPr lang="ru-RU" dirty="0" smtClean="0"/>
              <a:t>Коль несли крупицу счастья людям</a:t>
            </a:r>
            <a:br>
              <a:rPr lang="ru-RU" dirty="0" smtClean="0"/>
            </a:br>
            <a:r>
              <a:rPr lang="ru-RU" dirty="0" smtClean="0"/>
              <a:t>Вздох пилы и поворот сверла.</a:t>
            </a:r>
          </a:p>
          <a:p>
            <a:pPr algn="just"/>
            <a:r>
              <a:rPr lang="ru-RU" dirty="0" smtClean="0"/>
              <a:t>Пусть пора иная наступила,</a:t>
            </a:r>
            <a:br>
              <a:rPr lang="ru-RU" dirty="0" smtClean="0"/>
            </a:br>
            <a:r>
              <a:rPr lang="ru-RU" dirty="0" smtClean="0"/>
              <a:t>Век электропил, – твоя пора!</a:t>
            </a:r>
            <a:br>
              <a:rPr lang="ru-RU" dirty="0" smtClean="0"/>
            </a:br>
            <a:r>
              <a:rPr lang="ru-RU" dirty="0" smtClean="0"/>
              <a:t>Только родились электропилы</a:t>
            </a:r>
            <a:br>
              <a:rPr lang="ru-RU" dirty="0" smtClean="0"/>
            </a:br>
            <a:r>
              <a:rPr lang="ru-RU" dirty="0" smtClean="0"/>
              <a:t>От простой пилы и топора.</a:t>
            </a:r>
          </a:p>
          <a:p>
            <a:pPr algn="just"/>
            <a:endParaRPr lang="ru-RU" dirty="0"/>
          </a:p>
        </p:txBody>
      </p:sp>
      <p:pic>
        <p:nvPicPr>
          <p:cNvPr id="1026" name="Picture 2" descr="C:\Users\Машенька\Downloads\яя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780928"/>
            <a:ext cx="4038600" cy="327683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/>
              <a:t>Кожевенник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4" name="Содержимое 6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916832"/>
            <a:ext cx="5112567" cy="403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Вскоре появляются лук и стрелы</a:t>
            </a:r>
            <a:endParaRPr lang="ru-RU" b="1" dirty="0"/>
          </a:p>
        </p:txBody>
      </p:sp>
      <p:pic>
        <p:nvPicPr>
          <p:cNvPr id="4" name="Содержимое 3" descr="C:\Users\Читатель\Desktop\66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348880"/>
            <a:ext cx="7488832" cy="3744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/>
              <a:t>Иконописцы</a:t>
            </a:r>
            <a:endParaRPr lang="ru-RU" sz="3600" b="1" dirty="0"/>
          </a:p>
        </p:txBody>
      </p:sp>
      <p:pic>
        <p:nvPicPr>
          <p:cNvPr id="6146" name="Picture 2" descr="C:\Users\Машенька\Downloads\11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276872"/>
            <a:ext cx="3096344" cy="3816424"/>
          </a:xfrm>
          <a:prstGeom prst="rect">
            <a:avLst/>
          </a:prstGeom>
          <a:noFill/>
        </p:spPr>
      </p:pic>
      <p:pic>
        <p:nvPicPr>
          <p:cNvPr id="6147" name="Picture 3" descr="C:\Users\Машенька\Downloads\1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348880"/>
            <a:ext cx="3816424" cy="35283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Гончары</a:t>
            </a:r>
            <a:endParaRPr lang="ru-RU" b="1" dirty="0"/>
          </a:p>
        </p:txBody>
      </p:sp>
      <p:pic>
        <p:nvPicPr>
          <p:cNvPr id="4" name="Содержимое 6" descr="C:\Users\Читатель\Desktop\01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00" y="2272506"/>
            <a:ext cx="49530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/>
              <a:t>Расцвет ремесел на Руси был прерван монголо-татарским игом</a:t>
            </a:r>
            <a:endParaRPr lang="ru-RU" sz="4000" b="1" dirty="0"/>
          </a:p>
        </p:txBody>
      </p:sp>
      <p:pic>
        <p:nvPicPr>
          <p:cNvPr id="2051" name="Picture 3" descr="C:\Users\Машенька\Downloads\2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2172494"/>
            <a:ext cx="5715000" cy="39147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1543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/>
              <a:t>Ремесло развивалось на землях, куда не ступила нога монголо-татар</a:t>
            </a:r>
            <a:endParaRPr lang="ru-RU" sz="4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Новгородская феодальная республика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Псковская феодальная республика</a:t>
            </a:r>
            <a:endParaRPr lang="ru-RU" dirty="0"/>
          </a:p>
        </p:txBody>
      </p:sp>
      <p:pic>
        <p:nvPicPr>
          <p:cNvPr id="3075" name="Picture 3" descr="C:\Users\Машенька\Downloads\22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9" y="2514600"/>
            <a:ext cx="3528392" cy="3846513"/>
          </a:xfrm>
          <a:prstGeom prst="rect">
            <a:avLst/>
          </a:prstGeom>
          <a:noFill/>
        </p:spPr>
      </p:pic>
      <p:pic>
        <p:nvPicPr>
          <p:cNvPr id="3076" name="Picture 4" descr="C:\Users\Машенька\Downloads\33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636912"/>
            <a:ext cx="3024336" cy="367240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980728"/>
            <a:ext cx="7772400" cy="5184576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sz="3500" dirty="0" smtClean="0"/>
              <a:t>После освобождения русских земель от ига монголо-татар создаются условия для развития ремесла. На протяжении 16 в. растет число ремесленных специальностей по обработке металла, кожи, дерева. В городах число ремесленных специальностей достигло 200. Расширилась торговля ремесленными изделиями.</a:t>
            </a:r>
            <a:r>
              <a:rPr lang="ru-RU" sz="3600" dirty="0" smtClean="0"/>
              <a:t> Возникали крупные объединения ремесленных мастеров в рамках государственного хозяйства (Пушечный двор, Оружейная палата и др.).</a:t>
            </a:r>
          </a:p>
          <a:p>
            <a:pPr algn="just"/>
            <a:endParaRPr lang="ru-RU" sz="3500" dirty="0" smtClean="0"/>
          </a:p>
          <a:p>
            <a:endParaRPr lang="ru-RU" sz="3600" b="1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Пушечный двор. Москва.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dirty="0" smtClean="0"/>
              <a:t>Здание Оружейной палаты.</a:t>
            </a:r>
            <a:endParaRPr lang="ru-RU" dirty="0"/>
          </a:p>
        </p:txBody>
      </p:sp>
      <p:pic>
        <p:nvPicPr>
          <p:cNvPr id="7" name="Содержимое 6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852936"/>
            <a:ext cx="3744416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921837"/>
            <a:ext cx="4041775" cy="3032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836712"/>
            <a:ext cx="2743200" cy="2160240"/>
          </a:xfrm>
        </p:spPr>
        <p:txBody>
          <a:bodyPr/>
          <a:lstStyle/>
          <a:p>
            <a:pPr algn="just"/>
            <a:r>
              <a:rPr lang="ru-RU" sz="2400" b="1" i="1" dirty="0" smtClean="0"/>
              <a:t>Русская галера. Такие суда строились в России на всем протяжении XVIII столетия</a:t>
            </a:r>
            <a:endParaRPr lang="ru-RU" sz="24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3068960"/>
            <a:ext cx="2743200" cy="3179440"/>
          </a:xfrm>
        </p:spPr>
        <p:txBody>
          <a:bodyPr/>
          <a:lstStyle/>
          <a:p>
            <a:pPr algn="just"/>
            <a:r>
              <a:rPr lang="ru-RU" sz="2400" dirty="0" smtClean="0"/>
              <a:t>Вологодские и вятские плотники славились на Руси. Они же занимались и строительством кораблей (</a:t>
            </a:r>
            <a:r>
              <a:rPr lang="ru-RU" sz="2400" dirty="0" err="1" smtClean="0"/>
              <a:t>лодейное</a:t>
            </a:r>
            <a:r>
              <a:rPr lang="ru-RU" sz="2400" dirty="0" smtClean="0"/>
              <a:t> дело).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7805" y="1676400"/>
            <a:ext cx="420624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764704"/>
            <a:ext cx="7772400" cy="5616624"/>
          </a:xfrm>
        </p:spPr>
        <p:txBody>
          <a:bodyPr/>
          <a:lstStyle/>
          <a:p>
            <a:r>
              <a:rPr lang="ru-RU" dirty="0" smtClean="0"/>
              <a:t> </a:t>
            </a:r>
            <a:r>
              <a:rPr lang="ru-RU" sz="2400" dirty="0" smtClean="0"/>
              <a:t>Строительство галер – достаточно крупных парусно-гребных судов – требовало от плотников мастерства и «</a:t>
            </a:r>
            <a:r>
              <a:rPr lang="ru-RU" sz="2400" dirty="0" err="1" smtClean="0"/>
              <a:t>поспешания</a:t>
            </a:r>
            <a:r>
              <a:rPr lang="ru-RU" sz="2400" dirty="0" smtClean="0"/>
              <a:t>». Любопытно, что строителей галер в конце XVII века называли «работниками у каторжного дела» (древнерусским словом «каторга», еще не имевшим известного нам переносного значения, в старину именовали именно галеры, а «каторжными работами» – тяжкий труд обычно подневольных гребцов). Каждому мастеровому, как сообщает «Роспись вологодским, </a:t>
            </a:r>
            <a:r>
              <a:rPr lang="ru-RU" sz="2400" dirty="0" err="1" smtClean="0"/>
              <a:t>преображенским</a:t>
            </a:r>
            <a:r>
              <a:rPr lang="ru-RU" sz="2400" dirty="0" smtClean="0"/>
              <a:t> и нижегородским плотникам, которые работают у «государевой каторги», полагалось ежедневно по два гроша кормовых денег. </a:t>
            </a:r>
            <a:endParaRPr lang="ru-RU" sz="24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800" b="1" dirty="0" smtClean="0"/>
              <a:t>Псков, Новгород, Ярославль, Кострома, Смоленск, Калуга, Вязьма – центры обработки льна</a:t>
            </a:r>
            <a:endParaRPr lang="ru-RU" sz="1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 smtClean="0"/>
              <a:t>Для ткачества   широко использовали лен. Приходилось немало потрудиться, прежде чем лен превращался из растения в полотно </a:t>
            </a:r>
            <a:r>
              <a:rPr lang="ru-RU" sz="2000" smtClean="0"/>
              <a:t>– его </a:t>
            </a:r>
            <a:r>
              <a:rPr lang="ru-RU" sz="2000" dirty="0" smtClean="0"/>
              <a:t>пололи,  дергали, стлали, трепали, чесали, пряли, ткали. Псковский лен славился во всей Европе. «Русским шелком» его называли.</a:t>
            </a:r>
            <a:endParaRPr lang="ru-RU" sz="2000" dirty="0"/>
          </a:p>
        </p:txBody>
      </p:sp>
      <p:pic>
        <p:nvPicPr>
          <p:cNvPr id="5" name="Picture 2" descr="C:\Users\Машенька\Downloads\1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1772816"/>
            <a:ext cx="5111750" cy="38338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/>
              <a:t>Псков, Новгород, Ярославль, Кострома, Смоленск, Калуга, Вязьма – центры обработки льна</a:t>
            </a:r>
            <a:endParaRPr lang="ru-RU" sz="2800" b="1" dirty="0"/>
          </a:p>
        </p:txBody>
      </p:sp>
      <p:pic>
        <p:nvPicPr>
          <p:cNvPr id="1026" name="Picture 2" descr="C:\Users\Машенька\Downloads\1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708" y="1935163"/>
            <a:ext cx="5852583" cy="438943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Железный век – 1200 г. до н. э. — 400 г. н. э.</a:t>
            </a:r>
            <a:br>
              <a:rPr lang="ru-RU" sz="3200" b="1" dirty="0" smtClean="0"/>
            </a:br>
            <a:endParaRPr lang="ru-RU" sz="3200" b="1" dirty="0"/>
          </a:p>
        </p:txBody>
      </p:sp>
      <p:pic>
        <p:nvPicPr>
          <p:cNvPr id="1026" name="Picture 2" descr="C:\Users\Машенька\Downloads\250px-HMB_Keltengrab_Münsingen-Rain_Grab_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132856"/>
            <a:ext cx="6480720" cy="345638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/>
              <a:t>Обработка кожи – Ярославль, Вологда</a:t>
            </a:r>
            <a:endParaRPr lang="ru-RU" sz="4000" b="1" dirty="0"/>
          </a:p>
        </p:txBody>
      </p:sp>
      <p:pic>
        <p:nvPicPr>
          <p:cNvPr id="7170" name="Picture 2" descr="C:\Users\Машенька\Downloads\1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7000" y="2021681"/>
            <a:ext cx="6350000" cy="4216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Каменщики</a:t>
            </a:r>
            <a:endParaRPr lang="ru-RU" b="1" dirty="0"/>
          </a:p>
        </p:txBody>
      </p:sp>
      <p:pic>
        <p:nvPicPr>
          <p:cNvPr id="8194" name="Picture 2" descr="C:\Users\Машенька\Downloads\1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132856"/>
            <a:ext cx="6408712" cy="41764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17 век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Павловский ножевой промысел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Оренбургский пуховязальный промысел</a:t>
            </a:r>
            <a:endParaRPr lang="ru-RU" dirty="0"/>
          </a:p>
        </p:txBody>
      </p:sp>
      <p:pic>
        <p:nvPicPr>
          <p:cNvPr id="7" name="Содержимое 6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852936"/>
            <a:ext cx="295232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C:\Users\Читатель\Desktop\111.pn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1565" y="2634045"/>
            <a:ext cx="3048695" cy="3607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Тульский самоварный  промысел.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Скобяной промысел. </a:t>
            </a:r>
            <a:r>
              <a:rPr lang="ru-RU" smtClean="0"/>
              <a:t>Тула скобяная.</a:t>
            </a:r>
            <a:endParaRPr lang="ru-RU" dirty="0"/>
          </a:p>
        </p:txBody>
      </p:sp>
      <p:pic>
        <p:nvPicPr>
          <p:cNvPr id="7" name="Содержимое 6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863160"/>
            <a:ext cx="4040188" cy="3149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C:\Users\Машенька\Downloads\22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924944"/>
            <a:ext cx="3384375" cy="30243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Социалистический период 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Гжельская керамика.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 smtClean="0"/>
              <a:t>Дымковская игрушка. «Сладкая парочка».</a:t>
            </a:r>
            <a:endParaRPr lang="ru-RU" dirty="0"/>
          </a:p>
        </p:txBody>
      </p:sp>
      <p:pic>
        <p:nvPicPr>
          <p:cNvPr id="7" name="Содержимое 6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824186"/>
            <a:ext cx="4040188" cy="3227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C:\Users\Читатель\Desktop\111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3470" y="2514600"/>
            <a:ext cx="2884885" cy="38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Палехская миниатюра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dirty="0" smtClean="0"/>
              <a:t>Хохломская роспись</a:t>
            </a:r>
            <a:endParaRPr lang="ru-RU" dirty="0"/>
          </a:p>
        </p:txBody>
      </p:sp>
      <p:pic>
        <p:nvPicPr>
          <p:cNvPr id="7" name="Содержимое 6" descr="C:\Users\Читатель\Desktop\111.jpg"/>
          <p:cNvPicPr>
            <a:picLocks noGrp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5025" y="2564904"/>
            <a:ext cx="4041775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/>
          <p:cNvPicPr>
            <a:picLocks noGr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872" y="2514600"/>
            <a:ext cx="3726844" cy="38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908720"/>
            <a:ext cx="7772400" cy="4248472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/>
              <a:t>Народные традиции продолжаются и в современных художественных промыслах. В этом искусстве постоянно развивается наше богатое национальное художественное наследие. Мастерство народных умельцев давно снискало мировую славу. К таким символам России относится и русская деревянная разъёмная игрушка - матрёшка.</a:t>
            </a:r>
          </a:p>
          <a:p>
            <a:endParaRPr lang="ru-RU" sz="28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4400" b="1" dirty="0" smtClean="0"/>
              <a:t>Русская деревянная разъемная игрушка – матрешка</a:t>
            </a:r>
            <a:endParaRPr lang="ru-RU" sz="4400" b="1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8264" y="1935163"/>
            <a:ext cx="5887471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836712"/>
            <a:ext cx="7851648" cy="1224136"/>
          </a:xfrm>
        </p:spPr>
        <p:txBody>
          <a:bodyPr>
            <a:normAutofit/>
          </a:bodyPr>
          <a:lstStyle/>
          <a:p>
            <a:pPr algn="l"/>
            <a:r>
              <a:rPr lang="ru-RU" sz="5400" dirty="0" smtClean="0">
                <a:effectLst/>
              </a:rPr>
              <a:t>ВЫВОД:</a:t>
            </a:r>
            <a:endParaRPr lang="ru-RU" sz="5400" dirty="0"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204864"/>
            <a:ext cx="7854696" cy="2376264"/>
          </a:xfrm>
        </p:spPr>
        <p:txBody>
          <a:bodyPr/>
          <a:lstStyle/>
          <a:p>
            <a:pPr algn="just"/>
            <a:r>
              <a:rPr lang="ru-RU" sz="2800" b="1" dirty="0" smtClean="0"/>
              <a:t>Долгий и трудный путь прошли русские ремесленники в своем развитии, но до сих пор не исчезли на Руси мастера создающие своими руками красоту земли русской.</a:t>
            </a:r>
          </a:p>
          <a:p>
            <a:pPr algn="just"/>
            <a:endParaRPr lang="ru-RU" sz="2800" b="1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ЛИТЕРАТУРА: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indent="468000" algn="just">
              <a:lnSpc>
                <a:spcPct val="150000"/>
              </a:lnSpc>
            </a:pPr>
            <a:r>
              <a:rPr lang="ru-RU" sz="3400" dirty="0" smtClean="0"/>
              <a:t>Интернет-ресурсы:</a:t>
            </a:r>
          </a:p>
          <a:p>
            <a:pPr lvl="0" indent="468000" algn="just">
              <a:lnSpc>
                <a:spcPct val="150000"/>
              </a:lnSpc>
            </a:pPr>
            <a:r>
              <a:rPr lang="ru-RU" sz="3400" dirty="0" smtClean="0"/>
              <a:t>Из чего делались орудия труда в бронзовом веке ? | Изобретения. |[Режим доступа:http://zablugdeniyam-net.ru/izobreteniya/iz-chego-delalis-orudiya-truda-v-bronzovom-veke/, Дата обращения: 03.03.2014].</a:t>
            </a:r>
          </a:p>
          <a:p>
            <a:pPr lvl="0" indent="468000" algn="just">
              <a:lnSpc>
                <a:spcPct val="150000"/>
              </a:lnSpc>
            </a:pPr>
            <a:r>
              <a:rPr lang="ru-RU" sz="3400" dirty="0" smtClean="0"/>
              <a:t>Орудия труда. История Древнего мира. Древний мир. Каменный век. [Режим доступа: http://mystic-chel.ru/primeval/kamennyi-vek/334.html, Дата обращения 07.03.2014].</a:t>
            </a:r>
          </a:p>
          <a:p>
            <a:pPr algn="just">
              <a:buNone/>
            </a:pPr>
            <a:r>
              <a:rPr lang="ru-RU" dirty="0" smtClean="0">
                <a:latin typeface="+mj-lt"/>
              </a:rPr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Первобытное скотоводство</a:t>
            </a:r>
            <a:endParaRPr lang="ru-RU" dirty="0"/>
          </a:p>
        </p:txBody>
      </p:sp>
      <p:pic>
        <p:nvPicPr>
          <p:cNvPr id="5" name="Содержимое 6" descr="C:\Users\Читатель\Desktop\11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276872"/>
            <a:ext cx="4896544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15880"/>
          </a:xfrm>
        </p:spPr>
        <p:txBody>
          <a:bodyPr>
            <a:normAutofit/>
          </a:bodyPr>
          <a:lstStyle/>
          <a:p>
            <a:pPr indent="468000" algn="just">
              <a:lnSpc>
                <a:spcPct val="150000"/>
              </a:lnSpc>
            </a:pPr>
            <a:r>
              <a:rPr lang="ru-RU" sz="2400" dirty="0" smtClean="0"/>
              <a:t> Астафьева Н.Ф., Матюхина Ю.А., Москаленко А.В. Алексеевское городище. Историческая справка. [Режим доступа: http://ogis.sgu.ru/ogis/newsrad/tematika/gorodishe.html, Дата обращения:10.03.2014].</a:t>
            </a:r>
            <a:endParaRPr lang="en-US" sz="2400" dirty="0" smtClean="0"/>
          </a:p>
          <a:p>
            <a:pPr indent="468000" algn="just">
              <a:lnSpc>
                <a:spcPct val="150000"/>
              </a:lnSpc>
            </a:pPr>
            <a:r>
              <a:rPr lang="ru-RU" sz="2400" dirty="0" smtClean="0"/>
              <a:t>Ремёсла в древней Руси. [Режим доступа: http://rodonews.ru/news_1294060368.html, Дата обращения: 0.03.2014].  </a:t>
            </a:r>
            <a:endParaRPr lang="ru-RU" dirty="0" smtClean="0"/>
          </a:p>
          <a:p>
            <a:pPr indent="-468000" algn="just">
              <a:lnSpc>
                <a:spcPct val="150000"/>
              </a:lnSpc>
              <a:buNone/>
            </a:pPr>
            <a:endParaRPr lang="ru-RU" sz="2400" dirty="0" smtClean="0"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Возникновение земледелия</a:t>
            </a:r>
            <a:endParaRPr lang="ru-RU" b="1" dirty="0"/>
          </a:p>
        </p:txBody>
      </p:sp>
      <p:pic>
        <p:nvPicPr>
          <p:cNvPr id="4" name="Содержимое 3" descr="C:\Users\Читатель\Desktop\11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844824"/>
            <a:ext cx="594741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Оседлый образ жизни</a:t>
            </a:r>
            <a:endParaRPr lang="ru-RU" b="1" dirty="0"/>
          </a:p>
        </p:txBody>
      </p:sp>
      <p:pic>
        <p:nvPicPr>
          <p:cNvPr id="4" name="Содержимое 4" descr="C:\Users\Читатель\Desktop\44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204864"/>
            <a:ext cx="6048672" cy="403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/>
              <a:t>Первое общественное разделение труда способствовали изменению жизни первобытных людей.</a:t>
            </a:r>
            <a:endParaRPr lang="ru-RU" sz="28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Земледелие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dirty="0" smtClean="0"/>
              <a:t>Скотоводство</a:t>
            </a:r>
            <a:endParaRPr lang="ru-RU" dirty="0"/>
          </a:p>
        </p:txBody>
      </p:sp>
      <p:pic>
        <p:nvPicPr>
          <p:cNvPr id="7" name="Содержимое 6" descr="C:\Users\Читатель\Desktop\777.png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36912"/>
            <a:ext cx="424586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Машенька\Downloads\яяя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708920"/>
            <a:ext cx="3168352" cy="33123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701</TotalTime>
  <Words>1729</Words>
  <Application>Microsoft Office PowerPoint</Application>
  <PresentationFormat>Экран (4:3)</PresentationFormat>
  <Paragraphs>114</Paragraphs>
  <Slides>60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Поток</vt:lpstr>
      <vt:lpstr>Рождение ремесел </vt:lpstr>
      <vt:lpstr>Каменный век</vt:lpstr>
      <vt:lpstr>Бронзовый век —2300— 600 гг. до н.  </vt:lpstr>
      <vt:lpstr>Вскоре появляются лук и стрелы</vt:lpstr>
      <vt:lpstr>Железный век – 1200 г. до н. э. — 400 г. н. э. </vt:lpstr>
      <vt:lpstr>Первобытное скотоводство</vt:lpstr>
      <vt:lpstr>Возникновение земледелия</vt:lpstr>
      <vt:lpstr>Оседлый образ жизни</vt:lpstr>
      <vt:lpstr>Первое общественное разделение труда способствовали изменению жизни первобытных людей.</vt:lpstr>
      <vt:lpstr>Презентация PowerPoint</vt:lpstr>
      <vt:lpstr>Гончарное ремесло</vt:lpstr>
      <vt:lpstr>Ручное ткачество</vt:lpstr>
      <vt:lpstr>Искусство вышивания</vt:lpstr>
      <vt:lpstr>Плавка железа</vt:lpstr>
      <vt:lpstr>Ремесло на Руси</vt:lpstr>
      <vt:lpstr>Презентация PowerPoint</vt:lpstr>
      <vt:lpstr>Презентация PowerPoint</vt:lpstr>
      <vt:lpstr>Кузнечное ремесло</vt:lpstr>
      <vt:lpstr>Презентация PowerPoint</vt:lpstr>
      <vt:lpstr>Выделялись люди, которые занимались ремеслом – ремесленники</vt:lpstr>
      <vt:lpstr>Гончары</vt:lpstr>
      <vt:lpstr>Ювелирное ремесло</vt:lpstr>
      <vt:lpstr>Техника чернения</vt:lpstr>
      <vt:lpstr>Зернь</vt:lpstr>
      <vt:lpstr>Скань</vt:lpstr>
      <vt:lpstr>Техника тиснения</vt:lpstr>
      <vt:lpstr>Перегородчатая эмаль</vt:lpstr>
      <vt:lpstr>Презентация PowerPoint</vt:lpstr>
      <vt:lpstr>Ремесла восточных славян 9ый –  1ая половина 13ого вв. Ювелиры</vt:lpstr>
      <vt:lpstr>Презентация PowerPoint</vt:lpstr>
      <vt:lpstr>Ювелирные украшения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Кожевенник </vt:lpstr>
      <vt:lpstr>Иконописцы</vt:lpstr>
      <vt:lpstr>Гончары</vt:lpstr>
      <vt:lpstr>Расцвет ремесел на Руси был прерван монголо-татарским игом</vt:lpstr>
      <vt:lpstr> Ремесло развивалось на землях, куда не ступила нога монголо-татар</vt:lpstr>
      <vt:lpstr>Презентация PowerPoint</vt:lpstr>
      <vt:lpstr>Презентация PowerPoint</vt:lpstr>
      <vt:lpstr>Русская галера. Такие суда строились в России на всем протяжении XVIII столетия</vt:lpstr>
      <vt:lpstr>Презентация PowerPoint</vt:lpstr>
      <vt:lpstr>Псков, Новгород, Ярославль, Кострома, Смоленск, Калуга, Вязьма – центры обработки льна</vt:lpstr>
      <vt:lpstr>Псков, Новгород, Ярославль, Кострома, Смоленск, Калуга, Вязьма – центры обработки льна</vt:lpstr>
      <vt:lpstr>Обработка кожи – Ярославль, Вологда</vt:lpstr>
      <vt:lpstr>Каменщики</vt:lpstr>
      <vt:lpstr>17 век</vt:lpstr>
      <vt:lpstr>Презентация PowerPoint</vt:lpstr>
      <vt:lpstr>Социалистический период </vt:lpstr>
      <vt:lpstr>Презентация PowerPoint</vt:lpstr>
      <vt:lpstr>Презентация PowerPoint</vt:lpstr>
      <vt:lpstr> Русская деревянная разъемная игрушка – матрешка</vt:lpstr>
      <vt:lpstr>ВЫВОД:</vt:lpstr>
      <vt:lpstr>ЛИТЕРАТУРА: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Рождение ремесла </dc:title>
  <dc:creator>Машенька</dc:creator>
  <cp:lastModifiedBy>Lenovo</cp:lastModifiedBy>
  <cp:revision>222</cp:revision>
  <dcterms:created xsi:type="dcterms:W3CDTF">2014-03-13T04:38:34Z</dcterms:created>
  <dcterms:modified xsi:type="dcterms:W3CDTF">2022-10-11T19:04:37Z</dcterms:modified>
</cp:coreProperties>
</file>