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015" autoAdjust="0"/>
  </p:normalViewPr>
  <p:slideViewPr>
    <p:cSldViewPr>
      <p:cViewPr varScale="1">
        <p:scale>
          <a:sx n="66" d="100"/>
          <a:sy n="66" d="100"/>
        </p:scale>
        <p:origin x="-208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772400" cy="3528392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Отчет по самообразованию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«Развитие мелкой моторики рук у детей раннего возраста через различные виды деятельности»</a:t>
            </a:r>
            <a:endParaRPr lang="ru-RU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005064"/>
            <a:ext cx="6400800" cy="266429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выполнила: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Четверикова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Юлия Максимовна воспитатель группы № 1 МБДОУ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Новоталицкий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детский сад «Малыш» 2021-2022 г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0786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229858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Д/И « Покормим куколку»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«Оденем куклу на прогулку»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8" name="Picture 2" descr="C:\Users\юля\Desktop\пасхп=презинь\HASdb7lAjd9XWwObHJ8QWmOKMV3IcMFXcDZZXMUPbGHd9o_vIiuWZfP0ela-3XYKKDHBRYNmjXkqbQBL-6Q3XL9q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64088" y="4243040"/>
            <a:ext cx="3456384" cy="208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юля\Desktop\пасхп=презинь\HG-A97xmceHKaYXp-437aqpsNXLhUIlqA4xQa3sbaUELU_HmN7gmJ54c_5lZ2KMawdfOZ9iAlJXsIXOmriZu1lS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771800" y="1700807"/>
            <a:ext cx="3564396" cy="2376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юля\Desktop\пасхп=презинь\BKwNzMM3CBpyjfWZ4g9kUwNi22UrwNSYu84e9eYJupOCMlGcJ01BLFT7-ZsKfs5md5X_9zCRtmOqYp5yLS0drwP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4228" y="1700807"/>
            <a:ext cx="2196244" cy="2376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юля\Desktop\пасхп=презинь\AV8uGNwPw0P_zVcT-xNuLTplYbt0JS8N6YUcNKh9AfQTUGm_tyDbjcJarDBwF2Cg--6U8xQ8d0El8MivesMOC8l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700807"/>
            <a:ext cx="2160240" cy="4248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771800" y="4077072"/>
            <a:ext cx="237626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мелкой моторики пальцев рук, воображения и фантазии;</a:t>
            </a:r>
          </a:p>
          <a:p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речевой активности в процессе познавательной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1349991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«Головоломка – лабиринт»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« Пластиковый </a:t>
            </a:r>
            <a:r>
              <a:rPr lang="ru-RU" dirty="0" err="1" smtClean="0">
                <a:solidFill>
                  <a:srgbClr val="FF0000"/>
                </a:solidFill>
              </a:rPr>
              <a:t>сортер</a:t>
            </a:r>
            <a:r>
              <a:rPr lang="ru-RU" dirty="0" smtClean="0">
                <a:solidFill>
                  <a:srgbClr val="FF0000"/>
                </a:solidFill>
              </a:rPr>
              <a:t>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6656" y="1844824"/>
            <a:ext cx="3822192" cy="1296144"/>
          </a:xfrm>
        </p:spPr>
        <p:txBody>
          <a:bodyPr>
            <a:noAutofit/>
          </a:bodyPr>
          <a:lstStyle/>
          <a:p>
            <a:endParaRPr lang="ru-RU" sz="2000" b="1" i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endParaRPr lang="ru-RU" sz="2000" b="1" i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  <a:p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Лабиринт </a:t>
            </a:r>
            <a:r>
              <a:rPr lang="ru-RU" sz="2000" b="1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-это классическая детская игрушка, созданная для развития мелкой моторики ребёнка. </a:t>
            </a:r>
          </a:p>
          <a:p>
            <a:r>
              <a:rPr lang="ru-RU" sz="2000" b="1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Задача ребёнка -передвигать фигурки по проволоке из одной стороны на другую. 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88024" y="1916832"/>
            <a:ext cx="3682368" cy="1401043"/>
          </a:xfrm>
        </p:spPr>
        <p:txBody>
          <a:bodyPr>
            <a:noAutofit/>
          </a:bodyPr>
          <a:lstStyle/>
          <a:p>
            <a:r>
              <a:rPr lang="ru-RU" sz="2000" b="1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Занятия с </a:t>
            </a:r>
            <a:r>
              <a:rPr lang="ru-RU" sz="2000" b="1" i="1" dirty="0" err="1">
                <a:solidFill>
                  <a:schemeClr val="tx2">
                    <a:lumMod val="75000"/>
                  </a:schemeClr>
                </a:solidFill>
                <a:latin typeface="+mn-lt"/>
              </a:rPr>
              <a:t>сортерами</a:t>
            </a:r>
            <a:r>
              <a:rPr lang="ru-RU" sz="2000" b="1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 способствуют развитию логического мышления, а также положительно влияют на мелкую моторику рук.</a:t>
            </a:r>
          </a:p>
        </p:txBody>
      </p:sp>
      <p:pic>
        <p:nvPicPr>
          <p:cNvPr id="6147" name="Picture 3" descr="C:\Users\юля\Desktop\пасхп=презинь\-8f_G4MAeubkRELnWgip3XI7s_oqKWiaCg5XUQDMJbo51HPLIxOs52nxgnHvDcmkjxKPXTDOX2bbUyEFCP-zycDB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645024"/>
            <a:ext cx="2095400" cy="2327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юля\Desktop\пасхп=презинь\Wfn6RQWtTkYJVnxUMN3OCAYUfjGLiG68vBgtJzAB3a8uNRIb70u7i8saIKm-Vs3JvQrIXfhq1fO-YFOPBwnR02g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077072"/>
            <a:ext cx="2088231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3249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Крупа – отличный материал для занятий с ребёнком, способствует развитию мелкой моторики рук, речи, познавательного интереса, усидчивости, концентрации внимания.</a:t>
            </a:r>
          </a:p>
        </p:txBody>
      </p:sp>
      <p:pic>
        <p:nvPicPr>
          <p:cNvPr id="1026" name="Picture 2" descr="C:\Users\юля\Desktop\пасхп=презинь\csbIJNwWTVN5OOM12NbTZYT2pEwCInIm-YX09Iwz2JjH0bHLmObEeY0xRIDGZS9eitEyErVW3KA0AV_9nAK5vFs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679799"/>
            <a:ext cx="1540855" cy="2908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юля\Desktop\пасхп=презинь\RVG9kRRLzd5cWSCqKVZu4wZ64UGBL8y6gxA996EAQRvcTerRRjm_NhDgLqKe806uYKIedVVaI2YF9IDW_sAbL9a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645022"/>
            <a:ext cx="1944216" cy="2908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юля\Desktop\пасхп=презинь\xGfIIEFdwV8yGGuL6VMKdJFOKhxC16Bu7nUAP_4MvgrKh5J162Z1TXZhdY6NzJ3qJ8yW-5ZIPgn34Sc8EEQgNkP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7724" y="3645022"/>
            <a:ext cx="2232248" cy="2908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4853" y="2688027"/>
            <a:ext cx="18002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зайчика ушки</a:t>
            </a:r>
          </a:p>
          <a:p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торчат на макушке,</a:t>
            </a:r>
          </a:p>
          <a:p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Любит он вкусный</a:t>
            </a:r>
          </a:p>
          <a:p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листик капустный.</a:t>
            </a:r>
          </a:p>
          <a:p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Бегает быстро</a:t>
            </a:r>
          </a:p>
          <a:p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прыгает ловко,</a:t>
            </a:r>
          </a:p>
          <a:p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Всё потому, что</a:t>
            </a:r>
          </a:p>
          <a:p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 он морковку!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95736" y="1988841"/>
            <a:ext cx="32907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chemeClr val="tx2">
                    <a:lumMod val="75000"/>
                  </a:schemeClr>
                </a:solidFill>
              </a:rPr>
              <a:t>Белка в шубке на меху,</a:t>
            </a:r>
          </a:p>
          <a:p>
            <a:r>
              <a:rPr lang="ru-RU" b="1" i="1" dirty="0">
                <a:solidFill>
                  <a:schemeClr val="tx2">
                    <a:lumMod val="75000"/>
                  </a:schemeClr>
                </a:solidFill>
              </a:rPr>
              <a:t>Прыг, и с елки на ольху,</a:t>
            </a:r>
          </a:p>
          <a:p>
            <a:r>
              <a:rPr lang="ru-RU" b="1" i="1" dirty="0">
                <a:solidFill>
                  <a:schemeClr val="tx2">
                    <a:lumMod val="75000"/>
                  </a:schemeClr>
                </a:solidFill>
              </a:rPr>
              <a:t>Ловко по деревьям скачет,</a:t>
            </a:r>
          </a:p>
          <a:p>
            <a:r>
              <a:rPr lang="ru-RU" b="1" i="1" dirty="0">
                <a:solidFill>
                  <a:schemeClr val="tx2">
                    <a:lumMod val="75000"/>
                  </a:schemeClr>
                </a:solidFill>
              </a:rPr>
              <a:t>И в дубле орешки прячет.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652120" y="1988842"/>
            <a:ext cx="30243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chemeClr val="tx2">
                    <a:lumMod val="75000"/>
                  </a:schemeClr>
                </a:solidFill>
              </a:rPr>
              <a:t>Прилетела робко птичка –</a:t>
            </a:r>
          </a:p>
          <a:p>
            <a:r>
              <a:rPr lang="ru-RU" b="1" i="1" dirty="0">
                <a:solidFill>
                  <a:schemeClr val="tx2">
                    <a:lumMod val="75000"/>
                  </a:schemeClr>
                </a:solidFill>
              </a:rPr>
              <a:t>Желтогрудая синичка,</a:t>
            </a:r>
          </a:p>
          <a:p>
            <a:r>
              <a:rPr lang="ru-RU" b="1" i="1" dirty="0">
                <a:solidFill>
                  <a:schemeClr val="tx2">
                    <a:lumMod val="75000"/>
                  </a:schemeClr>
                </a:solidFill>
              </a:rPr>
              <a:t>В клювик семечко взяла</a:t>
            </a:r>
          </a:p>
          <a:p>
            <a:r>
              <a:rPr lang="ru-RU" b="1" i="1" dirty="0">
                <a:solidFill>
                  <a:schemeClr val="tx2">
                    <a:lumMod val="75000"/>
                  </a:schemeClr>
                </a:solidFill>
              </a:rPr>
              <a:t>И проворно унесла.</a:t>
            </a:r>
          </a:p>
        </p:txBody>
      </p:sp>
    </p:spTree>
    <p:extLst>
      <p:ext uri="{BB962C8B-B14F-4D97-AF65-F5344CB8AC3E}">
        <p14:creationId xmlns:p14="http://schemas.microsoft.com/office/powerpoint/2010/main" val="3677490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«Расстегивание и застегивание пуговиц»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юля\Desktop\пасхп=презинь\z1d80UU0yBSPP3btocyGhB_CFs_UeZiQdfkGlWkVaYd3zHdxycfUbYgUKF8JBrGmGLPlQS6jyeb-LyeGezJ7sxAH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348880"/>
            <a:ext cx="1728192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юля\Desktop\пасхп=презинь\uMDLhv_X7ZWDX_rDwZ5ChCjD38OgEQ9GrvpTujDggLTelPZt-ViydsKTvBIQyFOzC_S_r5rO8TT8IWU-xm6KKzF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34364" y="1988840"/>
            <a:ext cx="3490878" cy="1487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юля\Desktop\пасхп=презинь\ryUPuJEwCJ7Jq-SkqHBeMAIY3h9RR3kvZmtxe2GeOOhc-t9G_2QruY1UF6UrhV26RolaNB8buFyU_wAi7fYqHlS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933056"/>
            <a:ext cx="3927574" cy="266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35696" y="1916832"/>
            <a:ext cx="288032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Улучшить координацию и точность движений руки и глаза, гибкость </a:t>
            </a: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рук, ритмичность</a:t>
            </a: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Улучшить мелкую моторику пальцев, кистей рук;</a:t>
            </a:r>
          </a:p>
        </p:txBody>
      </p:sp>
    </p:spTree>
    <p:extLst>
      <p:ext uri="{BB962C8B-B14F-4D97-AF65-F5344CB8AC3E}">
        <p14:creationId xmlns:p14="http://schemas.microsoft.com/office/powerpoint/2010/main" val="138969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2082560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solidFill>
                  <a:srgbClr val="FF0000"/>
                </a:solidFill>
              </a:rPr>
              <a:t>"Мозаика</a:t>
            </a:r>
            <a:r>
              <a:rPr lang="ru-RU" sz="2700" dirty="0">
                <a:solidFill>
                  <a:srgbClr val="FF0000"/>
                </a:solidFill>
              </a:rPr>
              <a:t>»</a:t>
            </a:r>
            <a:br>
              <a:rPr lang="ru-RU" sz="2700" dirty="0">
                <a:solidFill>
                  <a:srgbClr val="FF0000"/>
                </a:solidFill>
              </a:rPr>
            </a:br>
            <a:r>
              <a:rPr lang="ru-RU" sz="2700" dirty="0">
                <a:solidFill>
                  <a:srgbClr val="FF0000"/>
                </a:solidFill>
              </a:rPr>
              <a:t>Игра в мозаику тренирует мелкую моторику рук, развивает воображение и художественный вкус. В процессе создания рисунка из мозаики </a:t>
            </a:r>
            <a:r>
              <a:rPr lang="ru-RU" sz="2700" dirty="0" smtClean="0">
                <a:solidFill>
                  <a:srgbClr val="FF0000"/>
                </a:solidFill>
              </a:rPr>
              <a:t>ребенок </a:t>
            </a:r>
            <a:r>
              <a:rPr lang="ru-RU" sz="2700" dirty="0">
                <a:solidFill>
                  <a:srgbClr val="FF0000"/>
                </a:solidFill>
              </a:rPr>
              <a:t>учится согласованности движений, тренирует усидчивость, развивает абстрактное и пространственное мышление</a:t>
            </a:r>
            <a:r>
              <a:rPr lang="ru-RU" sz="2200" dirty="0"/>
              <a:t>.</a:t>
            </a:r>
          </a:p>
        </p:txBody>
      </p:sp>
      <p:pic>
        <p:nvPicPr>
          <p:cNvPr id="3074" name="Picture 2" descr="C:\Users\юля\Desktop\пасхп=презинь\1rDmMRas1jJdOswGSEjoemGFq1y9JLV2DzgNHJ_4qo4Qcp9aNPa-jMR2r2yioASx3PNlXgtvHcJUSh5z1PjiAFYo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02738"/>
            <a:ext cx="3683677" cy="259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юля\Desktop\пасхп=презинь\GGqThN2QULma9mQqdMDHoOGT72gI4IbfxMOGcbPlX5aMtI17OnKr55fgwWmLaMHr9P7eXi-Wull9rcuFwKwfgua-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1" y="2708920"/>
            <a:ext cx="3168352" cy="3780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8068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Самодельная игра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«Матрешки»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b="1" i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</a:rPr>
              <a:t>Изготовленные для развития восприятия цвета, формы и мелкой моторики рук.</a:t>
            </a:r>
            <a:endParaRPr lang="ru-RU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7" name="Picture 3" descr="C:\Users\юля\Desktop\пасхп=презинь\4vsBiDlNh4YkZ_UkMcwh9nvMUVWVlbXeaNs1CqKq8YmTu3XZ2mqBjKyYNXf4xq5ogK0BsZxJD0s8Iupp_UyFPMQ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140968"/>
            <a:ext cx="3816424" cy="3169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юля\Desktop\пасхп=презинь\rwpFN8RGvUfoE2rhfzlaqZfhH3w9ajqAjNt-PYdQdni3n8T-eHs16uYAn9FVLLL9iJSWnRI94lIgvjU1rYteZnu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23661">
            <a:off x="4932583" y="3333464"/>
            <a:ext cx="2705075" cy="2497993"/>
          </a:xfrm>
          <a:prstGeom prst="rect">
            <a:avLst/>
          </a:prstGeom>
          <a:noFill/>
          <a:scene3d>
            <a:camera prst="orthographicFront">
              <a:rot lat="0" lon="3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6904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9304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>
                <a:solidFill>
                  <a:srgbClr val="FF0000"/>
                </a:solidFill>
              </a:rPr>
              <a:t>Самореализия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sz="2200" b="1" i="1" dirty="0" smtClean="0">
                <a:solidFill>
                  <a:schemeClr val="tx2">
                    <a:lumMod val="75000"/>
                  </a:schemeClr>
                </a:solidFill>
              </a:rPr>
              <a:t>Создание </a:t>
            </a:r>
            <a:r>
              <a:rPr lang="ru-RU" sz="2200" b="1" i="1" dirty="0" smtClean="0">
                <a:solidFill>
                  <a:schemeClr val="tx2">
                    <a:lumMod val="75000"/>
                  </a:schemeClr>
                </a:solidFill>
              </a:rPr>
              <a:t>картотеки дидактических игр для детей раннего возраста</a:t>
            </a:r>
            <a:br>
              <a:rPr lang="ru-RU" sz="2200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200" b="1" i="1" dirty="0" smtClean="0">
                <a:solidFill>
                  <a:schemeClr val="tx2">
                    <a:lumMod val="75000"/>
                  </a:schemeClr>
                </a:solidFill>
              </a:rPr>
              <a:t>Игры с матрешками для самых маленьких</a:t>
            </a:r>
            <a:br>
              <a:rPr lang="ru-RU" sz="2200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200" b="1" i="1" dirty="0" smtClean="0">
                <a:solidFill>
                  <a:schemeClr val="tx2">
                    <a:lumMod val="75000"/>
                  </a:schemeClr>
                </a:solidFill>
              </a:rPr>
              <a:t>Пальчиковые игры для малыше</a:t>
            </a:r>
            <a:br>
              <a:rPr lang="ru-RU" sz="2200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200" b="1" i="1" dirty="0" smtClean="0">
                <a:solidFill>
                  <a:schemeClr val="tx2">
                    <a:lumMod val="75000"/>
                  </a:schemeClr>
                </a:solidFill>
              </a:rPr>
              <a:t>Самодельная сенсорная игра из круп для развития мелкой моторики </a:t>
            </a:r>
            <a:br>
              <a:rPr lang="ru-RU" sz="2200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200" b="1" i="1" dirty="0" smtClean="0">
                <a:solidFill>
                  <a:schemeClr val="tx2">
                    <a:lumMod val="75000"/>
                  </a:schemeClr>
                </a:solidFill>
              </a:rPr>
              <a:t>Самодельная </a:t>
            </a:r>
            <a:r>
              <a:rPr lang="ru-RU" sz="2200" b="1" i="1" dirty="0" smtClean="0">
                <a:solidFill>
                  <a:schemeClr val="tx2">
                    <a:lumMod val="75000"/>
                  </a:schemeClr>
                </a:solidFill>
              </a:rPr>
              <a:t>дидактическая </a:t>
            </a:r>
            <a:r>
              <a:rPr lang="ru-RU" sz="2200" b="1" i="1" dirty="0" smtClean="0">
                <a:solidFill>
                  <a:schemeClr val="tx2">
                    <a:lumMod val="75000"/>
                  </a:schemeClr>
                </a:solidFill>
              </a:rPr>
              <a:t>игра «Матрешка»</a:t>
            </a:r>
            <a:endParaRPr lang="ru-RU" sz="22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050" name="Picture 2" descr="C:\Users\юля\Desktop\пасхп=презинь\6mDEHY8-bBwWahTWDIwLoB4CWMiXm3Q5KkUv4HUkWnToaLvCWnKts9lFFJWl8ME0X8PPd9aSdsEEapMPO6IDW8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12159">
            <a:off x="5800923" y="5227143"/>
            <a:ext cx="2374817" cy="1451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юля\Desktop\пасхп=презинь\B4eEZZ_TemchmVtLitUtyj647dgjg_qlBjLacsxmcU6IHlMRhsncvbWAUSRTnbmJ2p2jmmjIV7DN8AgVu3_-C5W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8138" flipH="1">
            <a:off x="4108277" y="3329556"/>
            <a:ext cx="1726745" cy="225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юля\Desktop\пасхп=презинь\KDRk8I74DX3kJrHv3GN-QQ4N38B2ogJh2u9oph3IsgfA6rnBN27gUpP9bJkjqixP_2JE_rGHX22M_crLBVdoMcW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53091">
            <a:off x="287298" y="4020315"/>
            <a:ext cx="2814602" cy="2318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юля\Desktop\пасхп=презинь\MBp9IIx9FsQGEVOYpmTD_VDiy2JsT_mv4B2Qcvkvu8dh_--fJq59hECA6TyRMiJlig9YP0ral8uu30O-eb39I0od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9121">
            <a:off x="2346339" y="3442515"/>
            <a:ext cx="2186948" cy="2539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19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Подвижные игры </a:t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«солнышко и дождик»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«Вышла курочка гулять»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«Все захлопали в ладоши»</a:t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/>
          </a:p>
        </p:txBody>
      </p:sp>
      <p:pic>
        <p:nvPicPr>
          <p:cNvPr id="3074" name="Picture 2" descr="C:\Users\юля\Desktop\пасхп=презинь\jaPC8sQAdySyKV8C5nqL5-BcMsb_x34GsLzK-OGUoG2j-AR_tvF_lV9S40bIPWn9jPQbnCDVtMVYy9rr_9j5q9w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65312"/>
            <a:ext cx="1944724" cy="2592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юля\Desktop\пасхп=презинь\QMZ0ZhX1GeDTBvH5BXU8I4qxAB00Cr0UkH54-S05nw2frFH-ceNUXn9A0UwiUBGZbEWWMDcycTzaLyjJiE6FnHV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03848" y="3897052"/>
            <a:ext cx="2016224" cy="2655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юля\Desktop\пасхп=презинь\qxOBpw3vT5eKW2RQ6MuNUP3sHguwnYmQrCZxkWOkaO6bz9jW4WcKZejg7k7-zhdL_96jzd1H4jJgGJvB7nrtSA_w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429000"/>
            <a:ext cx="1987225" cy="2649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812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340769"/>
            <a:ext cx="8352928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мелкой моторики и координации рук у детей раннего возраста через различные виды деятельности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Улучшать моторику, координацию движений кистей, пальцев рук детей раннего возраста</a:t>
            </a:r>
          </a:p>
          <a:p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совершенствованию и расширению словарного запаса посредством пальчиковых игр и пальчиковой гимнастики</a:t>
            </a:r>
          </a:p>
          <a:p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внимание, воображение и творческие способности детей раннего дошкольного возраста</a:t>
            </a:r>
          </a:p>
          <a:p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Совершенствовать предметно-развивающую среду группы раннего возраста</a:t>
            </a:r>
          </a:p>
          <a:p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Создавать эмоционально-комфортную обстановку в группе</a:t>
            </a:r>
          </a:p>
          <a:p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Информировать родителей о значении игр и упражнений для развития мелкой моторики детей раннего возраста.</a:t>
            </a:r>
          </a:p>
          <a:p>
            <a:endParaRPr lang="en-US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974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720840"/>
            <a:ext cx="856895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chemeClr val="tx2">
                    <a:lumMod val="50000"/>
                  </a:schemeClr>
                </a:solidFill>
              </a:rPr>
              <a:t>Актуальность: </a:t>
            </a:r>
          </a:p>
          <a:p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Мелкая моторика в жизни и деятельности детей раннего возраста выполняет много разных функций. На кончиках детских пальцев расположены нервные окончания, которые способствуют передаче огромного количества сигналов в мозговой центр, а это влияет на развитие ребенка в целом. Еще В. А. Сухомлинский говорил: </a:t>
            </a:r>
            <a:r>
              <a:rPr lang="ru-RU" sz="2800" b="1" i="1" dirty="0">
                <a:solidFill>
                  <a:schemeClr val="tx2">
                    <a:lumMod val="50000"/>
                  </a:schemeClr>
                </a:solidFill>
              </a:rPr>
              <a:t>«Ум ребенка находится на кончиках его пальцев».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Именно поэтому, актуальность мелкой моторики бесспорна.</a:t>
            </a:r>
          </a:p>
        </p:txBody>
      </p:sp>
    </p:spTree>
    <p:extLst>
      <p:ext uri="{BB962C8B-B14F-4D97-AF65-F5344CB8AC3E}">
        <p14:creationId xmlns:p14="http://schemas.microsoft.com/office/powerpoint/2010/main" val="380125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908720"/>
            <a:ext cx="741682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Наша задача </a:t>
            </a:r>
            <a:r>
              <a:rPr lang="ru-RU" sz="3200" dirty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– совершенствовать условия для развития мелкой </a:t>
            </a:r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моторики пальцев рук детей раннего возраста. От того, </a:t>
            </a:r>
            <a:r>
              <a:rPr lang="ru-RU" sz="3200" dirty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насколько ловко ребенок научится управлять своими пальчиками, зависит его дальнейшее развитие.</a:t>
            </a:r>
          </a:p>
          <a:p>
            <a:r>
              <a:rPr lang="ru-RU" sz="3200" dirty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Наряду с развитием мелкой моторики активно развиваются память, внимание и самое главное детская речь.</a:t>
            </a:r>
          </a:p>
        </p:txBody>
      </p:sp>
    </p:spTree>
    <p:extLst>
      <p:ext uri="{BB962C8B-B14F-4D97-AF65-F5344CB8AC3E}">
        <p14:creationId xmlns:p14="http://schemas.microsoft.com/office/powerpoint/2010/main" val="1504149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04664"/>
            <a:ext cx="856895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400" b="1" i="1" dirty="0" smtClean="0"/>
          </a:p>
          <a:p>
            <a:r>
              <a:rPr lang="ru-RU" sz="2400" b="1" i="1" dirty="0" smtClean="0">
                <a:solidFill>
                  <a:schemeClr val="bg2">
                    <a:lumMod val="10000"/>
                  </a:schemeClr>
                </a:solidFill>
              </a:rPr>
              <a:t>Ожидаемые </a:t>
            </a:r>
            <a:r>
              <a:rPr lang="ru-RU" sz="2400" b="1" i="1" dirty="0">
                <a:solidFill>
                  <a:schemeClr val="bg2">
                    <a:lumMod val="10000"/>
                  </a:schemeClr>
                </a:solidFill>
              </a:rPr>
              <a:t>результаты</a:t>
            </a:r>
            <a:r>
              <a:rPr lang="ru-RU" sz="2400" b="1" i="1" dirty="0" smtClean="0">
                <a:solidFill>
                  <a:schemeClr val="bg2">
                    <a:lumMod val="10000"/>
                  </a:schemeClr>
                </a:solidFill>
              </a:rPr>
              <a:t>:</a:t>
            </a:r>
            <a:endParaRPr lang="en-US" sz="2400" b="1" i="1" dirty="0" smtClean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- </a:t>
            </a:r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Систематизация материала по развитию мелкой моторики рук у детей 2-3 лет в соответствии с возрастными и индивидуальными возможностями.</a:t>
            </a:r>
          </a:p>
          <a:p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- Познакомить детей со способами обследования предметов.</a:t>
            </a:r>
          </a:p>
          <a:p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- Сформировать представления о разновидностях форм работы по развитию мелкой моторики</a:t>
            </a:r>
          </a:p>
          <a:p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- Сотрудничество ДОУ и семьи по проблеме развития мелкой моторики рук у детей раннего возраста..</a:t>
            </a:r>
          </a:p>
          <a:p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- Заинтересовать родителей актуальностью развития мелкой моторики рук детей.</a:t>
            </a:r>
          </a:p>
          <a:p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- Повысить уровень знаний о значимости развития мелкой моторики. Научить создавать дома условия для этого, использовать дидактические игры и правильно подбирать их.</a:t>
            </a:r>
          </a:p>
        </p:txBody>
      </p:sp>
    </p:spTree>
    <p:extLst>
      <p:ext uri="{BB962C8B-B14F-4D97-AF65-F5344CB8AC3E}">
        <p14:creationId xmlns:p14="http://schemas.microsoft.com/office/powerpoint/2010/main" val="1393631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6687" y="1206043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        </a:t>
            </a: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юля\Desktop\пасхп=презинь\FXMnMe1OzhE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20888"/>
            <a:ext cx="3168352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юля\Desktop\пасхп=презинь\FXMnMe1Ozh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65" y="4365104"/>
            <a:ext cx="3255399" cy="2020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39752" y="1209165"/>
            <a:ext cx="38164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 </a:t>
            </a:r>
            <a:r>
              <a:rPr lang="ru-RU" sz="4400" dirty="0">
                <a:solidFill>
                  <a:srgbClr val="FF0000"/>
                </a:solidFill>
              </a:rPr>
              <a:t>«</a:t>
            </a:r>
            <a:r>
              <a:rPr lang="ru-RU" sz="4400" dirty="0" smtClean="0">
                <a:solidFill>
                  <a:srgbClr val="FF0000"/>
                </a:solidFill>
              </a:rPr>
              <a:t>Пирамидки»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858800" y="3161917"/>
            <a:ext cx="45947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Закреплять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умение устанавливать соотношение между несколькими предметами по величине;</a:t>
            </a:r>
          </a:p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развитию умения соотносить размер овалов по схеме и без неё;</a:t>
            </a:r>
          </a:p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о цвете, форме, величине предметов;</a:t>
            </a:r>
          </a:p>
          <a:p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развивать </a:t>
            </a:r>
            <a:r>
              <a:rPr lang="ru-RU" b="1" i="1" dirty="0">
                <a:solidFill>
                  <a:schemeClr val="tx2">
                    <a:lumMod val="50000"/>
                  </a:schemeClr>
                </a:solidFill>
              </a:rPr>
              <a:t>мелкую моторику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ru-RU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28" name="Picture 4" descr="C:\Users\юля\Desktop\пасхп=презинь\Без названия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692696"/>
            <a:ext cx="1218666" cy="2079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916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«Собери пирамидку из стаканчиков»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916832"/>
            <a:ext cx="3816424" cy="1728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2060848"/>
            <a:ext cx="316835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моторики рук</a:t>
            </a: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координации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</a:t>
            </a:r>
          </a:p>
          <a:p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стаканчиков для изучения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цвета</a:t>
            </a: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стаканчиков для улучшения речи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юля\Desktop\пасхп=презинь\l5NJjjedYr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9" y="3928826"/>
            <a:ext cx="2448272" cy="245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юля\Desktop\пасхп=презинь\W5L3VFiWVDQ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8349" y="3921884"/>
            <a:ext cx="2388765" cy="2459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9349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Настольная игра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«Деревянные </a:t>
            </a:r>
            <a:r>
              <a:rPr lang="ru-RU" dirty="0" err="1" smtClean="0">
                <a:solidFill>
                  <a:srgbClr val="FF0000"/>
                </a:solidFill>
              </a:rPr>
              <a:t>пазлы</a:t>
            </a:r>
            <a:r>
              <a:rPr lang="ru-RU" dirty="0" smtClean="0">
                <a:solidFill>
                  <a:srgbClr val="FF0000"/>
                </a:solidFill>
              </a:rPr>
              <a:t>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2274838"/>
            <a:ext cx="273630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Польза собирания </a:t>
            </a:r>
            <a:r>
              <a:rPr lang="ru-RU" sz="2000" b="1" i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пазл</a:t>
            </a:r>
            <a:r>
              <a:rPr lang="ru-RU" sz="20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Формируется визуальное восприятие и мелкая моторика;</a:t>
            </a:r>
          </a:p>
          <a:p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Улучшается внимание и память;</a:t>
            </a:r>
          </a:p>
          <a:p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Формируется мышление и процесс логики;</a:t>
            </a:r>
          </a:p>
          <a:p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Развивается усидчивость, терпение и старательность.</a:t>
            </a:r>
          </a:p>
        </p:txBody>
      </p:sp>
      <p:pic>
        <p:nvPicPr>
          <p:cNvPr id="2050" name="Picture 2" descr="C:\Users\юля\Desktop\пасхп=презинь\cugJSW8Nv6maZEM1BU5Fg9pT9Ugbd2lo07ffaHBrD7FppDzQZDnbqWlqI_p0HYNllxsni6I8e3X8EhBlah2RSe_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564904"/>
            <a:ext cx="4680520" cy="3304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700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363272" cy="1133227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«Рисование на манной крупе»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124744"/>
            <a:ext cx="547260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манипуляций с манкой дети освобождаются от негативных эмоций, внутренних зажимов, стрессов. Рисование манкой оказывает положительное влияние на мелкую моторику, способствуют пассивному массажу пальцев, что помогает  развитию речи и мышления</a:t>
            </a:r>
          </a:p>
        </p:txBody>
      </p:sp>
      <p:pic>
        <p:nvPicPr>
          <p:cNvPr id="3074" name="Picture 2" descr="C:\Users\юля\Desktop\пасхп=презинь\h_4jfn2rT_Qmdgukiahj5kIbXAYx-VwrotDu14aLASmCbXv8a2ypOAFOYqP2G5PNFxFN3mbXw6OvtmZpdchfDBOP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249859"/>
            <a:ext cx="3070657" cy="16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юля\Desktop\пасхп=презинь\qzeMG3zkTlxEdf1mTTYSFt7FT_-9bZmB-Jn7-0MjYG7awBnovNE36caX8ohsT9cFvwNh-ekIQuJ-KJXHZVVrSxB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140968"/>
            <a:ext cx="2638609" cy="3473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юля\Desktop\пасхп=презинь\z1csb76N5hVdZI8m36O14NaZFXI-l3MNir0okFgzHgeONsg4h_IJymalP7f4umQNZ-1bencQCeewDKKJ0YBiGI6w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129744"/>
            <a:ext cx="2808312" cy="348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юля\Desktop\пасхп=презинь\0Vk1Q6cKMee9ZL6IBJtvlgfRnZdKC8UfN-4f1FlkLDfjv8l_MGM7z9zeDKu9L33z0tISta7Uih_3vIVGzV8LVFhi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140968"/>
            <a:ext cx="2736304" cy="3462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715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292</TotalTime>
  <Words>654</Words>
  <Application>Microsoft Office PowerPoint</Application>
  <PresentationFormat>Экран (4:3)</PresentationFormat>
  <Paragraphs>74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Волна</vt:lpstr>
      <vt:lpstr>Отчет по самообразованию «Развитие мелкой моторики рук у детей раннего возраста через различные виды деятельности»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«Собери пирамидку из стаканчиков»</vt:lpstr>
      <vt:lpstr>Настольная игра  «Деревянные пазлы»</vt:lpstr>
      <vt:lpstr>«Рисование на манной крупе»</vt:lpstr>
      <vt:lpstr>Д/И « Покормим куколку» «Оденем куклу на прогулку»  </vt:lpstr>
      <vt:lpstr>«Головоломка – лабиринт» « Пластиковый сортер»</vt:lpstr>
      <vt:lpstr>Крупа – отличный материал для занятий с ребёнком, способствует развитию мелкой моторики рук, речи, познавательного интереса, усидчивости, концентрации внимания.</vt:lpstr>
      <vt:lpstr>«Расстегивание и застегивание пуговиц»</vt:lpstr>
      <vt:lpstr>"Мозаика» Игра в мозаику тренирует мелкую моторику рук, развивает воображение и художественный вкус. В процессе создания рисунка из мозаики ребенок учится согласованности движений, тренирует усидчивость, развивает абстрактное и пространственное мышление.</vt:lpstr>
      <vt:lpstr>  Самодельная игра  «Матрешки»  Изготовленные для развития восприятия цвета, формы и мелкой моторики рук.</vt:lpstr>
      <vt:lpstr>   Самореализия  Создание картотеки дидактических игр для детей раннего возраста Игры с матрешками для самых маленьких Пальчиковые игры для малыше Самодельная сенсорная игра из круп для развития мелкой моторики  Самодельная дидактическая игра «Матрешка»</vt:lpstr>
      <vt:lpstr>    Подвижные игры  «солнышко и дождик» «Вышла курочка гулять» «Все захлопали в ладоши»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по самообразованию «Развитие мелкой моторики рук у детей раннего возраста через различные виды деятельности»</dc:title>
  <dc:creator>артем четве</dc:creator>
  <cp:lastModifiedBy>артем четве</cp:lastModifiedBy>
  <cp:revision>21</cp:revision>
  <dcterms:created xsi:type="dcterms:W3CDTF">2022-04-13T12:22:18Z</dcterms:created>
  <dcterms:modified xsi:type="dcterms:W3CDTF">2022-05-11T07:40:34Z</dcterms:modified>
</cp:coreProperties>
</file>