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13C14E1A-3832-4843-B551-EED54754915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406958F-C2C9-4405-8A1F-4E87ED8047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0936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14E1A-3832-4843-B551-EED54754915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6958F-C2C9-4405-8A1F-4E87ED8047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883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14E1A-3832-4843-B551-EED54754915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6958F-C2C9-4405-8A1F-4E87ED8047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658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14E1A-3832-4843-B551-EED54754915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6958F-C2C9-4405-8A1F-4E87ED8047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676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1784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3C14E1A-3832-4843-B551-EED54754915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/>
          <a:p>
            <a:fld id="{D406958F-C2C9-4405-8A1F-4E87ED8047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34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14E1A-3832-4843-B551-EED54754915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6958F-C2C9-4405-8A1F-4E87ED8047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169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14E1A-3832-4843-B551-EED54754915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6958F-C2C9-4405-8A1F-4E87ED8047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701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14E1A-3832-4843-B551-EED54754915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6958F-C2C9-4405-8A1F-4E87ED8047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591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14E1A-3832-4843-B551-EED54754915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6958F-C2C9-4405-8A1F-4E87ED8047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799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14E1A-3832-4843-B551-EED54754915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D406958F-C2C9-4405-8A1F-4E87ED804793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48407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13C14E1A-3832-4843-B551-EED54754915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D406958F-C2C9-4405-8A1F-4E87ED80479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64045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3C14E1A-3832-4843-B551-EED547549159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406958F-C2C9-4405-8A1F-4E87ED80479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  <p:extLst>
      <p:ext uri="{BB962C8B-B14F-4D97-AF65-F5344CB8AC3E}">
        <p14:creationId xmlns:p14="http://schemas.microsoft.com/office/powerpoint/2010/main" val="357297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5400" dirty="0" smtClean="0"/>
              <a:t>Анафора. Парцелляция. Синтаксический параллелизм. Эпифора.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9282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731151"/>
          </a:xfrm>
        </p:spPr>
        <p:txBody>
          <a:bodyPr>
            <a:normAutofit/>
          </a:bodyPr>
          <a:lstStyle/>
          <a:p>
            <a:r>
              <a:rPr lang="ru-RU" dirty="0" smtClean="0"/>
              <a:t>Анафора </a:t>
            </a:r>
            <a:r>
              <a:rPr lang="ru-RU" dirty="0"/>
              <a:t>- </a:t>
            </a:r>
            <a:r>
              <a:rPr lang="ru-RU" sz="2200" dirty="0" smtClean="0"/>
              <a:t>стилистическая </a:t>
            </a:r>
            <a:r>
              <a:rPr lang="ru-RU" sz="2200" dirty="0"/>
              <a:t>фигура, состоящая в повторении </a:t>
            </a:r>
            <a:r>
              <a:rPr lang="ru-RU" sz="2200" dirty="0" smtClean="0"/>
              <a:t>языковых элементов</a:t>
            </a:r>
            <a:r>
              <a:rPr lang="ru-RU" sz="2200" dirty="0"/>
              <a:t>: звуков, </a:t>
            </a:r>
            <a:r>
              <a:rPr lang="ru-RU" sz="2200" dirty="0" smtClean="0"/>
              <a:t>слова </a:t>
            </a:r>
            <a:r>
              <a:rPr lang="ru-RU" sz="2200" dirty="0"/>
              <a:t>или группы слов в начале каждого параллельного ряда, то есть в повторении начальных частей двух и более относительно самостоятельных отрезков речи (полустиший, стихов, строф, словосочетаний или предложений).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066800" y="2373745"/>
            <a:ext cx="4754880" cy="347841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Наиболее широко анафора распространена в поэтических текстах</a:t>
            </a:r>
            <a:r>
              <a:rPr lang="ru-RU" dirty="0" smtClean="0"/>
              <a:t>: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B0F0"/>
                </a:solidFill>
              </a:rPr>
              <a:t>Люблю </a:t>
            </a:r>
            <a:r>
              <a:rPr lang="ru-RU" dirty="0">
                <a:solidFill>
                  <a:srgbClr val="00B0F0"/>
                </a:solidFill>
              </a:rPr>
              <a:t>лебедей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r>
              <a:rPr lang="ru-RU" dirty="0" smtClean="0"/>
              <a:t>Холодных </a:t>
            </a:r>
            <a:r>
              <a:rPr lang="ru-RU" dirty="0"/>
              <a:t>и чистых, как Ладога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B0F0"/>
                </a:solidFill>
              </a:rPr>
              <a:t>Люблю </a:t>
            </a:r>
            <a:r>
              <a:rPr lang="ru-RU" dirty="0">
                <a:solidFill>
                  <a:srgbClr val="00B0F0"/>
                </a:solidFill>
              </a:rPr>
              <a:t>лебедей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r>
              <a:rPr lang="ru-RU" dirty="0" smtClean="0"/>
              <a:t>Светящихся </a:t>
            </a:r>
            <a:r>
              <a:rPr lang="ru-RU" dirty="0"/>
              <a:t>белыми лампами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B0F0"/>
                </a:solidFill>
              </a:rPr>
              <a:t>Люблю лебедей</a:t>
            </a:r>
          </a:p>
          <a:p>
            <a:pPr marL="0" indent="0">
              <a:buNone/>
            </a:pPr>
            <a:r>
              <a:rPr lang="ru-RU" dirty="0" smtClean="0"/>
              <a:t>За </a:t>
            </a:r>
            <a:r>
              <a:rPr lang="ru-RU" dirty="0"/>
              <a:t>лёгкость летящую линий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B0F0"/>
                </a:solidFill>
              </a:rPr>
              <a:t>Люблю </a:t>
            </a:r>
            <a:r>
              <a:rPr lang="ru-RU" dirty="0">
                <a:solidFill>
                  <a:srgbClr val="00B0F0"/>
                </a:solidFill>
              </a:rPr>
              <a:t>лебедей </a:t>
            </a:r>
            <a:r>
              <a:rPr lang="ru-RU" dirty="0" smtClean="0"/>
              <a:t>—</a:t>
            </a:r>
          </a:p>
          <a:p>
            <a:pPr marL="0" indent="0">
              <a:buNone/>
            </a:pPr>
            <a:r>
              <a:rPr lang="ru-RU" dirty="0" smtClean="0"/>
              <a:t>Они </a:t>
            </a:r>
            <a:r>
              <a:rPr lang="ru-RU" dirty="0"/>
              <a:t>вырастают из лилий.(Г. </a:t>
            </a:r>
            <a:r>
              <a:rPr lang="ru-RU" dirty="0" smtClean="0"/>
              <a:t>Серебряков)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45080" y="2373745"/>
            <a:ext cx="4986338" cy="3326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321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Парцелляция- </a:t>
            </a:r>
            <a:r>
              <a:rPr lang="ru-RU" sz="2800" dirty="0" smtClean="0"/>
              <a:t>это </a:t>
            </a:r>
            <a:r>
              <a:rPr lang="ru-RU" sz="2800" dirty="0"/>
              <a:t>намеренное </a:t>
            </a:r>
            <a:r>
              <a:rPr lang="ru-RU" sz="2800" dirty="0" smtClean="0"/>
              <a:t>расчленение </a:t>
            </a:r>
            <a:r>
              <a:rPr lang="ru-RU" sz="2800" dirty="0"/>
              <a:t>связного текста на отдельные </a:t>
            </a:r>
            <a:r>
              <a:rPr lang="ru-RU" sz="2800" dirty="0" smtClean="0"/>
              <a:t>предложения.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/>
              <a:t>…Но горы близко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400" dirty="0" smtClean="0"/>
              <a:t>И </a:t>
            </a:r>
            <a:r>
              <a:rPr lang="ru-RU" sz="2400" dirty="0"/>
              <a:t>снег на них. Мы время </a:t>
            </a:r>
            <a:r>
              <a:rPr lang="ru-RU" sz="2400" dirty="0" smtClean="0"/>
              <a:t>проведем</a:t>
            </a:r>
          </a:p>
          <a:p>
            <a:pPr marL="0" indent="0">
              <a:buNone/>
            </a:pPr>
            <a:r>
              <a:rPr lang="ru-RU" sz="2400" dirty="0" smtClean="0"/>
              <a:t>У </a:t>
            </a:r>
            <a:r>
              <a:rPr lang="ru-RU" sz="2400" dirty="0"/>
              <a:t>печки. В </a:t>
            </a:r>
            <a:r>
              <a:rPr lang="ru-RU" sz="2400" dirty="0" err="1"/>
              <a:t>Имеретии</a:t>
            </a:r>
            <a:r>
              <a:rPr lang="ru-RU" sz="2400" dirty="0"/>
              <a:t>. Зимою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400" dirty="0" smtClean="0"/>
              <a:t>Как </a:t>
            </a:r>
            <a:r>
              <a:rPr lang="ru-RU" sz="2400" dirty="0"/>
              <a:t>в Переделкине, как под </a:t>
            </a:r>
            <a:r>
              <a:rPr lang="ru-RU" sz="2400" dirty="0" err="1"/>
              <a:t>Москвою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800" dirty="0" smtClean="0"/>
              <a:t>                                (В</a:t>
            </a:r>
            <a:r>
              <a:rPr lang="ru-RU" sz="2800" dirty="0"/>
              <a:t>. </a:t>
            </a:r>
            <a:r>
              <a:rPr lang="ru-RU" sz="2800" dirty="0" err="1" smtClean="0"/>
              <a:t>Инбер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70637" y="2103120"/>
            <a:ext cx="4991793" cy="3327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083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Синтаксический </a:t>
            </a:r>
            <a:r>
              <a:rPr lang="ru-RU" sz="3200" dirty="0"/>
              <a:t>параллелизм- это сходное построение смежных фраз, стихотворных строк или строф художественного </a:t>
            </a:r>
            <a:r>
              <a:rPr lang="ru-RU" sz="3200" dirty="0" smtClean="0"/>
              <a:t>произведения.</a:t>
            </a:r>
            <a:endParaRPr lang="ru-RU" sz="32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Примеры: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B0F0"/>
                </a:solidFill>
              </a:rPr>
              <a:t>Что</a:t>
            </a:r>
            <a:r>
              <a:rPr lang="ru-RU" sz="2400" dirty="0"/>
              <a:t> ищет он в стране далекой</a:t>
            </a:r>
            <a:r>
              <a:rPr lang="ru-RU" sz="2400" dirty="0" smtClean="0"/>
              <a:t>?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B0F0"/>
                </a:solidFill>
              </a:rPr>
              <a:t>Что</a:t>
            </a:r>
            <a:r>
              <a:rPr lang="ru-RU" sz="2400" dirty="0" smtClean="0"/>
              <a:t> </a:t>
            </a:r>
            <a:r>
              <a:rPr lang="ru-RU" sz="2400" dirty="0"/>
              <a:t>кинул он в краю </a:t>
            </a:r>
            <a:r>
              <a:rPr lang="ru-RU" sz="2400" dirty="0" smtClean="0"/>
              <a:t>родном.</a:t>
            </a:r>
          </a:p>
          <a:p>
            <a:pPr marL="0" indent="0">
              <a:buNone/>
            </a:pPr>
            <a:r>
              <a:rPr lang="ru-RU" sz="2400" dirty="0" smtClean="0"/>
              <a:t>(М. Лермонтов)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B0F0"/>
                </a:solidFill>
              </a:rPr>
              <a:t>Гляжу на </a:t>
            </a:r>
            <a:r>
              <a:rPr lang="ru-RU" sz="2400" dirty="0"/>
              <a:t>будущность с боязнью,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>
                <a:solidFill>
                  <a:srgbClr val="00B0F0"/>
                </a:solidFill>
              </a:rPr>
              <a:t>Гляжу </a:t>
            </a:r>
            <a:r>
              <a:rPr lang="ru-RU" sz="2400" dirty="0">
                <a:solidFill>
                  <a:srgbClr val="00B0F0"/>
                </a:solidFill>
              </a:rPr>
              <a:t>на </a:t>
            </a:r>
            <a:r>
              <a:rPr lang="ru-RU" sz="2400" dirty="0"/>
              <a:t>прошлое с </a:t>
            </a:r>
            <a:r>
              <a:rPr lang="ru-RU" sz="2400" dirty="0" smtClean="0"/>
              <a:t>тоской.</a:t>
            </a:r>
          </a:p>
          <a:p>
            <a:pPr marL="0" indent="0">
              <a:buNone/>
            </a:pPr>
            <a:r>
              <a:rPr lang="ru-RU" sz="2400" dirty="0" smtClean="0"/>
              <a:t>(М. Лермонтов)</a:t>
            </a:r>
            <a:endParaRPr lang="ru-RU" sz="24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70638" y="2103120"/>
            <a:ext cx="4754562" cy="3565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814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642593"/>
            <a:ext cx="10058400" cy="1518715"/>
          </a:xfrm>
        </p:spPr>
        <p:txBody>
          <a:bodyPr>
            <a:normAutofit fontScale="90000"/>
          </a:bodyPr>
          <a:lstStyle/>
          <a:p>
            <a:r>
              <a:rPr lang="ru-RU" dirty="0"/>
              <a:t>Эпифора- </a:t>
            </a:r>
            <a:r>
              <a:rPr lang="ru-RU" sz="2700" dirty="0" smtClean="0"/>
              <a:t>стилистическая </a:t>
            </a:r>
            <a:r>
              <a:rPr lang="ru-RU" sz="2700" dirty="0"/>
              <a:t>фигура, художественный приём, заключающийся в повторении конечных языковых единиц (звуков, слов, грамматических форм) смежных отрезков речи для того, чтобы подчеркнуть смысл или усилить эмоциональную окраску.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066800" y="2318326"/>
            <a:ext cx="4754880" cy="35338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Чёрная, потом пропахшая вы</a:t>
            </a:r>
            <a:r>
              <a:rPr lang="ru-RU" sz="2400" dirty="0">
                <a:solidFill>
                  <a:srgbClr val="00B0F0"/>
                </a:solidFill>
              </a:rPr>
              <a:t>ть</a:t>
            </a:r>
            <a:r>
              <a:rPr lang="ru-RU" sz="2400" dirty="0" smtClean="0"/>
              <a:t>!</a:t>
            </a:r>
          </a:p>
          <a:p>
            <a:pPr marL="0" indent="0">
              <a:buNone/>
            </a:pPr>
            <a:r>
              <a:rPr lang="ru-RU" sz="2400" dirty="0" smtClean="0"/>
              <a:t>Как </a:t>
            </a:r>
            <a:r>
              <a:rPr lang="ru-RU" sz="2400" dirty="0"/>
              <a:t>мне тебя не ласкать, не люби</a:t>
            </a:r>
            <a:r>
              <a:rPr lang="ru-RU" sz="2400" dirty="0">
                <a:solidFill>
                  <a:srgbClr val="00B0F0"/>
                </a:solidFill>
              </a:rPr>
              <a:t>ть</a:t>
            </a:r>
            <a:r>
              <a:rPr lang="ru-RU" sz="2400" dirty="0" smtClean="0"/>
              <a:t>?</a:t>
            </a:r>
          </a:p>
          <a:p>
            <a:pPr marL="0" indent="0">
              <a:buNone/>
            </a:pPr>
            <a:r>
              <a:rPr lang="ru-RU" sz="2400" dirty="0" smtClean="0"/>
              <a:t>Выйду </a:t>
            </a:r>
            <a:r>
              <a:rPr lang="ru-RU" sz="2400" dirty="0"/>
              <a:t>на озеро в синюю га</a:t>
            </a:r>
            <a:r>
              <a:rPr lang="ru-RU" sz="2400" dirty="0">
                <a:solidFill>
                  <a:srgbClr val="00B0F0"/>
                </a:solidFill>
              </a:rPr>
              <a:t>ть</a:t>
            </a:r>
            <a:r>
              <a:rPr lang="ru-RU" sz="2400" dirty="0" smtClean="0"/>
              <a:t>,</a:t>
            </a:r>
          </a:p>
          <a:p>
            <a:pPr marL="0" indent="0">
              <a:buNone/>
            </a:pPr>
            <a:r>
              <a:rPr lang="ru-RU" sz="2400" dirty="0" smtClean="0"/>
              <a:t>К </a:t>
            </a:r>
            <a:r>
              <a:rPr lang="ru-RU" sz="2400" dirty="0"/>
              <a:t>сердцу вечерняя льнет благода</a:t>
            </a:r>
            <a:r>
              <a:rPr lang="ru-RU" sz="2400" dirty="0">
                <a:solidFill>
                  <a:srgbClr val="00B0F0"/>
                </a:solidFill>
              </a:rPr>
              <a:t>ть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400" dirty="0" smtClean="0"/>
              <a:t>Серым </a:t>
            </a:r>
            <a:r>
              <a:rPr lang="ru-RU" sz="2400" dirty="0"/>
              <a:t>веретьем стоят </a:t>
            </a:r>
            <a:r>
              <a:rPr lang="ru-RU" sz="2400" dirty="0">
                <a:solidFill>
                  <a:srgbClr val="00B0F0"/>
                </a:solidFill>
              </a:rPr>
              <a:t>камыши</a:t>
            </a:r>
            <a:r>
              <a:rPr lang="ru-RU" sz="2400" dirty="0" smtClean="0"/>
              <a:t>,</a:t>
            </a:r>
          </a:p>
          <a:p>
            <a:pPr marL="0" indent="0">
              <a:buNone/>
            </a:pPr>
            <a:r>
              <a:rPr lang="ru-RU" sz="2400" dirty="0" smtClean="0"/>
              <a:t>Глухо </a:t>
            </a:r>
            <a:r>
              <a:rPr lang="ru-RU" sz="2400" dirty="0"/>
              <a:t>баюкают </a:t>
            </a:r>
            <a:r>
              <a:rPr lang="ru-RU" sz="2400" dirty="0" err="1"/>
              <a:t>хлюпь</a:t>
            </a:r>
            <a:r>
              <a:rPr lang="ru-RU" sz="2400" dirty="0"/>
              <a:t> </a:t>
            </a:r>
            <a:r>
              <a:rPr lang="ru-RU" sz="2400" dirty="0">
                <a:solidFill>
                  <a:srgbClr val="00B0F0"/>
                </a:solidFill>
              </a:rPr>
              <a:t>камыши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400" dirty="0" smtClean="0"/>
              <a:t>(</a:t>
            </a:r>
            <a:r>
              <a:rPr lang="ru-RU" sz="2400" dirty="0"/>
              <a:t>С. Есенин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90494" y="2375496"/>
            <a:ext cx="4634706" cy="3476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03350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736059"/>
      </a:dk2>
      <a:lt2>
        <a:srgbClr val="E7E0C7"/>
      </a:lt2>
      <a:accent1>
        <a:srgbClr val="92B0C8"/>
      </a:accent1>
      <a:accent2>
        <a:srgbClr val="E37C3D"/>
      </a:accent2>
      <a:accent3>
        <a:srgbClr val="A5AB81"/>
      </a:accent3>
      <a:accent4>
        <a:srgbClr val="E9B635"/>
      </a:accent4>
      <a:accent5>
        <a:srgbClr val="7BA79D"/>
      </a:accent5>
      <a:accent6>
        <a:srgbClr val="968C8C"/>
      </a:accent6>
      <a:hlink>
        <a:srgbClr val="F7A115"/>
      </a:hlink>
      <a:folHlink>
        <a:srgbClr val="969696"/>
      </a:folHlink>
    </a:clrScheme>
    <a:fontScheme name="Савон">
      <a:maj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3F20CFC1-E34F-405B-AA49-5BE0E194F1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39</TotalTime>
  <Words>270</Words>
  <Application>Microsoft Office PowerPoint</Application>
  <PresentationFormat>Широкоэкранный</PresentationFormat>
  <Paragraphs>33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Garamond</vt:lpstr>
      <vt:lpstr>Савон</vt:lpstr>
      <vt:lpstr>Анафора. Парцелляция. Синтаксический параллелизм. Эпифора.</vt:lpstr>
      <vt:lpstr>Анафора - стилистическая фигура, состоящая в повторении языковых элементов: звуков, слова или группы слов в начале каждого параллельного ряда, то есть в повторении начальных частей двух и более относительно самостоятельных отрезков речи (полустиший, стихов, строф, словосочетаний или предложений).</vt:lpstr>
      <vt:lpstr>Парцелляция- это намеренное расчленение связного текста на отдельные предложения. </vt:lpstr>
      <vt:lpstr>Синтаксический параллелизм- это сходное построение смежных фраз, стихотворных строк или строф художественного произведения.</vt:lpstr>
      <vt:lpstr>Эпифора- стилистическая фигура, художественный приём, заключающийся в повторении конечных языковых единиц (звуков, слов, грамматических форм) смежных отрезков речи для того, чтобы подчеркнуть смысл или усилить эмоциональную окраску.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Анафора. Парцелляция. Синтаксический параллелизм. Эпифора.</dc:title>
  <dc:creator>Пользователь Windows</dc:creator>
  <cp:lastModifiedBy>Пользователь Windows</cp:lastModifiedBy>
  <cp:revision>5</cp:revision>
  <dcterms:created xsi:type="dcterms:W3CDTF">2022-10-02T14:53:58Z</dcterms:created>
  <dcterms:modified xsi:type="dcterms:W3CDTF">2022-10-02T15:33:28Z</dcterms:modified>
</cp:coreProperties>
</file>