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3" r:id="rId3"/>
    <p:sldId id="257" r:id="rId4"/>
    <p:sldId id="264" r:id="rId5"/>
    <p:sldId id="270" r:id="rId6"/>
    <p:sldId id="275" r:id="rId7"/>
    <p:sldId id="277" r:id="rId8"/>
    <p:sldId id="266" r:id="rId9"/>
    <p:sldId id="276" r:id="rId10"/>
    <p:sldId id="272" r:id="rId11"/>
    <p:sldId id="273" r:id="rId12"/>
    <p:sldId id="268" r:id="rId13"/>
    <p:sldId id="271" r:id="rId14"/>
    <p:sldId id="274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97FF"/>
    <a:srgbClr val="FF9E1D"/>
    <a:srgbClr val="D68B1C"/>
    <a:srgbClr val="609600"/>
    <a:srgbClr val="6CA800"/>
    <a:srgbClr val="EE7D00"/>
    <a:srgbClr val="253600"/>
    <a:srgbClr val="552579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8965" y="3581705"/>
            <a:ext cx="8246070" cy="1527050"/>
          </a:xfrm>
          <a:effectLst>
            <a:outerShdw blurRad="50800" dist="38100" dir="2700000" algn="ctr" rotWithShape="0">
              <a:schemeClr val="tx1">
                <a:alpha val="68000"/>
              </a:scheme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5" y="5108755"/>
            <a:ext cx="8246070" cy="1068935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rgbClr val="FFFF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985720"/>
            <a:ext cx="8229600" cy="61082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FF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1596540"/>
            <a:ext cx="8229600" cy="427574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3311" y="374900"/>
            <a:ext cx="6719018" cy="868839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FF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3312" y="1138425"/>
            <a:ext cx="6719018" cy="5039265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3014"/>
            <a:ext cx="8229600" cy="58462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985720"/>
            <a:ext cx="8229600" cy="53218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FF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1577497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207360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1577497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207360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38424"/>
            <a:ext cx="8229600" cy="5039265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«Реализация </a:t>
            </a:r>
            <a:r>
              <a:rPr lang="ru-RU" i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компетентносного</a:t>
            </a:r>
            <a:r>
              <a:rPr lang="ru-RU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подхода в процессе преподавания иностранного языка на </a:t>
            </a:r>
            <a:r>
              <a:rPr lang="ru-RU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основе использования информационно-коммуникативных технологий» </a:t>
            </a:r>
            <a:endParaRPr lang="ru-RU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79408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Социокультурная компетенция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03" y="1596540"/>
            <a:ext cx="9009847" cy="3054100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87115"/>
            <a:ext cx="9000445" cy="2901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4394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1"/>
            <a:ext cx="72390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77238"/>
            <a:ext cx="7239000" cy="5378499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Социокультурная компетенция</a:t>
            </a:r>
            <a:endParaRPr lang="en-US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3540"/>
            <a:ext cx="3808475" cy="462685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277" y="1596540"/>
            <a:ext cx="4711758" cy="5261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1158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885" y="1138425"/>
            <a:ext cx="7239000" cy="916231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Информационная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компетенция</a:t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Креативная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компетенция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8965" y="1901950"/>
            <a:ext cx="8229600" cy="3970330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542" y="2360065"/>
            <a:ext cx="8406198" cy="4275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6644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5720"/>
            <a:ext cx="8229600" cy="935154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FF00"/>
                </a:solidFill>
              </a:rPr>
              <a:t>Интернет характеризуется широким спектром возможностей: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7360"/>
            <a:ext cx="8847740" cy="4428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39800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60" y="1138424"/>
            <a:ext cx="8551480" cy="5344675"/>
          </a:xfrm>
        </p:spPr>
      </p:pic>
    </p:spTree>
    <p:extLst>
      <p:ext uri="{BB962C8B-B14F-4D97-AF65-F5344CB8AC3E}">
        <p14:creationId xmlns:p14="http://schemas.microsoft.com/office/powerpoint/2010/main" val="38611784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91129"/>
            <a:ext cx="8229600" cy="4733855"/>
          </a:xfrm>
        </p:spPr>
        <p:txBody>
          <a:bodyPr>
            <a:normAutofit/>
          </a:bodyPr>
          <a:lstStyle/>
          <a:p>
            <a:pPr algn="r"/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всех приобретенных знаний</a:t>
            </a:r>
            <a:b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памяти у нас остаётся только то,</a:t>
            </a:r>
            <a:b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мы применяем на практике.</a:t>
            </a:r>
            <a:b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solidFill>
                  <a:srgbClr val="92D050"/>
                </a:solidFill>
              </a:rPr>
              <a:t>Иоганн </a:t>
            </a:r>
            <a:r>
              <a:rPr lang="ru-RU" sz="2800" dirty="0">
                <a:solidFill>
                  <a:srgbClr val="92D050"/>
                </a:solidFill>
              </a:rPr>
              <a:t>Петер </a:t>
            </a:r>
            <a:r>
              <a:rPr lang="ru-RU" sz="2800" dirty="0" err="1">
                <a:solidFill>
                  <a:srgbClr val="92D050"/>
                </a:solidFill>
              </a:rPr>
              <a:t>Эккерман</a:t>
            </a:r>
            <a:r>
              <a:rPr lang="ru-RU" sz="2800" dirty="0">
                <a:solidFill>
                  <a:srgbClr val="92D050"/>
                </a:solidFill>
              </a:rPr>
              <a:t>,</a:t>
            </a:r>
            <a:br>
              <a:rPr lang="ru-RU" sz="2800" dirty="0">
                <a:solidFill>
                  <a:srgbClr val="92D050"/>
                </a:solidFill>
              </a:rPr>
            </a:br>
            <a:r>
              <a:rPr lang="ru-RU" sz="2800" dirty="0">
                <a:solidFill>
                  <a:srgbClr val="92D050"/>
                </a:solidFill>
              </a:rPr>
              <a:t>немецкий литератор, </a:t>
            </a:r>
            <a:r>
              <a:rPr lang="ru-RU" sz="2800" dirty="0" smtClean="0">
                <a:solidFill>
                  <a:srgbClr val="92D050"/>
                </a:solidFill>
              </a:rPr>
              <a:t>поэт</a:t>
            </a:r>
            <a:r>
              <a:rPr lang="ru-RU" dirty="0">
                <a:solidFill>
                  <a:srgbClr val="92D050"/>
                </a:solidFill>
              </a:rPr>
              <a:t/>
            </a:r>
            <a:br>
              <a:rPr lang="ru-RU" dirty="0">
                <a:solidFill>
                  <a:srgbClr val="92D050"/>
                </a:solidFill>
              </a:rPr>
            </a:br>
            <a:endParaRPr lang="ru-RU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94564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291130"/>
            <a:ext cx="8229600" cy="1679753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Century Schoolbook" pitchFamily="18" charset="0"/>
              </a:rPr>
              <a:t>При </a:t>
            </a:r>
            <a:r>
              <a:rPr lang="ru-RU" dirty="0">
                <a:latin typeface="Century Schoolbook" pitchFamily="18" charset="0"/>
              </a:rPr>
              <a:t>изучении иностранного языка мы ставим задачи на достижение основной цели – </a:t>
            </a:r>
            <a:r>
              <a:rPr lang="ru-RU" dirty="0">
                <a:solidFill>
                  <a:srgbClr val="C00000"/>
                </a:solidFill>
                <a:latin typeface="Century Schoolbook" pitchFamily="18" charset="0"/>
              </a:rPr>
              <a:t>развитие иноязычной коммуникативной компетенции</a:t>
            </a:r>
            <a:r>
              <a:rPr lang="ru-RU" dirty="0">
                <a:latin typeface="Century Schoolbook" pitchFamily="18" charset="0"/>
              </a:rPr>
              <a:t> в совокупности её составляющих: </a:t>
            </a:r>
            <a:endParaRPr lang="en-US" dirty="0">
              <a:latin typeface="Century Schoolboo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3581704"/>
            <a:ext cx="8229600" cy="3054101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/>
              <a:t>речевой компетенции</a:t>
            </a:r>
            <a:r>
              <a:rPr lang="ru-RU" dirty="0" smtClean="0"/>
              <a:t> </a:t>
            </a:r>
            <a:endParaRPr lang="en-US" dirty="0" smtClean="0"/>
          </a:p>
          <a:p>
            <a:r>
              <a:rPr lang="ru-RU" b="1" dirty="0" smtClean="0"/>
              <a:t>языковой</a:t>
            </a:r>
            <a:r>
              <a:rPr lang="ru-RU" dirty="0" smtClean="0"/>
              <a:t> </a:t>
            </a:r>
            <a:r>
              <a:rPr lang="ru-RU" b="1" dirty="0" smtClean="0"/>
              <a:t>компетенции</a:t>
            </a:r>
            <a:r>
              <a:rPr lang="ru-RU" dirty="0" smtClean="0"/>
              <a:t> </a:t>
            </a:r>
            <a:endParaRPr lang="en-US" dirty="0" smtClean="0"/>
          </a:p>
          <a:p>
            <a:r>
              <a:rPr lang="ru-RU" b="1" dirty="0" smtClean="0"/>
              <a:t>социокультурной компетенции </a:t>
            </a:r>
            <a:endParaRPr lang="en-US" dirty="0" smtClean="0"/>
          </a:p>
          <a:p>
            <a:r>
              <a:rPr lang="ru-RU" b="1" dirty="0" smtClean="0"/>
              <a:t>учебно-познавательной</a:t>
            </a:r>
            <a:r>
              <a:rPr lang="ru-RU" dirty="0" smtClean="0"/>
              <a:t> </a:t>
            </a:r>
            <a:r>
              <a:rPr lang="ru-RU" b="1" dirty="0" smtClean="0"/>
              <a:t>компетенции</a:t>
            </a:r>
            <a:r>
              <a:rPr lang="ru-RU" dirty="0" smtClean="0"/>
              <a:t> </a:t>
            </a:r>
          </a:p>
          <a:p>
            <a:r>
              <a:rPr lang="ru-RU" b="1" dirty="0" smtClean="0"/>
              <a:t>общекультурной компетенции</a:t>
            </a:r>
          </a:p>
          <a:p>
            <a:r>
              <a:rPr lang="ru-RU" b="1" dirty="0"/>
              <a:t>коммуникативной компетенции</a:t>
            </a:r>
            <a:r>
              <a:rPr lang="ru-RU" dirty="0"/>
              <a:t> </a:t>
            </a:r>
            <a:endParaRPr lang="ru-RU" b="1" dirty="0" smtClean="0"/>
          </a:p>
          <a:p>
            <a:r>
              <a:rPr lang="ru-RU" b="1" dirty="0" smtClean="0"/>
              <a:t>информационной  компетенции</a:t>
            </a:r>
          </a:p>
          <a:p>
            <a:r>
              <a:rPr lang="ru-RU" b="1" dirty="0" smtClean="0"/>
              <a:t>креативной компетенции</a:t>
            </a:r>
          </a:p>
          <a:p>
            <a:endParaRPr lang="ru-RU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7" r="5547"/>
          <a:stretch>
            <a:fillRect/>
          </a:stretch>
        </p:blipFill>
        <p:spPr>
          <a:xfrm>
            <a:off x="296260" y="985719"/>
            <a:ext cx="8551480" cy="5650086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281424" y="985720"/>
            <a:ext cx="6566315" cy="1527050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sz="2800" dirty="0">
                <a:solidFill>
                  <a:srgbClr val="FFFF00"/>
                </a:solidFill>
              </a:rPr>
              <a:t>Каждый урок должен быть направлен на практический </a:t>
            </a:r>
            <a:r>
              <a:rPr lang="ru-RU" sz="2800" dirty="0" smtClean="0">
                <a:solidFill>
                  <a:srgbClr val="FFFF00"/>
                </a:solidFill>
              </a:rPr>
              <a:t>результат-</a:t>
            </a:r>
          </a:p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 </a:t>
            </a: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достижение ключевой коммуникативной компетенции</a:t>
            </a:r>
          </a:p>
        </p:txBody>
      </p:sp>
    </p:spTree>
    <p:extLst>
      <p:ext uri="{BB962C8B-B14F-4D97-AF65-F5344CB8AC3E}">
        <p14:creationId xmlns:p14="http://schemas.microsoft.com/office/powerpoint/2010/main" val="5258713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965" y="985721"/>
            <a:ext cx="8551480" cy="76352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Информационно-компьютерные технологии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671" y="1749244"/>
            <a:ext cx="8093364" cy="4733855"/>
          </a:xfrm>
        </p:spPr>
      </p:pic>
    </p:spTree>
    <p:extLst>
      <p:ext uri="{BB962C8B-B14F-4D97-AF65-F5344CB8AC3E}">
        <p14:creationId xmlns:p14="http://schemas.microsoft.com/office/powerpoint/2010/main" val="21638051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22196"/>
            <a:ext cx="4038600" cy="3512214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22196"/>
            <a:ext cx="4038600" cy="3512214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720" y="3581704"/>
            <a:ext cx="5039266" cy="3054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2382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8965" y="1138425"/>
            <a:ext cx="8246070" cy="1374345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>
                <a:solidFill>
                  <a:srgbClr val="FFFF00"/>
                </a:solidFill>
              </a:rPr>
              <a:t>Использование ИКТ при изучении иностранного языка </a:t>
            </a:r>
            <a:r>
              <a:rPr lang="ru-RU" dirty="0" smtClean="0">
                <a:solidFill>
                  <a:srgbClr val="FFFF00"/>
                </a:solidFill>
              </a:rPr>
              <a:t>способствует: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8965" y="2665475"/>
            <a:ext cx="8246070" cy="3512215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pPr marL="457200" indent="-457200" algn="l">
              <a:buFontTx/>
              <a:buChar char="-"/>
            </a:pPr>
            <a:r>
              <a:rPr lang="ru-RU" b="1" i="1" dirty="0" smtClean="0"/>
              <a:t>развитию </a:t>
            </a:r>
            <a:r>
              <a:rPr lang="ru-RU" b="1" i="1" dirty="0"/>
              <a:t>творческих способностей </a:t>
            </a:r>
            <a:r>
              <a:rPr lang="ru-RU" b="1" i="1" dirty="0" smtClean="0"/>
              <a:t>;</a:t>
            </a:r>
          </a:p>
          <a:p>
            <a:pPr marL="457200" indent="-457200" algn="l">
              <a:buFontTx/>
              <a:buChar char="-"/>
            </a:pPr>
            <a:r>
              <a:rPr lang="ru-RU" b="1" i="1" dirty="0" smtClean="0"/>
              <a:t>созданию </a:t>
            </a:r>
            <a:r>
              <a:rPr lang="ru-RU" b="1" i="1" dirty="0"/>
              <a:t>условий для самообразования </a:t>
            </a:r>
            <a:r>
              <a:rPr lang="ru-RU" b="1" i="1" dirty="0"/>
              <a:t>;</a:t>
            </a:r>
            <a:r>
              <a:rPr lang="ru-RU" b="1" i="1" dirty="0" smtClean="0"/>
              <a:t> </a:t>
            </a:r>
          </a:p>
          <a:p>
            <a:pPr marL="457200" indent="-457200" algn="l">
              <a:buFontTx/>
              <a:buChar char="-"/>
            </a:pPr>
            <a:r>
              <a:rPr lang="ru-RU" b="1" i="1" dirty="0" smtClean="0"/>
              <a:t> установлению </a:t>
            </a:r>
            <a:r>
              <a:rPr lang="ru-RU" b="1" i="1" dirty="0" err="1"/>
              <a:t>межпредметных</a:t>
            </a:r>
            <a:r>
              <a:rPr lang="ru-RU" b="1" i="1" dirty="0"/>
              <a:t> </a:t>
            </a:r>
            <a:r>
              <a:rPr lang="ru-RU" b="1" i="1" dirty="0" smtClean="0"/>
              <a:t>связей</a:t>
            </a:r>
            <a:r>
              <a:rPr lang="ru-RU" b="1" i="1" dirty="0"/>
              <a:t>;</a:t>
            </a:r>
            <a:r>
              <a:rPr lang="ru-RU" b="1" i="1" dirty="0" smtClean="0"/>
              <a:t> </a:t>
            </a:r>
          </a:p>
          <a:p>
            <a:pPr marL="457200" indent="-457200" algn="l">
              <a:buFontTx/>
              <a:buChar char="-"/>
            </a:pPr>
            <a:r>
              <a:rPr lang="ru-RU" b="1" i="1" dirty="0" smtClean="0"/>
              <a:t>приобретению </a:t>
            </a:r>
            <a:r>
              <a:rPr lang="ru-RU" b="1" i="1" dirty="0"/>
              <a:t>реального опыта межкультурного общения на иностранном </a:t>
            </a:r>
            <a:r>
              <a:rPr lang="ru-RU" b="1" i="1" dirty="0" smtClean="0"/>
              <a:t>языке;</a:t>
            </a:r>
          </a:p>
          <a:p>
            <a:pPr marL="457200" indent="-457200" algn="l">
              <a:buFontTx/>
              <a:buChar char="-"/>
            </a:pPr>
            <a:r>
              <a:rPr lang="ru-RU" b="1" i="1" dirty="0" smtClean="0"/>
              <a:t> </a:t>
            </a:r>
            <a:r>
              <a:rPr lang="ru-RU" b="1" i="1" dirty="0"/>
              <a:t>обогащению знаний учащихся об истории и культуре стран изучаемого </a:t>
            </a:r>
            <a:r>
              <a:rPr lang="ru-RU" b="1" i="1" dirty="0" smtClean="0"/>
              <a:t>языка;</a:t>
            </a:r>
          </a:p>
          <a:p>
            <a:pPr marL="457200" indent="-457200" algn="l">
              <a:buFontTx/>
              <a:buChar char="-"/>
            </a:pPr>
            <a:r>
              <a:rPr lang="ru-RU" b="1" i="1" dirty="0" smtClean="0"/>
              <a:t> </a:t>
            </a:r>
            <a:r>
              <a:rPr lang="ru-RU" b="1" i="1" dirty="0"/>
              <a:t>развитию умения ориентироваться в современной иноязычной информационной среде. 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4772655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6260" y="985720"/>
            <a:ext cx="8246069" cy="1527050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Формирование ключевых компетенций на основе использования ИКТ</a:t>
            </a:r>
            <a:br>
              <a:rPr lang="ru-RU" dirty="0" smtClean="0"/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Коммуникативная компетенция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60" y="2512769"/>
            <a:ext cx="8246078" cy="4123035"/>
          </a:xfrm>
        </p:spPr>
      </p:pic>
    </p:spTree>
    <p:extLst>
      <p:ext uri="{BB962C8B-B14F-4D97-AF65-F5344CB8AC3E}">
        <p14:creationId xmlns:p14="http://schemas.microsoft.com/office/powerpoint/2010/main" val="17277661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965" y="1291130"/>
            <a:ext cx="8229600" cy="91623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080" y="2512770"/>
            <a:ext cx="3485366" cy="3249482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7410" y="2360065"/>
            <a:ext cx="3956561" cy="4070959"/>
          </a:xfrm>
        </p:spPr>
      </p:pic>
      <p:sp>
        <p:nvSpPr>
          <p:cNvPr id="3" name="Прямоугольник 2"/>
          <p:cNvSpPr/>
          <p:nvPr/>
        </p:nvSpPr>
        <p:spPr>
          <a:xfrm>
            <a:off x="831273" y="1136073"/>
            <a:ext cx="7711056" cy="646331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Коммуникативная </a:t>
            </a: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компетенция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58459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</TotalTime>
  <Words>131</Words>
  <Application>Microsoft Office PowerPoint</Application>
  <PresentationFormat>Экран (4:3)</PresentationFormat>
  <Paragraphs>30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Office Theme</vt:lpstr>
      <vt:lpstr>«Реализация компетентносного подхода в процессе преподавания иностранного языка на основе использования информационно-коммуникативных технологий» </vt:lpstr>
      <vt:lpstr>От всех приобретенных знаний в памяти у нас остаётся только то, что мы применяем на практике. Иоганн Петер Эккерман, немецкий литератор, поэт </vt:lpstr>
      <vt:lpstr>При изучении иностранного языка мы ставим задачи на достижение основной цели – развитие иноязычной коммуникативной компетенции в совокупности её составляющих: </vt:lpstr>
      <vt:lpstr>Презентация PowerPoint</vt:lpstr>
      <vt:lpstr>Информационно-компьютерные технологии</vt:lpstr>
      <vt:lpstr>Презентация PowerPoint</vt:lpstr>
      <vt:lpstr>Использование ИКТ при изучении иностранного языка способствует:</vt:lpstr>
      <vt:lpstr>Формирование ключевых компетенций на основе использования ИКТ Коммуникативная компетенция</vt:lpstr>
      <vt:lpstr> </vt:lpstr>
      <vt:lpstr>Социокультурная компетенция</vt:lpstr>
      <vt:lpstr>Презентация PowerPoint</vt:lpstr>
      <vt:lpstr>Информационная компетенция Креативная компетенция</vt:lpstr>
      <vt:lpstr>Интернет характеризуется широким спектром возможностей: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Таня</cp:lastModifiedBy>
  <cp:revision>89</cp:revision>
  <dcterms:created xsi:type="dcterms:W3CDTF">2013-08-21T19:17:07Z</dcterms:created>
  <dcterms:modified xsi:type="dcterms:W3CDTF">2021-11-04T18:14:52Z</dcterms:modified>
</cp:coreProperties>
</file>