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70" r:id="rId4"/>
    <p:sldId id="319" r:id="rId5"/>
    <p:sldId id="256" r:id="rId6"/>
    <p:sldId id="286" r:id="rId7"/>
    <p:sldId id="294" r:id="rId8"/>
    <p:sldId id="293" r:id="rId9"/>
    <p:sldId id="287" r:id="rId10"/>
    <p:sldId id="318" r:id="rId11"/>
    <p:sldId id="258" r:id="rId12"/>
    <p:sldId id="307" r:id="rId13"/>
    <p:sldId id="278" r:id="rId14"/>
    <p:sldId id="277" r:id="rId15"/>
    <p:sldId id="290" r:id="rId16"/>
    <p:sldId id="292" r:id="rId17"/>
    <p:sldId id="320" r:id="rId18"/>
    <p:sldId id="269" r:id="rId19"/>
  </p:sldIdLst>
  <p:sldSz cx="9144000" cy="6858000" type="screen4x3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991DBE5-7606-4340-AEA3-B1CC399C5600}">
          <p14:sldIdLst>
            <p14:sldId id="270"/>
            <p14:sldId id="319"/>
            <p14:sldId id="256"/>
            <p14:sldId id="286"/>
            <p14:sldId id="294"/>
            <p14:sldId id="293"/>
            <p14:sldId id="287"/>
            <p14:sldId id="318"/>
            <p14:sldId id="258"/>
            <p14:sldId id="307"/>
            <p14:sldId id="278"/>
            <p14:sldId id="277"/>
            <p14:sldId id="290"/>
            <p14:sldId id="292"/>
            <p14:sldId id="320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1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33" autoAdjust="0"/>
    <p:restoredTop sz="94660"/>
  </p:normalViewPr>
  <p:slideViewPr>
    <p:cSldViewPr>
      <p:cViewPr varScale="1">
        <p:scale>
          <a:sx n="108" d="100"/>
          <a:sy n="108" d="100"/>
        </p:scale>
        <p:origin x="166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CFD7D-B132-4AC6-AD05-53D32137D90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A29E4-86F0-44CD-BD4D-EA623661C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602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CFD7D-B132-4AC6-AD05-53D32137D90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A29E4-86F0-44CD-BD4D-EA623661C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233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CFD7D-B132-4AC6-AD05-53D32137D90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A29E4-86F0-44CD-BD4D-EA623661C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7393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8273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8917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8305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975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904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8542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2896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868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CFD7D-B132-4AC6-AD05-53D32137D90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A29E4-86F0-44CD-BD4D-EA623661C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1637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6047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6376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8017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766E4E5-EA6C-105B-700E-2F510F053CB0}"/>
              </a:ext>
            </a:extLst>
          </p:cNvPr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810EB6A-AA39-839B-1FAA-C53FB7380287}"/>
                </a:ext>
              </a:extLst>
            </p:cNvPr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F3E9A2C1-7C57-BD9F-2A07-5FD9B67FCF9A}"/>
                </a:ext>
              </a:extLst>
            </p:cNvPr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534 h 2182"/>
                <a:gd name="T4" fmla="*/ 10140 w 4897"/>
                <a:gd name="T5" fmla="*/ 534 h 2182"/>
                <a:gd name="T6" fmla="*/ 10140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C463643-2BE3-1B7B-8D49-499E369AE978}"/>
                </a:ext>
              </a:extLst>
            </p:cNvPr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0D2A19A1-1F4F-B12D-F7C7-DB02D8281A31}"/>
                </a:ext>
              </a:extLst>
            </p:cNvPr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7DE5562B-5130-E0FA-5610-C66F34A8B935}"/>
                </a:ext>
              </a:extLst>
            </p:cNvPr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2C778963-C264-73C6-31BF-7FB29DE0067B}"/>
                </a:ext>
              </a:extLst>
            </p:cNvPr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6144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45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008D8646-7462-11FE-30D3-38EAE1943B89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3206F6FB-E4E7-026D-2362-F39DB9D907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85DCA067-F924-EB9E-B7E2-9BEB094410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7EEB90-162E-474D-A47A-D9BA9BFC91C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9001744"/>
      </p:ext>
    </p:extLst>
  </p:cSld>
  <p:clrMapOvr>
    <a:masterClrMapping/>
  </p:clrMapOvr>
  <p:transition spd="slow">
    <p:wheel spokes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A227A9B6-BD1F-997C-111C-7A929985F1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CB27A5D1-56BD-2E6F-9A2D-D994BEC36C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4EB6A77B-D96C-6129-388A-E63C3E5D17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317000-8963-41A5-AB00-A57F473A9D4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4071629"/>
      </p:ext>
    </p:extLst>
  </p:cSld>
  <p:clrMapOvr>
    <a:masterClrMapping/>
  </p:clrMapOvr>
  <p:transition spd="slow">
    <p:wheel spokes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43376E9F-7C6C-F3DC-8DF8-BDA09AB159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5AF88D05-9E00-E95F-A06F-EFB8C7FE61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83DF31F0-7F39-88BB-E446-D20CEE1775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4C5F40-F56C-4C76-AE6A-FAC06DEDC2E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5996970"/>
      </p:ext>
    </p:extLst>
  </p:cSld>
  <p:clrMapOvr>
    <a:masterClrMapping/>
  </p:clrMapOvr>
  <p:transition spd="slow">
    <p:wheel spokes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8908A3A7-3136-731D-939F-E85C867794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86110AF1-4070-8A69-E981-8E9EB5BF8E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4855822F-FB89-C81B-3000-3CF4B907EF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65DE5E-09DE-4461-9B22-E9EEA4D967A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46810163"/>
      </p:ext>
    </p:extLst>
  </p:cSld>
  <p:clrMapOvr>
    <a:masterClrMapping/>
  </p:clrMapOvr>
  <p:transition spd="slow">
    <p:wheel spokes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40E50C86-F482-7814-4FCD-327E03FB55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E06414EE-C6B9-33DC-9FDB-617388F277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>
            <a:extLst>
              <a:ext uri="{FF2B5EF4-FFF2-40B4-BE49-F238E27FC236}">
                <a16:creationId xmlns:a16="http://schemas.microsoft.com/office/drawing/2014/main" id="{B9DC5B36-8CD9-204E-75F3-D56EF9B149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96D47C-15A2-4741-8656-1AFEDE4031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2267402"/>
      </p:ext>
    </p:extLst>
  </p:cSld>
  <p:clrMapOvr>
    <a:masterClrMapping/>
  </p:clrMapOvr>
  <p:transition spd="slow">
    <p:wheel spokes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11">
            <a:extLst>
              <a:ext uri="{FF2B5EF4-FFF2-40B4-BE49-F238E27FC236}">
                <a16:creationId xmlns:a16="http://schemas.microsoft.com/office/drawing/2014/main" id="{0C4FB98C-E91B-FE09-417C-ABAABB6B83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7F528306-7935-D613-D538-2FB4F839F6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E1C83ECA-FCAD-F348-2A12-278EA924E1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2C5859-96D9-4A77-8226-5ABB132495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386516"/>
      </p:ext>
    </p:extLst>
  </p:cSld>
  <p:clrMapOvr>
    <a:masterClrMapping/>
  </p:clrMapOvr>
  <p:transition spd="slow">
    <p:wheel spokes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>
            <a:extLst>
              <a:ext uri="{FF2B5EF4-FFF2-40B4-BE49-F238E27FC236}">
                <a16:creationId xmlns:a16="http://schemas.microsoft.com/office/drawing/2014/main" id="{FCC138B3-ACB4-DB9D-1BF3-697F3AEA68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>
            <a:extLst>
              <a:ext uri="{FF2B5EF4-FFF2-40B4-BE49-F238E27FC236}">
                <a16:creationId xmlns:a16="http://schemas.microsoft.com/office/drawing/2014/main" id="{E3ECE446-9098-2CA6-07D9-278CB59BB6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>
            <a:extLst>
              <a:ext uri="{FF2B5EF4-FFF2-40B4-BE49-F238E27FC236}">
                <a16:creationId xmlns:a16="http://schemas.microsoft.com/office/drawing/2014/main" id="{F6D339C4-2269-974F-C2DE-B3E13850C9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595B8E-93BC-43E1-84D0-F03D5A0C64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1216701"/>
      </p:ext>
    </p:extLst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CFD7D-B132-4AC6-AD05-53D32137D90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A29E4-86F0-44CD-BD4D-EA623661C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8617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7D0645A8-118F-FDBD-A4CD-6D0AB10A1F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C00DDA26-FF2B-7ACF-6867-1FBD11DBC0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9333882D-FFCC-DFCB-6D13-E23D10188E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7FA863-0AFC-4537-AEC1-EDAEC220B4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5102234"/>
      </p:ext>
    </p:extLst>
  </p:cSld>
  <p:clrMapOvr>
    <a:masterClrMapping/>
  </p:clrMapOvr>
  <p:transition spd="slow">
    <p:wheel spokes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7A781760-23A7-D34D-9991-E18367AF8A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079A78A1-1959-8747-0FA9-B28D9235C9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E90BC338-B06A-7F0C-8A9B-3DE04EDCB1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A0DBA2-543E-4B52-8A3C-BFBE85127E6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3031218"/>
      </p:ext>
    </p:extLst>
  </p:cSld>
  <p:clrMapOvr>
    <a:masterClrMapping/>
  </p:clrMapOvr>
  <p:transition spd="slow">
    <p:wheel spokes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696D7D39-FB57-69BE-1343-8657F71872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AE1F3E69-E512-8B31-3C72-ADE881D0C1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F6A3F5BF-D08D-EB1B-6394-45A1E98945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4A1E39-5925-4CC9-9E95-0F11684308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70261"/>
      </p:ext>
    </p:extLst>
  </p:cSld>
  <p:clrMapOvr>
    <a:masterClrMapping/>
  </p:clrMapOvr>
  <p:transition spd="slow">
    <p:wheel spokes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46393BB4-206C-AC77-D878-15913272B7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4006173C-22DB-CD77-BC32-15F088F559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E7BD9369-AFA6-1610-4995-8B1D8A4EA6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1C8DCB-505E-4A43-8F0B-E77D363D44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5682007"/>
      </p:ext>
    </p:extLst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CFD7D-B132-4AC6-AD05-53D32137D90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A29E4-86F0-44CD-BD4D-EA623661C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79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CFD7D-B132-4AC6-AD05-53D32137D90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A29E4-86F0-44CD-BD4D-EA623661C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788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CFD7D-B132-4AC6-AD05-53D32137D90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A29E4-86F0-44CD-BD4D-EA623661C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9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CFD7D-B132-4AC6-AD05-53D32137D90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A29E4-86F0-44CD-BD4D-EA623661C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594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CFD7D-B132-4AC6-AD05-53D32137D90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A29E4-86F0-44CD-BD4D-EA623661C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169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CFD7D-B132-4AC6-AD05-53D32137D90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A29E4-86F0-44CD-BD4D-EA623661C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480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CFD7D-B132-4AC6-AD05-53D32137D90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A29E4-86F0-44CD-BD4D-EA623661C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087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719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435FB23D-50CF-BDB6-F9F2-F8C3AB104E92}"/>
              </a:ext>
            </a:extLst>
          </p:cNvPr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032" name="Freeform 3">
              <a:extLst>
                <a:ext uri="{FF2B5EF4-FFF2-40B4-BE49-F238E27FC236}">
                  <a16:creationId xmlns:a16="http://schemas.microsoft.com/office/drawing/2014/main" id="{E44FA677-6E51-C3A3-9918-EB6F0E7D7E7D}"/>
                </a:ext>
              </a:extLst>
            </p:cNvPr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8 h 2182"/>
                <a:gd name="T4" fmla="*/ 10140 w 4897"/>
                <a:gd name="T5" fmla="*/ 18 h 2182"/>
                <a:gd name="T6" fmla="*/ 10140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3" name="Freeform 4">
              <a:extLst>
                <a:ext uri="{FF2B5EF4-FFF2-40B4-BE49-F238E27FC236}">
                  <a16:creationId xmlns:a16="http://schemas.microsoft.com/office/drawing/2014/main" id="{F20AD66F-4614-1D7B-3A04-80861735BE70}"/>
                </a:ext>
              </a:extLst>
            </p:cNvPr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5">
              <a:extLst>
                <a:ext uri="{FF2B5EF4-FFF2-40B4-BE49-F238E27FC236}">
                  <a16:creationId xmlns:a16="http://schemas.microsoft.com/office/drawing/2014/main" id="{61111FDC-8795-EFBF-B4C7-9508E47109C3}"/>
                </a:ext>
              </a:extLst>
            </p:cNvPr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5 h 2182"/>
                <a:gd name="T4" fmla="*/ 10140 w 4897"/>
                <a:gd name="T5" fmla="*/ 15 h 2182"/>
                <a:gd name="T6" fmla="*/ 10140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0422" name="Freeform 6">
              <a:extLst>
                <a:ext uri="{FF2B5EF4-FFF2-40B4-BE49-F238E27FC236}">
                  <a16:creationId xmlns:a16="http://schemas.microsoft.com/office/drawing/2014/main" id="{820D8554-789B-711F-2131-23CCBAA50AF9}"/>
                </a:ext>
              </a:extLst>
            </p:cNvPr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0423" name="Freeform 7">
              <a:extLst>
                <a:ext uri="{FF2B5EF4-FFF2-40B4-BE49-F238E27FC236}">
                  <a16:creationId xmlns:a16="http://schemas.microsoft.com/office/drawing/2014/main" id="{1C5FD3F9-90D7-B5EA-C6F7-A214284E5FF4}"/>
                </a:ext>
              </a:extLst>
            </p:cNvPr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0424" name="Freeform 8">
              <a:extLst>
                <a:ext uri="{FF2B5EF4-FFF2-40B4-BE49-F238E27FC236}">
                  <a16:creationId xmlns:a16="http://schemas.microsoft.com/office/drawing/2014/main" id="{4021FC90-8ACC-CB7D-06F7-F7398D771738}"/>
                </a:ext>
              </a:extLst>
            </p:cNvPr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0425" name="Freeform 9">
              <a:extLst>
                <a:ext uri="{FF2B5EF4-FFF2-40B4-BE49-F238E27FC236}">
                  <a16:creationId xmlns:a16="http://schemas.microsoft.com/office/drawing/2014/main" id="{B31CC2C8-41CC-6111-28A4-FB5CED071597}"/>
                </a:ext>
              </a:extLst>
            </p:cNvPr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  <p:sp>
          <p:nvSpPr>
            <p:cNvPr id="60426" name="Freeform 10">
              <a:extLst>
                <a:ext uri="{FF2B5EF4-FFF2-40B4-BE49-F238E27FC236}">
                  <a16:creationId xmlns:a16="http://schemas.microsoft.com/office/drawing/2014/main" id="{DF280E74-F695-1363-EEB5-AF2ACE458073}"/>
                </a:ext>
              </a:extLst>
            </p:cNvPr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+mn-cs"/>
              </a:endParaRPr>
            </a:p>
          </p:txBody>
        </p:sp>
      </p:grpSp>
      <p:sp>
        <p:nvSpPr>
          <p:cNvPr id="60427" name="Rectangle 11">
            <a:extLst>
              <a:ext uri="{FF2B5EF4-FFF2-40B4-BE49-F238E27FC236}">
                <a16:creationId xmlns:a16="http://schemas.microsoft.com/office/drawing/2014/main" id="{F8E71521-CE9A-0104-0F06-28310673E84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28" name="Rectangle 12">
            <a:extLst>
              <a:ext uri="{FF2B5EF4-FFF2-40B4-BE49-F238E27FC236}">
                <a16:creationId xmlns:a16="http://schemas.microsoft.com/office/drawing/2014/main" id="{3C969303-FB2E-C17A-FDFE-28ADDC5D5D0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29" name="Rectangle 13">
            <a:extLst>
              <a:ext uri="{FF2B5EF4-FFF2-40B4-BE49-F238E27FC236}">
                <a16:creationId xmlns:a16="http://schemas.microsoft.com/office/drawing/2014/main" id="{BAE06260-3859-6AE5-3197-836976020B3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F1C20D8B-C2B1-4EC2-9EFF-704AE3EECC2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0430" name="Rectangle 14">
            <a:extLst>
              <a:ext uri="{FF2B5EF4-FFF2-40B4-BE49-F238E27FC236}">
                <a16:creationId xmlns:a16="http://schemas.microsoft.com/office/drawing/2014/main" id="{F7F8469B-4351-71DC-4FCB-4B999F4DBC8D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0431" name="Rectangle 15">
            <a:extLst>
              <a:ext uri="{FF2B5EF4-FFF2-40B4-BE49-F238E27FC236}">
                <a16:creationId xmlns:a16="http://schemas.microsoft.com/office/drawing/2014/main" id="{E046DE5F-E537-3B0B-2D6B-D9A36A66BD9B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8202036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heel spokes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>
            <a:extLst>
              <a:ext uri="{FF2B5EF4-FFF2-40B4-BE49-F238E27FC236}">
                <a16:creationId xmlns:a16="http://schemas.microsoft.com/office/drawing/2014/main" id="{9FE49853-A6BA-56BE-1E4B-B8709FD7D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0" y="5789"/>
            <a:ext cx="91630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вал 4">
            <a:extLst>
              <a:ext uri="{FF2B5EF4-FFF2-40B4-BE49-F238E27FC236}">
                <a16:creationId xmlns:a16="http://schemas.microsoft.com/office/drawing/2014/main" id="{02A68E06-6F1F-5171-36EA-1395BCAB2988}"/>
              </a:ext>
            </a:extLst>
          </p:cNvPr>
          <p:cNvSpPr/>
          <p:nvPr/>
        </p:nvSpPr>
        <p:spPr>
          <a:xfrm>
            <a:off x="498475" y="1557338"/>
            <a:ext cx="8640763" cy="24209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B52454-9C0D-22FB-8B54-AD10A845D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25" y="1412777"/>
            <a:ext cx="8385175" cy="2565498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6000" dirty="0">
                <a:solidFill>
                  <a:schemeClr val="bg1"/>
                </a:solidFill>
              </a:rPr>
              <a:t>«Футбол - игра во все времена».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4E4DDC0-6BB2-4E6F-8CA5-29AF40B44156}"/>
              </a:ext>
            </a:extLst>
          </p:cNvPr>
          <p:cNvSpPr/>
          <p:nvPr/>
        </p:nvSpPr>
        <p:spPr>
          <a:xfrm>
            <a:off x="3011350" y="5478323"/>
            <a:ext cx="61936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Автор</a:t>
            </a:r>
            <a:r>
              <a:rPr lang="ru-RU" dirty="0"/>
              <a:t>: </a:t>
            </a:r>
            <a:r>
              <a:rPr lang="ru-RU" sz="2400" dirty="0"/>
              <a:t>педагог дополнительного образования</a:t>
            </a:r>
          </a:p>
          <a:p>
            <a:r>
              <a:rPr lang="ru-RU" sz="2400" dirty="0"/>
              <a:t>Филиппов Иван Александрович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FB6762-197E-4F9A-92D7-9E5796E54BBA}"/>
              </a:ext>
            </a:extLst>
          </p:cNvPr>
          <p:cNvSpPr/>
          <p:nvPr/>
        </p:nvSpPr>
        <p:spPr>
          <a:xfrm>
            <a:off x="4307337" y="6333250"/>
            <a:ext cx="780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2021г.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0C7743B-69D9-4264-AEE0-1B01569F45D0}"/>
              </a:ext>
            </a:extLst>
          </p:cNvPr>
          <p:cNvSpPr/>
          <p:nvPr/>
        </p:nvSpPr>
        <p:spPr>
          <a:xfrm>
            <a:off x="851199" y="206705"/>
            <a:ext cx="7935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Государственное бюджетное общеобразовательное учреждение школа №477 </a:t>
            </a:r>
          </a:p>
          <a:p>
            <a:pPr algn="ctr"/>
            <a:r>
              <a:rPr lang="ru-RU" dirty="0"/>
              <a:t>Пушкинского района Санкт-Петербурга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624" y="256238"/>
            <a:ext cx="8136904" cy="648072"/>
          </a:xfrm>
        </p:spPr>
        <p:txBody>
          <a:bodyPr>
            <a:noAutofit/>
          </a:bodyPr>
          <a:lstStyle/>
          <a:p>
            <a:endParaRPr lang="ru-RU" sz="3400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D6FDAA7-257E-431C-75D9-E7C34D716FD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AD896BB0-42FD-207B-FC3E-2F01398684B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0B8317D-1AFB-8B8A-3FA7-048E078849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24" y="258468"/>
            <a:ext cx="8799376" cy="6599532"/>
          </a:xfrm>
          <a:prstGeom prst="rect">
            <a:avLst/>
          </a:prstGeom>
        </p:spPr>
      </p:pic>
      <p:sp>
        <p:nvSpPr>
          <p:cNvPr id="12" name="Текст 11">
            <a:extLst>
              <a:ext uri="{FF2B5EF4-FFF2-40B4-BE49-F238E27FC236}">
                <a16:creationId xmlns:a16="http://schemas.microsoft.com/office/drawing/2014/main" id="{803B72B3-16DC-CD13-8A88-006E86E4D9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" name="Текст 13">
            <a:extLst>
              <a:ext uri="{FF2B5EF4-FFF2-40B4-BE49-F238E27FC236}">
                <a16:creationId xmlns:a16="http://schemas.microsoft.com/office/drawing/2014/main" id="{6D5C8FFD-F3D1-CE12-7A74-B23F460EFB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304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>
            <a:extLst>
              <a:ext uri="{FF2B5EF4-FFF2-40B4-BE49-F238E27FC236}">
                <a16:creationId xmlns:a16="http://schemas.microsoft.com/office/drawing/2014/main" id="{A3BE32B1-2BBD-7B77-CC08-F042EB735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63050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877186C7-93BE-9CD9-2896-E6D50EF9B2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188913"/>
            <a:ext cx="8007350" cy="4191000"/>
          </a:xfrm>
        </p:spPr>
        <p:txBody>
          <a:bodyPr/>
          <a:lstStyle/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ru-RU" sz="2800" b="1" dirty="0">
                <a:solidFill>
                  <a:srgbClr val="FF0000"/>
                </a:solidFill>
              </a:rPr>
              <a:t>Что касается пользы футбола для здоровья: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</a:rPr>
              <a:t>1.	Футбол повышает выносливость  и укрепляет сердечно- сосудистую систему.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</a:rPr>
              <a:t>2.	Улучшает мышечный тонус и снижает накопление жира.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</a:rPr>
              <a:t>3.	Тренирует организм человека за счет смены темпа бега.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</a:rPr>
              <a:t>4.	Усиливает мышечную и костную прочность.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</a:rPr>
              <a:t>5.	Способствует развитию подвижности и гибкости, повышает прочность суставов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slow">
    <p:wheel spokes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>
            <a:extLst>
              <a:ext uri="{FF2B5EF4-FFF2-40B4-BE49-F238E27FC236}">
                <a16:creationId xmlns:a16="http://schemas.microsoft.com/office/drawing/2014/main" id="{4EDFF841-A6B4-F850-40E4-4D41CC8B0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65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5">
            <a:extLst>
              <a:ext uri="{FF2B5EF4-FFF2-40B4-BE49-F238E27FC236}">
                <a16:creationId xmlns:a16="http://schemas.microsoft.com/office/drawing/2014/main" id="{83FA5F17-3905-EE3F-901C-D076D7897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59"/>
            <a:ext cx="9163050" cy="665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142F9DD-613D-1F35-342A-E7B763AFC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9752" y="332656"/>
            <a:ext cx="6207348" cy="5112568"/>
          </a:xfrm>
        </p:spPr>
        <p:txBody>
          <a:bodyPr/>
          <a:lstStyle/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ru-RU" sz="2400" b="1" dirty="0">
                <a:solidFill>
                  <a:srgbClr val="FF0000"/>
                </a:solidFill>
              </a:rPr>
              <a:t>Есть и другие преимущества футбола</a:t>
            </a:r>
          </a:p>
          <a:p>
            <a:pPr>
              <a:defRPr/>
            </a:pPr>
            <a:r>
              <a:rPr lang="ru-RU" sz="2400" dirty="0">
                <a:solidFill>
                  <a:srgbClr val="002060"/>
                </a:solidFill>
              </a:rPr>
              <a:t>1.	Способствует взаимоотношениям в коллективе.</a:t>
            </a:r>
          </a:p>
          <a:p>
            <a:pPr>
              <a:defRPr/>
            </a:pPr>
            <a:r>
              <a:rPr lang="ru-RU" sz="2400" dirty="0">
                <a:solidFill>
                  <a:srgbClr val="002060"/>
                </a:solidFill>
              </a:rPr>
              <a:t>2.	Развивает быстроту и умению быстро думать.</a:t>
            </a:r>
          </a:p>
          <a:p>
            <a:pPr>
              <a:defRPr/>
            </a:pPr>
            <a:r>
              <a:rPr lang="ru-RU" sz="2400" dirty="0">
                <a:solidFill>
                  <a:srgbClr val="002060"/>
                </a:solidFill>
              </a:rPr>
              <a:t>3.	Закаляет характер</a:t>
            </a:r>
          </a:p>
          <a:p>
            <a:pPr>
              <a:defRPr/>
            </a:pPr>
            <a:r>
              <a:rPr lang="ru-RU" sz="2400" dirty="0">
                <a:solidFill>
                  <a:srgbClr val="002060"/>
                </a:solidFill>
              </a:rPr>
              <a:t>4.	Повышает уверенность в себе.</a:t>
            </a:r>
          </a:p>
          <a:p>
            <a:pPr>
              <a:defRPr/>
            </a:pPr>
            <a:r>
              <a:rPr lang="ru-RU" sz="2400" dirty="0">
                <a:solidFill>
                  <a:srgbClr val="002060"/>
                </a:solidFill>
              </a:rPr>
              <a:t>5.	Отличный способ хорошо провести время с друзьями.</a:t>
            </a:r>
          </a:p>
          <a:p>
            <a:pPr>
              <a:defRPr/>
            </a:pPr>
            <a:r>
              <a:rPr lang="ru-RU" sz="2400" dirty="0">
                <a:solidFill>
                  <a:srgbClr val="002060"/>
                </a:solidFill>
              </a:rPr>
              <a:t>6.	Хороший способ познакомиться с интересными людьми. </a:t>
            </a:r>
          </a:p>
          <a:p>
            <a:pPr>
              <a:defRPr/>
            </a:pPr>
            <a:r>
              <a:rPr lang="ru-RU" sz="2400" dirty="0">
                <a:solidFill>
                  <a:srgbClr val="002060"/>
                </a:solidFill>
              </a:rPr>
              <a:t>7.	Можно играть во дворе или в парке, требует мало оборудования.</a:t>
            </a: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ru-RU" sz="400000" dirty="0"/>
          </a:p>
        </p:txBody>
      </p:sp>
      <p:pic>
        <p:nvPicPr>
          <p:cNvPr id="16389" name="Picture 4" descr="http://i717.photobucket.com/albums/ww173/prestonjjrtr/Smileys%20Summer/soccer_7.gif">
            <a:extLst>
              <a:ext uri="{FF2B5EF4-FFF2-40B4-BE49-F238E27FC236}">
                <a16:creationId xmlns:a16="http://schemas.microsoft.com/office/drawing/2014/main" id="{D5888544-641B-EC86-38BE-9C18DFEF73D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5084763"/>
            <a:ext cx="2951162" cy="155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extLst>
              <a:ext uri="{FF2B5EF4-FFF2-40B4-BE49-F238E27FC236}">
                <a16:creationId xmlns:a16="http://schemas.microsoft.com/office/drawing/2014/main" id="{90842154-8820-38AF-A3DD-ADDCF9857E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296BC4-27E0-24A3-23C4-0B213EEB7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125" y="620713"/>
            <a:ext cx="8385175" cy="1431925"/>
          </a:xfrm>
        </p:spPr>
        <p:txBody>
          <a:bodyPr/>
          <a:lstStyle/>
          <a:p>
            <a:pPr>
              <a:defRPr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Футбол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воспитывает в человеке мужество, смелость, чувство коллективизма. Когда играешь в эту игру, становишься частью команды, победа команды становится твоей победой. </a:t>
            </a:r>
          </a:p>
        </p:txBody>
      </p:sp>
      <p:pic>
        <p:nvPicPr>
          <p:cNvPr id="19460" name="Picture 5">
            <a:extLst>
              <a:ext uri="{FF2B5EF4-FFF2-40B4-BE49-F238E27FC236}">
                <a16:creationId xmlns:a16="http://schemas.microsoft.com/office/drawing/2014/main" id="{4BF89B1D-E982-9621-A02C-9C0DBC5BC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492375"/>
            <a:ext cx="5170487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989DA1-985C-44A9-A05C-B6EA805BF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3200" b="1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1CB03CC-4906-DB9B-B58B-2EB3202023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310" y="0"/>
            <a:ext cx="9236310" cy="6918214"/>
          </a:xfrm>
        </p:spPr>
      </p:pic>
    </p:spTree>
    <p:extLst>
      <p:ext uri="{BB962C8B-B14F-4D97-AF65-F5344CB8AC3E}">
        <p14:creationId xmlns:p14="http://schemas.microsoft.com/office/powerpoint/2010/main" val="85444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extLst>
              <a:ext uri="{FF2B5EF4-FFF2-40B4-BE49-F238E27FC236}">
                <a16:creationId xmlns:a16="http://schemas.microsoft.com/office/drawing/2014/main" id="{90842154-8820-38AF-A3DD-ADDCF9857E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296BC4-27E0-24A3-23C4-0B213EEB7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3" y="0"/>
            <a:ext cx="9002588" cy="2852935"/>
          </a:xfrm>
        </p:spPr>
        <p:txBody>
          <a:bodyPr/>
          <a:lstStyle/>
          <a:p>
            <a:pPr>
              <a:defRPr/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Футбол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воспитывает в человеке мужество, смелость, чувство коллективизма. Когда играешь в эту игру, становишься частью команды, победа команды становится твоей победой. </a:t>
            </a:r>
          </a:p>
        </p:txBody>
      </p:sp>
      <p:pic>
        <p:nvPicPr>
          <p:cNvPr id="19460" name="Picture 5">
            <a:extLst>
              <a:ext uri="{FF2B5EF4-FFF2-40B4-BE49-F238E27FC236}">
                <a16:creationId xmlns:a16="http://schemas.microsoft.com/office/drawing/2014/main" id="{4BF89B1D-E982-9621-A02C-9C0DBC5BC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014" y="2852936"/>
            <a:ext cx="7135936" cy="400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0">
            <a:extLst>
              <a:ext uri="{FF2B5EF4-FFF2-40B4-BE49-F238E27FC236}">
                <a16:creationId xmlns:a16="http://schemas.microsoft.com/office/drawing/2014/main" id="{A6744B4A-564F-F990-AEDC-0B87D0887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14288"/>
            <a:ext cx="9163050" cy="684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одержимое 2">
            <a:extLst>
              <a:ext uri="{FF2B5EF4-FFF2-40B4-BE49-F238E27FC236}">
                <a16:creationId xmlns:a16="http://schemas.microsoft.com/office/drawing/2014/main" id="{B858BADB-8713-2D86-2570-A3523A7A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6375" y="1131888"/>
            <a:ext cx="6480175" cy="3305175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endParaRPr lang="ru-RU" sz="4400" dirty="0"/>
          </a:p>
          <a:p>
            <a:pPr marL="0" indent="0" algn="ctr">
              <a:buFont typeface="Wingdings" panose="05000000000000000000" pitchFamily="2" charset="2"/>
              <a:buNone/>
              <a:defRPr/>
            </a:pPr>
            <a:r>
              <a:rPr lang="ru-RU" sz="7200" dirty="0">
                <a:solidFill>
                  <a:srgbClr val="002060"/>
                </a:solidFill>
              </a:rPr>
              <a:t>Спасибо за внимание!</a:t>
            </a:r>
          </a:p>
        </p:txBody>
      </p:sp>
      <p:pic>
        <p:nvPicPr>
          <p:cNvPr id="20484" name="Picture 2" descr="D:\Со стола\альбом\наши\Чуна 015.jpg">
            <a:extLst>
              <a:ext uri="{FF2B5EF4-FFF2-40B4-BE49-F238E27FC236}">
                <a16:creationId xmlns:a16="http://schemas.microsoft.com/office/drawing/2014/main" id="{16E6E566-0260-F9D2-65C6-27A84C7B2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1"/>
          <a:stretch>
            <a:fillRect/>
          </a:stretch>
        </p:blipFill>
        <p:spPr bwMode="auto">
          <a:xfrm>
            <a:off x="60650438" y="59578875"/>
            <a:ext cx="29017912" cy="2274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 descr="D:\Со стола\альбом\наши\Чуна 015.jpg">
            <a:extLst>
              <a:ext uri="{FF2B5EF4-FFF2-40B4-BE49-F238E27FC236}">
                <a16:creationId xmlns:a16="http://schemas.microsoft.com/office/drawing/2014/main" id="{76D7CA09-CB19-9433-6E97-2A36BACCA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16125" y="-7500938"/>
            <a:ext cx="1547812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 descr="D:\Со стола\альбом\наши\Чуна 015.jpg">
            <a:extLst>
              <a:ext uri="{FF2B5EF4-FFF2-40B4-BE49-F238E27FC236}">
                <a16:creationId xmlns:a16="http://schemas.microsoft.com/office/drawing/2014/main" id="{C6020282-595A-FF1D-867D-2144C909D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813" y="-8215313"/>
            <a:ext cx="4713288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6" descr="D:\Со стола\альбом\наши\Чуна 015.jpg">
            <a:extLst>
              <a:ext uri="{FF2B5EF4-FFF2-40B4-BE49-F238E27FC236}">
                <a16:creationId xmlns:a16="http://schemas.microsoft.com/office/drawing/2014/main" id="{AA5D42F7-B394-5005-B33C-8BA9F4882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813" y="-8215313"/>
            <a:ext cx="4713288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6" descr="D:\Со стола\альбом\наши\Чуна 015.jpg">
            <a:extLst>
              <a:ext uri="{FF2B5EF4-FFF2-40B4-BE49-F238E27FC236}">
                <a16:creationId xmlns:a16="http://schemas.microsoft.com/office/drawing/2014/main" id="{E8829DA3-B5DB-A090-8E5C-738BA7D38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813" y="-8215313"/>
            <a:ext cx="4713288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19B89C5-2DB9-2907-E8B6-053B6045D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>
            <a:extLst>
              <a:ext uri="{FF2B5EF4-FFF2-40B4-BE49-F238E27FC236}">
                <a16:creationId xmlns:a16="http://schemas.microsoft.com/office/drawing/2014/main" id="{07F566FD-D31A-A077-E729-005EB3C1D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25" y="0"/>
            <a:ext cx="9163050" cy="677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827" name="Rectangle 3">
            <a:extLst>
              <a:ext uri="{FF2B5EF4-FFF2-40B4-BE49-F238E27FC236}">
                <a16:creationId xmlns:a16="http://schemas.microsoft.com/office/drawing/2014/main" id="{4173C5A1-49BA-69E6-ECDB-D5655553AE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51520" y="188640"/>
            <a:ext cx="8712968" cy="3096344"/>
          </a:xfrm>
        </p:spPr>
        <p:txBody>
          <a:bodyPr/>
          <a:lstStyle/>
          <a:p>
            <a:pPr indent="457200" eaLnBrk="1" hangingPunct="1">
              <a:lnSpc>
                <a:spcPct val="80000"/>
              </a:lnSpc>
              <a:defRPr/>
            </a:pPr>
            <a:r>
              <a:rPr lang="ru-RU" sz="2600" b="1" dirty="0"/>
              <a:t>Футбол </a:t>
            </a:r>
            <a:r>
              <a:rPr lang="ru-RU" sz="2600" b="1" dirty="0">
                <a:solidFill>
                  <a:srgbClr val="002060"/>
                </a:solidFill>
              </a:rPr>
              <a:t>– спортивная командная игра на специальной площадке (поле). В команде по 11 человек, цель игры – забить мяч ногами или любой другой частью тела (кроме рук) в ворота  соперников. Футбол – это страстное противоборство двух команд, в котором проявляются скорость , сила, ловкость, быстрота реакции. Как сказал лучший футболист современности бразилец Пеле, «футбол – это трудная игра, ведь в нее играют ногами, а думать надо головой</a:t>
            </a:r>
            <a:r>
              <a:rPr lang="ru-RU" sz="2600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4100" name="Picture 5">
            <a:extLst>
              <a:ext uri="{FF2B5EF4-FFF2-40B4-BE49-F238E27FC236}">
                <a16:creationId xmlns:a16="http://schemas.microsoft.com/office/drawing/2014/main" id="{A300F3C2-6DD2-3F67-5AE5-4E735DD99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566233"/>
            <a:ext cx="5796136" cy="3257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>
            <a:extLst>
              <a:ext uri="{FF2B5EF4-FFF2-40B4-BE49-F238E27FC236}">
                <a16:creationId xmlns:a16="http://schemas.microsoft.com/office/drawing/2014/main" id="{07F566FD-D31A-A077-E729-005EB3C1D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25" y="0"/>
            <a:ext cx="9163050" cy="677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827" name="Rectangle 3">
            <a:extLst>
              <a:ext uri="{FF2B5EF4-FFF2-40B4-BE49-F238E27FC236}">
                <a16:creationId xmlns:a16="http://schemas.microsoft.com/office/drawing/2014/main" id="{4173C5A1-49BA-69E6-ECDB-D5655553AE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50825" y="333375"/>
            <a:ext cx="7862888" cy="4751388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2000" b="1" dirty="0">
                <a:solidFill>
                  <a:srgbClr val="FF0000"/>
                </a:solidFill>
              </a:rPr>
              <a:t>Футбол </a:t>
            </a:r>
            <a:r>
              <a:rPr lang="ru-RU" sz="2000" b="1" dirty="0">
                <a:solidFill>
                  <a:srgbClr val="002060"/>
                </a:solidFill>
              </a:rPr>
              <a:t>– спортивная командная игра на специальной площадке (поле). В команде по 11 человек, цель игры – забить мяч ногами или любой другой частью тела (кроме рук) в ворота  соперников. Футбол – это страстное противоборство двух команд, в котором проявляются скорость , сила, ловкость, быстрота реакции. Как сказал лучший футболист современности бразилец Пеле, «футбол – это трудная игра, ведь в нее играют ногами, 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2000" b="1" dirty="0">
                <a:solidFill>
                  <a:srgbClr val="002060"/>
                </a:solidFill>
              </a:rPr>
              <a:t>а думать надо головой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4100" name="Picture 5">
            <a:extLst>
              <a:ext uri="{FF2B5EF4-FFF2-40B4-BE49-F238E27FC236}">
                <a16:creationId xmlns:a16="http://schemas.microsoft.com/office/drawing/2014/main" id="{A300F3C2-6DD2-3F67-5AE5-4E735DD99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852738"/>
            <a:ext cx="5499100" cy="3090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5">
            <a:extLst>
              <a:ext uri="{FF2B5EF4-FFF2-40B4-BE49-F238E27FC236}">
                <a16:creationId xmlns:a16="http://schemas.microsoft.com/office/drawing/2014/main" id="{4C8BC5EA-3065-2210-CD15-B02174E28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63050" cy="665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9877A50-F5ED-3411-AC9C-B3D444D88F99}"/>
              </a:ext>
            </a:extLst>
          </p:cNvPr>
          <p:cNvSpPr txBox="1"/>
          <p:nvPr/>
        </p:nvSpPr>
        <p:spPr>
          <a:xfrm>
            <a:off x="250825" y="269061"/>
            <a:ext cx="8642349" cy="3391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SzTx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Цели: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Узнать историю возникновения футбола;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Доказать, что занимаясь футболом можно укрепить здоровье.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SzTx/>
              <a:tabLst/>
              <a:defRPr/>
            </a:pP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Задачи: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Выяснить, популярен ли футбол среди населения;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FF66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Пропагандировать футбол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C3081A51-922F-B0FC-81D1-C5FFCCA5A3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0"/>
            <a:ext cx="916305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1" name="Заголовок 1">
            <a:extLst>
              <a:ext uri="{FF2B5EF4-FFF2-40B4-BE49-F238E27FC236}">
                <a16:creationId xmlns:a16="http://schemas.microsoft.com/office/drawing/2014/main" id="{A5EE3247-5F67-101F-61D7-CC193EC95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53975"/>
            <a:ext cx="8575551" cy="2143126"/>
          </a:xfrm>
        </p:spPr>
        <p:txBody>
          <a:bodyPr/>
          <a:lstStyle/>
          <a:p>
            <a:r>
              <a:rPr lang="ru-RU" alt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Точная </a:t>
            </a:r>
            <a:r>
              <a:rPr lang="ru-RU" alt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дата</a:t>
            </a:r>
            <a:r>
              <a:rPr lang="ru-RU" alt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возникновения игры в футбол </a:t>
            </a:r>
            <a:r>
              <a:rPr lang="ru-RU" altLang="ru-RU" sz="24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известно, но можно сказать, что история футбола насчитывает не одно поколение и затрагивает немало стран. Игры с мячом  были и остаются популярными на всех  контингентах, об этом говорят находки археологов</a:t>
            </a:r>
            <a:r>
              <a:rPr lang="ru-RU" altLang="ru-RU" sz="2400" dirty="0">
                <a:effectLst/>
              </a:rPr>
              <a:t>. </a:t>
            </a:r>
          </a:p>
        </p:txBody>
      </p:sp>
      <p:pic>
        <p:nvPicPr>
          <p:cNvPr id="7172" name="Picture 6">
            <a:extLst>
              <a:ext uri="{FF2B5EF4-FFF2-40B4-BE49-F238E27FC236}">
                <a16:creationId xmlns:a16="http://schemas.microsoft.com/office/drawing/2014/main" id="{B3EA106F-83E4-8323-5CD5-0BEC2789D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91704"/>
            <a:ext cx="4311774" cy="451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7BBC1D-663B-47DC-B9DC-6DE059DB3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ru-RU" sz="31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1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2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7ED9F24-0CAC-A034-144E-F8D7A64749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2033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2533567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7466A3-95CC-48C4-A172-E2B8E1BD6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b="1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6A35C79-134B-6747-AFF2-CBFE5106EC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7834" y="0"/>
            <a:ext cx="9136668" cy="6852501"/>
          </a:xfrm>
        </p:spPr>
      </p:pic>
    </p:spTree>
    <p:extLst>
      <p:ext uri="{BB962C8B-B14F-4D97-AF65-F5344CB8AC3E}">
        <p14:creationId xmlns:p14="http://schemas.microsoft.com/office/powerpoint/2010/main" val="3001404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B1525419-AEFB-BEC7-16A9-B6BC136D64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4288"/>
            <a:ext cx="9163050" cy="665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00A76D-F00F-F2D1-AB34-1605AAFDC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620713"/>
            <a:ext cx="8385175" cy="1431925"/>
          </a:xfrm>
        </p:spPr>
        <p:txBody>
          <a:bodyPr/>
          <a:lstStyle/>
          <a:p>
            <a:pPr>
              <a:defRPr/>
            </a:pPr>
            <a:r>
              <a:rPr lang="ru-RU" sz="24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Считается, что популярная игра современности -  футбол – появился в </a:t>
            </a:r>
            <a:r>
              <a:rPr lang="ru-RU" sz="2400" b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Англии</a:t>
            </a:r>
            <a:r>
              <a:rPr lang="ru-RU" sz="24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Англичанин первый ударил  по мячу ногой. </a:t>
            </a:r>
          </a:p>
        </p:txBody>
      </p:sp>
      <p:pic>
        <p:nvPicPr>
          <p:cNvPr id="8196" name="Picture 5">
            <a:extLst>
              <a:ext uri="{FF2B5EF4-FFF2-40B4-BE49-F238E27FC236}">
                <a16:creationId xmlns:a16="http://schemas.microsoft.com/office/drawing/2014/main" id="{3EEF75FA-45C4-842C-D646-6216410A88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425" y="1946275"/>
            <a:ext cx="4627563" cy="349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6196">
              <a:srgbClr val="DDE7F2"/>
            </a:gs>
            <a:gs pos="99468">
              <a:schemeClr val="accent3">
                <a:lumMod val="22000"/>
                <a:lumOff val="78000"/>
              </a:schemeClr>
            </a:gs>
            <a:gs pos="98937">
              <a:srgbClr val="C9D8EB"/>
            </a:gs>
            <a:gs pos="97875">
              <a:srgbClr val="C7D7EA"/>
            </a:gs>
            <a:gs pos="95750">
              <a:srgbClr val="C4D5E9"/>
            </a:gs>
            <a:gs pos="91500">
              <a:srgbClr val="BDD0E6"/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D9ECAC-5C6D-489A-86F5-59500535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31514"/>
            <a:ext cx="8147248" cy="706090"/>
          </a:xfrm>
        </p:spPr>
        <p:txBody>
          <a:bodyPr>
            <a:normAutofit/>
          </a:bodyPr>
          <a:lstStyle/>
          <a:p>
            <a:r>
              <a:rPr lang="ru-RU" sz="4000" dirty="0"/>
              <a:t>Футбольные мячи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213CC47-1865-BEA3-226E-8B9E232504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04633"/>
            <a:ext cx="8363272" cy="6012572"/>
          </a:xfrm>
        </p:spPr>
      </p:pic>
    </p:spTree>
    <p:extLst>
      <p:ext uri="{BB962C8B-B14F-4D97-AF65-F5344CB8AC3E}">
        <p14:creationId xmlns:p14="http://schemas.microsoft.com/office/powerpoint/2010/main" val="1032558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91896"/>
            <a:ext cx="8589640" cy="5873410"/>
          </a:xfrm>
          <a:solidFill>
            <a:schemeClr val="accent3">
              <a:lumMod val="40000"/>
              <a:lumOff val="60000"/>
              <a:alpha val="81000"/>
            </a:schemeClr>
          </a:solidFill>
        </p:spPr>
        <p:txBody>
          <a:bodyPr>
            <a:normAutofit/>
          </a:bodyPr>
          <a:lstStyle/>
          <a:p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3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C51751-4155-F1FB-4193-38645BCD8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2559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Glass Layers">
  <a:themeElements>
    <a:clrScheme name="Glass Layers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Glass Layers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1304</TotalTime>
  <Words>357</Words>
  <Application>Microsoft Office PowerPoint</Application>
  <PresentationFormat>Экран (4:3)</PresentationFormat>
  <Paragraphs>37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Arial Black</vt:lpstr>
      <vt:lpstr>Calibri</vt:lpstr>
      <vt:lpstr>Times New Roman</vt:lpstr>
      <vt:lpstr>Wingdings</vt:lpstr>
      <vt:lpstr>Тема Office</vt:lpstr>
      <vt:lpstr>1_Тема Office</vt:lpstr>
      <vt:lpstr>Glass Layers</vt:lpstr>
      <vt:lpstr>«Футбол - игра во все времена».</vt:lpstr>
      <vt:lpstr>Презентация PowerPoint</vt:lpstr>
      <vt:lpstr>Презентация PowerPoint</vt:lpstr>
      <vt:lpstr>Точная дата возникновения игры в футбол не известно, но можно сказать, что история футбола насчитывает не одно поколение и затрагивает немало стран. Игры с мячом  были и остаются популярными на всех  контингентах, об этом говорят находки археологов. </vt:lpstr>
      <vt:lpstr>  </vt:lpstr>
      <vt:lpstr>Презентация PowerPoint</vt:lpstr>
      <vt:lpstr>Считается, что популярная игра современности -  футбол – появился в Англии. Англичанин первый ударил  по мячу ногой. </vt:lpstr>
      <vt:lpstr>Футбольные мячи</vt:lpstr>
      <vt:lpstr>Презентация PowerPoint</vt:lpstr>
      <vt:lpstr>Презентация PowerPoint</vt:lpstr>
      <vt:lpstr>Презентация PowerPoint</vt:lpstr>
      <vt:lpstr>Презентация PowerPoint</vt:lpstr>
      <vt:lpstr>Футбол воспитывает в человеке мужество, смелость, чувство коллективизма. Когда играешь в эту игру, становишься частью команды, победа команды становится твоей победой. </vt:lpstr>
      <vt:lpstr>Презентация PowerPoint</vt:lpstr>
      <vt:lpstr>Футбол воспитывает в человеке мужество, смелость, чувство коллективизма. Когда играешь в эту игру, становишься частью команды, победа команды становится твоей победой.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СЕЛЬСКОГО  ХОЗЯЙСТВА РОССИЙСКОЙ ФЕДЕРАЦИИ              Федеральное  государственное  образовательное  учреждение                         высшего профессионального  образования          «САНКТ-ПЕТЕРБУРГСКИЙ  ГОСУДАРСТВЕННЫЙ  АГРАРНЫЙ  УНИВЕРСИТЕТ»        Отчет Аспиранта за 1-ый год обучения Филиппов И. А.  Научный руководитель: канд. с.-х. наук доц. Степанова Т. В.       Кафедра земледелия и луговодства          Санкт-Петербург, Пушкин – 2014</dc:title>
  <dc:creator>fiva88@inbox.ru</dc:creator>
  <cp:lastModifiedBy>Пользователь</cp:lastModifiedBy>
  <cp:revision>92</cp:revision>
  <dcterms:created xsi:type="dcterms:W3CDTF">2014-12-11T12:18:21Z</dcterms:created>
  <dcterms:modified xsi:type="dcterms:W3CDTF">2022-10-10T13:50:11Z</dcterms:modified>
</cp:coreProperties>
</file>