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notesMasterIdLst>
    <p:notesMasterId r:id="rId21"/>
  </p:notesMasterIdLst>
  <p:sldIdLst>
    <p:sldId id="271" r:id="rId2"/>
    <p:sldId id="257" r:id="rId3"/>
    <p:sldId id="259" r:id="rId4"/>
    <p:sldId id="258" r:id="rId5"/>
    <p:sldId id="260" r:id="rId6"/>
    <p:sldId id="261" r:id="rId7"/>
    <p:sldId id="262" r:id="rId8"/>
    <p:sldId id="272" r:id="rId9"/>
    <p:sldId id="263" r:id="rId10"/>
    <p:sldId id="264" r:id="rId11"/>
    <p:sldId id="265" r:id="rId12"/>
    <p:sldId id="266" r:id="rId13"/>
    <p:sldId id="273" r:id="rId14"/>
    <p:sldId id="267" r:id="rId15"/>
    <p:sldId id="268" r:id="rId16"/>
    <p:sldId id="274" r:id="rId17"/>
    <p:sldId id="269" r:id="rId18"/>
    <p:sldId id="270" r:id="rId19"/>
    <p:sldId id="275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A50021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868" autoAdjust="0"/>
    <p:restoredTop sz="94660"/>
  </p:normalViewPr>
  <p:slideViewPr>
    <p:cSldViewPr snapToGrid="0">
      <p:cViewPr>
        <p:scale>
          <a:sx n="75" d="100"/>
          <a:sy n="75" d="100"/>
        </p:scale>
        <p:origin x="-2118" y="-9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A00333-97D4-4FEE-A4EA-058011833081}" type="datetimeFigureOut">
              <a:rPr lang="ru-RU" smtClean="0"/>
              <a:pPr/>
              <a:t>17.05.2020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169B79-95EC-4E00-841A-EF32367C08B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0FFC-BD44-40E2-8CE9-02A240393382}" type="datetimeFigureOut">
              <a:rPr lang="ru-RU" smtClean="0"/>
              <a:pPr/>
              <a:t>17.05.2020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B2057-9832-4020-ACB4-971D871DA1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566522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0FFC-BD44-40E2-8CE9-02A240393382}" type="datetimeFigureOut">
              <a:rPr lang="ru-RU" smtClean="0"/>
              <a:pPr/>
              <a:t>17.05.2020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B2057-9832-4020-ACB4-971D871DA1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521664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0FFC-BD44-40E2-8CE9-02A240393382}" type="datetimeFigureOut">
              <a:rPr lang="ru-RU" smtClean="0"/>
              <a:pPr/>
              <a:t>17.05.2020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B2057-9832-4020-ACB4-971D871DA1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11978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0FFC-BD44-40E2-8CE9-02A240393382}" type="datetimeFigureOut">
              <a:rPr lang="ru-RU" smtClean="0"/>
              <a:pPr/>
              <a:t>17.05.2020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B2057-9832-4020-ACB4-971D871DA1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400908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0FFC-BD44-40E2-8CE9-02A240393382}" type="datetimeFigureOut">
              <a:rPr lang="ru-RU" smtClean="0"/>
              <a:pPr/>
              <a:t>17.05.2020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B2057-9832-4020-ACB4-971D871DA1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757164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0FFC-BD44-40E2-8CE9-02A240393382}" type="datetimeFigureOut">
              <a:rPr lang="ru-RU" smtClean="0"/>
              <a:pPr/>
              <a:t>17.05.2020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B2057-9832-4020-ACB4-971D871DA1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382326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0FFC-BD44-40E2-8CE9-02A240393382}" type="datetimeFigureOut">
              <a:rPr lang="ru-RU" smtClean="0"/>
              <a:pPr/>
              <a:t>17.05.2020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B2057-9832-4020-ACB4-971D871DA1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466276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0FFC-BD44-40E2-8CE9-02A240393382}" type="datetimeFigureOut">
              <a:rPr lang="ru-RU" smtClean="0"/>
              <a:pPr/>
              <a:t>17.05.2020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B2057-9832-4020-ACB4-971D871DA1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725525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0FFC-BD44-40E2-8CE9-02A240393382}" type="datetimeFigureOut">
              <a:rPr lang="ru-RU" smtClean="0"/>
              <a:pPr/>
              <a:t>17.05.2020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B2057-9832-4020-ACB4-971D871DA1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174416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0FFC-BD44-40E2-8CE9-02A240393382}" type="datetimeFigureOut">
              <a:rPr lang="ru-RU" smtClean="0"/>
              <a:pPr/>
              <a:t>17.05.2020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B2057-9832-4020-ACB4-971D871DA1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544438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0FFC-BD44-40E2-8CE9-02A240393382}" type="datetimeFigureOut">
              <a:rPr lang="ru-RU" smtClean="0"/>
              <a:pPr/>
              <a:t>17.05.2020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B2057-9832-4020-ACB4-971D871DA1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460099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500FFC-BD44-40E2-8CE9-02A240393382}" type="datetimeFigureOut">
              <a:rPr lang="ru-RU" smtClean="0"/>
              <a:pPr/>
              <a:t>17.05.2020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DB2057-9832-4020-ACB4-971D871DA1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773990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slide" Target="slide2.xml"/><Relationship Id="rId7" Type="http://schemas.openxmlformats.org/officeDocument/2006/relationships/slide" Target="slide10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14.xml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slide" Target="slide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6" Type="http://schemas.openxmlformats.org/officeDocument/2006/relationships/slide" Target="slide16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slide" Target="slide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slide" Target="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slide" Target="slide1.xml"/><Relationship Id="rId4" Type="http://schemas.openxmlformats.org/officeDocument/2006/relationships/image" Target="../media/image6.jpeg"/><Relationship Id="rId9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Фон" descr="https://autogear.ru/misc/i/gallery/25881/828552.jpg"/>
          <p:cNvPicPr>
            <a:picLocks noChangeAspect="1" noChangeArrowheads="1"/>
          </p:cNvPicPr>
          <p:nvPr/>
        </p:nvPicPr>
        <p:blipFill>
          <a:blip r:embed="rId2">
            <a:lum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казанский" descr="https://autogear.ru/misc/i/gallery/25881/828552.jpg"/>
          <p:cNvPicPr>
            <a:picLocks noChangeAspect="1" noChangeArrowheads="1"/>
          </p:cNvPicPr>
          <p:nvPr/>
        </p:nvPicPr>
        <p:blipFill>
          <a:blip r:embed="rId2">
            <a:lum contrast="20000"/>
          </a:blip>
          <a:srcRect l="54688" t="58333" r="32812" b="25000"/>
          <a:stretch>
            <a:fillRect/>
          </a:stretch>
        </p:blipFill>
        <p:spPr bwMode="auto">
          <a:xfrm>
            <a:off x="5000628" y="4000504"/>
            <a:ext cx="1143008" cy="1143008"/>
          </a:xfrm>
          <a:prstGeom prst="rect">
            <a:avLst/>
          </a:prstGeom>
          <a:noFill/>
          <a:ln w="57150">
            <a:solidFill>
              <a:srgbClr val="C000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6" name="Прямоугольник 5"/>
          <p:cNvSpPr/>
          <p:nvPr/>
        </p:nvSpPr>
        <p:spPr>
          <a:xfrm>
            <a:off x="2800348" y="4745034"/>
            <a:ext cx="2520952" cy="1077218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Реши задачу! И узнаешь интересный факт! </a:t>
            </a:r>
          </a:p>
          <a:p>
            <a:pPr algn="ctr"/>
            <a:r>
              <a:rPr lang="ru-RU" sz="1600" b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НАЖМИ, ЧТОБЫ РЕШИТЬ </a:t>
            </a:r>
            <a:endParaRPr lang="ru-RU" sz="1600" b="1" u="sng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эрмитаж" descr="https://autogear.ru/misc/i/gallery/25881/828552.jpg"/>
          <p:cNvPicPr>
            <a:picLocks noChangeAspect="1" noChangeArrowheads="1"/>
          </p:cNvPicPr>
          <p:nvPr/>
        </p:nvPicPr>
        <p:blipFill>
          <a:blip r:embed="rId2">
            <a:lum/>
          </a:blip>
          <a:srcRect l="55469" t="29167" r="33593" b="54166"/>
          <a:stretch>
            <a:fillRect/>
          </a:stretch>
        </p:blipFill>
        <p:spPr bwMode="auto">
          <a:xfrm>
            <a:off x="5072066" y="2000240"/>
            <a:ext cx="1000132" cy="1143008"/>
          </a:xfrm>
          <a:prstGeom prst="rect">
            <a:avLst/>
          </a:prstGeom>
          <a:noFill/>
          <a:ln w="76200">
            <a:solidFill>
              <a:srgbClr val="C000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8" name="Прямоугольник 7"/>
          <p:cNvSpPr/>
          <p:nvPr/>
        </p:nvSpPr>
        <p:spPr>
          <a:xfrm>
            <a:off x="4222748" y="2789234"/>
            <a:ext cx="2520952" cy="1077218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Реши задачу! И узнаешь интересный факт! </a:t>
            </a:r>
          </a:p>
          <a:p>
            <a:pPr algn="ctr"/>
            <a:r>
              <a:rPr lang="ru-RU" sz="1600" b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НАЖМИ, ЧТОБЫ РЕШИТЬ </a:t>
            </a:r>
            <a:endParaRPr lang="ru-RU" sz="1600" b="1" u="sng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Исаков" descr="https://autogear.ru/misc/i/gallery/25881/828552.jpg"/>
          <p:cNvPicPr>
            <a:picLocks noChangeAspect="1" noChangeArrowheads="1"/>
          </p:cNvPicPr>
          <p:nvPr/>
        </p:nvPicPr>
        <p:blipFill>
          <a:blip r:embed="rId2">
            <a:lum/>
          </a:blip>
          <a:srcRect l="29412" t="21569" r="58823" b="50980"/>
          <a:stretch>
            <a:fillRect/>
          </a:stretch>
        </p:blipFill>
        <p:spPr bwMode="auto">
          <a:xfrm>
            <a:off x="2786050" y="1500174"/>
            <a:ext cx="1000132" cy="1785950"/>
          </a:xfrm>
          <a:prstGeom prst="rect">
            <a:avLst/>
          </a:prstGeom>
          <a:noFill/>
          <a:ln w="57150">
            <a:solidFill>
              <a:srgbClr val="C000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10" name="Прямоугольник 9"/>
          <p:cNvSpPr/>
          <p:nvPr/>
        </p:nvSpPr>
        <p:spPr>
          <a:xfrm>
            <a:off x="755648" y="706434"/>
            <a:ext cx="2520952" cy="1077218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Реши задачу! И узнаешь интересный факт! </a:t>
            </a:r>
          </a:p>
          <a:p>
            <a:pPr algn="ctr"/>
            <a:r>
              <a:rPr lang="ru-RU" sz="1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НАЖМИ, ЧТОБЫ РЕШИТЬ </a:t>
            </a:r>
            <a:endParaRPr lang="ru-RU" sz="1600" b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колонны" descr="https://autogear.ru/misc/i/gallery/25881/828552.jpg"/>
          <p:cNvPicPr>
            <a:picLocks noChangeAspect="1" noChangeArrowheads="1"/>
          </p:cNvPicPr>
          <p:nvPr/>
        </p:nvPicPr>
        <p:blipFill>
          <a:blip r:embed="rId2">
            <a:lum/>
          </a:blip>
          <a:srcRect l="58594" t="8333" r="32812" b="73959"/>
          <a:stretch>
            <a:fillRect/>
          </a:stretch>
        </p:blipFill>
        <p:spPr bwMode="auto">
          <a:xfrm>
            <a:off x="5357818" y="571480"/>
            <a:ext cx="785818" cy="1214446"/>
          </a:xfrm>
          <a:prstGeom prst="rect">
            <a:avLst/>
          </a:prstGeom>
          <a:noFill/>
          <a:ln w="57150">
            <a:solidFill>
              <a:srgbClr val="C000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12" name="Прямоугольник 11"/>
          <p:cNvSpPr/>
          <p:nvPr/>
        </p:nvSpPr>
        <p:spPr>
          <a:xfrm>
            <a:off x="3524248" y="0"/>
            <a:ext cx="2520952" cy="1077218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Реши задачу! И узнаешь интересный факт! </a:t>
            </a:r>
          </a:p>
          <a:p>
            <a:pPr algn="ctr"/>
            <a:r>
              <a:rPr lang="ru-RU" sz="1600" b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НАЖМИ, ЧТОБЫ РЕШИТЬ </a:t>
            </a:r>
            <a:endParaRPr lang="ru-RU" sz="1600" b="1" u="sng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спаса на крови" descr="https://autogear.ru/misc/i/gallery/25881/828552.jpg"/>
          <p:cNvPicPr>
            <a:picLocks noChangeAspect="1" noChangeArrowheads="1"/>
          </p:cNvPicPr>
          <p:nvPr/>
        </p:nvPicPr>
        <p:blipFill>
          <a:blip r:embed="rId2">
            <a:lum/>
          </a:blip>
          <a:srcRect l="78125" t="42708" r="13281" b="39583"/>
          <a:stretch>
            <a:fillRect/>
          </a:stretch>
        </p:blipFill>
        <p:spPr bwMode="auto">
          <a:xfrm>
            <a:off x="7143768" y="2928934"/>
            <a:ext cx="785818" cy="1214446"/>
          </a:xfrm>
          <a:prstGeom prst="rect">
            <a:avLst/>
          </a:prstGeom>
          <a:noFill/>
          <a:ln w="57150">
            <a:solidFill>
              <a:srgbClr val="C000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14" name="Прямоугольник 13"/>
          <p:cNvSpPr/>
          <p:nvPr/>
        </p:nvSpPr>
        <p:spPr>
          <a:xfrm>
            <a:off x="6394448" y="3932234"/>
            <a:ext cx="2520952" cy="1077218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Реши задачу! И узнаешь интересный факт! </a:t>
            </a:r>
          </a:p>
          <a:p>
            <a:pPr algn="ctr"/>
            <a:r>
              <a:rPr lang="ru-RU" sz="1600" b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7" action="ppaction://hlinksldjump"/>
              </a:rPr>
              <a:t>НАЖМИ, ЧТОБЫ РЕШИТЬ </a:t>
            </a:r>
            <a:endParaRPr lang="ru-RU" sz="1600" b="1" u="sng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петрпавловка" descr="https://autogear.ru/misc/i/gallery/25881/828552.jpg"/>
          <p:cNvPicPr>
            <a:picLocks noChangeAspect="1" noChangeArrowheads="1"/>
          </p:cNvPicPr>
          <p:nvPr/>
        </p:nvPicPr>
        <p:blipFill>
          <a:blip r:embed="rId2">
            <a:lum/>
          </a:blip>
          <a:srcRect l="75781" r="4687" b="65625"/>
          <a:stretch>
            <a:fillRect/>
          </a:stretch>
        </p:blipFill>
        <p:spPr bwMode="auto">
          <a:xfrm>
            <a:off x="7000892" y="71414"/>
            <a:ext cx="1731830" cy="2285992"/>
          </a:xfrm>
          <a:prstGeom prst="rect">
            <a:avLst/>
          </a:prstGeom>
          <a:noFill/>
          <a:ln w="57150">
            <a:solidFill>
              <a:srgbClr val="C000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17" name="Прямоугольник 16"/>
          <p:cNvSpPr/>
          <p:nvPr/>
        </p:nvSpPr>
        <p:spPr>
          <a:xfrm>
            <a:off x="6470648" y="1074734"/>
            <a:ext cx="2520952" cy="1077218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Реши задачу! И узнаешь интересный факт! </a:t>
            </a:r>
          </a:p>
          <a:p>
            <a:pPr algn="ctr"/>
            <a:r>
              <a:rPr lang="ru-RU" sz="1600" b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8" action="ppaction://hlinksldjump"/>
              </a:rPr>
              <a:t>НАЖМИ, ЧТОБЫ РЕШИТЬ </a:t>
            </a:r>
            <a:endParaRPr lang="ru-RU" sz="1600" b="1" u="sng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12" grpId="0" animBg="1"/>
      <p:bldP spid="14" grpId="0" animBg="1"/>
      <p:bldP spid="1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Фон" descr="https://autogear.ru/misc/i/gallery/25881/828552.jpg"/>
          <p:cNvPicPr>
            <a:picLocks noChangeAspect="1" noChangeArrowheads="1"/>
          </p:cNvPicPr>
          <p:nvPr/>
        </p:nvPicPr>
        <p:blipFill>
          <a:blip r:embed="rId2">
            <a:lum bright="4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002060" y="155545"/>
            <a:ext cx="2156360" cy="461665"/>
          </a:xfrm>
          <a:prstGeom prst="rect">
            <a:avLst/>
          </a:prstGeom>
          <a:solidFill>
            <a:srgbClr val="A5002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 на Крови</a:t>
            </a:r>
            <a:endParaRPr lang="ru-RU" sz="24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0259" r="20645" b="10362"/>
          <a:stretch/>
        </p:blipFill>
        <p:spPr bwMode="auto">
          <a:xfrm>
            <a:off x="532159" y="1410479"/>
            <a:ext cx="3722341" cy="4952221"/>
          </a:xfrm>
          <a:prstGeom prst="rect">
            <a:avLst/>
          </a:prstGeom>
          <a:ln w="88900" cap="sq" cmpd="thickThin">
            <a:solidFill>
              <a:srgbClr val="C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295400" y="749300"/>
            <a:ext cx="6814238" cy="400110"/>
          </a:xfrm>
          <a:prstGeom prst="rect">
            <a:avLst/>
          </a:prstGeom>
          <a:solidFill>
            <a:srgbClr val="A5002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Сейчас мы будем заниматься увлекательной арифметикой! </a:t>
            </a:r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26639" y="1321578"/>
            <a:ext cx="3389005" cy="461665"/>
          </a:xfrm>
          <a:prstGeom prst="rect">
            <a:avLst/>
          </a:prstGeom>
          <a:solidFill>
            <a:srgbClr val="A5002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(количество куполов)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863520" y="1877976"/>
            <a:ext cx="1604080" cy="46166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*8= 16</a:t>
            </a:r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-2381" t="28216" b="22318"/>
          <a:stretch/>
        </p:blipFill>
        <p:spPr bwMode="auto">
          <a:xfrm>
            <a:off x="791795" y="3981256"/>
            <a:ext cx="7272705" cy="2635443"/>
          </a:xfrm>
          <a:prstGeom prst="rect">
            <a:avLst/>
          </a:prstGeom>
          <a:ln w="88900" cap="sq" cmpd="thickThin">
            <a:solidFill>
              <a:srgbClr val="C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080000" y="2431382"/>
            <a:ext cx="3771218" cy="830997"/>
          </a:xfrm>
          <a:prstGeom prst="rect">
            <a:avLst/>
          </a:prstGeom>
          <a:solidFill>
            <a:srgbClr val="A5002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– (количество изображений святых)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999672" y="3323815"/>
            <a:ext cx="1229824" cy="46166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16-8 = 8</a:t>
            </a:r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73503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624" y="281105"/>
            <a:ext cx="3396956" cy="461665"/>
          </a:xfrm>
          <a:prstGeom prst="rect">
            <a:avLst/>
          </a:prstGeom>
          <a:solidFill>
            <a:srgbClr val="A5002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* (количество колонн) 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956" y="2311401"/>
            <a:ext cx="6242158" cy="4165600"/>
          </a:xfrm>
          <a:prstGeom prst="rect">
            <a:avLst/>
          </a:prstGeom>
          <a:ln w="228600" cap="sq" cmpd="thickThin">
            <a:solidFill>
              <a:srgbClr val="C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97589" y="958838"/>
            <a:ext cx="11272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8*4=16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12935" y="268404"/>
            <a:ext cx="3489225" cy="461665"/>
          </a:xfrm>
          <a:prstGeom prst="rect">
            <a:avLst/>
          </a:prstGeom>
          <a:solidFill>
            <a:srgbClr val="A5002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16* (количество крестов)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667" r="12167" b="12889"/>
          <a:stretch/>
        </p:blipFill>
        <p:spPr bwMode="auto">
          <a:xfrm>
            <a:off x="164490" y="2000766"/>
            <a:ext cx="5829910" cy="4579809"/>
          </a:xfrm>
          <a:prstGeom prst="rect">
            <a:avLst/>
          </a:prstGeom>
          <a:ln w="228600" cap="sq" cmpd="thickThin">
            <a:solidFill>
              <a:srgbClr val="C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574087" y="954706"/>
            <a:ext cx="12811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16*6=96</a:t>
            </a:r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99753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8349" y="310801"/>
            <a:ext cx="3081998" cy="461665"/>
          </a:xfrm>
          <a:prstGeom prst="rect">
            <a:avLst/>
          </a:prstGeom>
          <a:solidFill>
            <a:srgbClr val="A5002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96* (количество окон)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39800" y="772466"/>
            <a:ext cx="15888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96*10=960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4910"/>
          <a:stretch/>
        </p:blipFill>
        <p:spPr bwMode="auto">
          <a:xfrm>
            <a:off x="4727800" y="899466"/>
            <a:ext cx="4095900" cy="5229101"/>
          </a:xfrm>
          <a:prstGeom prst="rect">
            <a:avLst/>
          </a:prstGeom>
          <a:ln w="228600" cap="sq" cmpd="thickThin">
            <a:solidFill>
              <a:srgbClr val="C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58349" y="1234131"/>
            <a:ext cx="3972351" cy="830997"/>
          </a:xfrm>
          <a:prstGeom prst="rect">
            <a:avLst/>
          </a:prstGeom>
          <a:solidFill>
            <a:srgbClr val="A5002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960: (количество голубых полос)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52500" y="2089496"/>
            <a:ext cx="15392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960:6=160</a:t>
            </a:r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Блок-схема: знак завершения 7">
            <a:hlinkClick r:id="rId4" action="ppaction://hlinksldjump"/>
          </p:cNvPr>
          <p:cNvSpPr/>
          <p:nvPr/>
        </p:nvSpPr>
        <p:spPr>
          <a:xfrm>
            <a:off x="195580" y="6126163"/>
            <a:ext cx="2103120" cy="512064"/>
          </a:xfrm>
          <a:prstGeom prst="flowChartTerminator">
            <a:avLst/>
          </a:prstGeom>
          <a:solidFill>
            <a:srgbClr val="A5002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ФАКТ</a:t>
            </a:r>
            <a:endParaRPr lang="ru-RU" sz="3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6415" t="42289" r="22012" b="12189"/>
          <a:stretch/>
        </p:blipFill>
        <p:spPr bwMode="auto">
          <a:xfrm>
            <a:off x="927100" y="2540000"/>
            <a:ext cx="6737801" cy="3759200"/>
          </a:xfrm>
          <a:prstGeom prst="rect">
            <a:avLst/>
          </a:prstGeom>
          <a:ln w="228600" cap="sq" cmpd="thickThin">
            <a:solidFill>
              <a:srgbClr val="C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760430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Фон" descr="https://autogear.ru/misc/i/gallery/25881/828552.jpg"/>
          <p:cNvPicPr>
            <a:picLocks noChangeAspect="1" noChangeArrowheads="1"/>
          </p:cNvPicPr>
          <p:nvPr/>
        </p:nvPicPr>
        <p:blipFill>
          <a:blip r:embed="rId2">
            <a:lum bright="4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04800" y="317838"/>
            <a:ext cx="7200900" cy="1938992"/>
          </a:xfrm>
          <a:prstGeom prst="rect">
            <a:avLst/>
          </a:prstGeom>
          <a:solidFill>
            <a:srgbClr val="A5002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Интересно, что пропорции храма были выбраны не случайно. Например, высота центрального сооружения – 81м. символизирует год смерти Александра II, а второго по величине купола – 63м., что говорит о том, в каком возрасте погиб император.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22" name="Picture 2" descr="https://img-fotki.yandex.ru/get/4302/234433779.2cb/0_11b054_d62517af_XX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50231" y="2641600"/>
            <a:ext cx="3960343" cy="3821113"/>
          </a:xfrm>
          <a:prstGeom prst="rect">
            <a:avLst/>
          </a:prstGeom>
          <a:ln w="228600" cap="sq" cmpd="thickThin">
            <a:solidFill>
              <a:srgbClr val="C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Блок-схема: знак завершения 4">
            <a:hlinkClick r:id="rId4" action="ppaction://hlinksldjump"/>
          </p:cNvPr>
          <p:cNvSpPr/>
          <p:nvPr/>
        </p:nvSpPr>
        <p:spPr>
          <a:xfrm>
            <a:off x="335280" y="6024563"/>
            <a:ext cx="2103120" cy="512064"/>
          </a:xfrm>
          <a:prstGeom prst="flowChartTerminator">
            <a:avLst/>
          </a:prstGeom>
          <a:solidFill>
            <a:srgbClr val="A5002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КАРТА</a:t>
            </a:r>
            <a:endParaRPr lang="ru-RU" sz="3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остральные колонны в Санкт-Петербурге - фото, история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6267" y="1318074"/>
            <a:ext cx="4524693" cy="3014488"/>
          </a:xfrm>
          <a:prstGeom prst="rect">
            <a:avLst/>
          </a:prstGeom>
          <a:ln w="228600" cap="sq" cmpd="thickThin">
            <a:solidFill>
              <a:srgbClr val="C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1350" y="212727"/>
            <a:ext cx="4286250" cy="688973"/>
          </a:xfrm>
          <a:solidFill>
            <a:srgbClr val="A5002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rmAutofit fontScale="90000"/>
          </a:bodyPr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Ростральные колонны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Дорогие купюры в 50 рублей. Обзор цен | Наше хобби | Яндекс Дзен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1040619">
            <a:off x="4233227" y="3532256"/>
            <a:ext cx="4545013" cy="3102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557520" y="1717040"/>
            <a:ext cx="3210560" cy="1015663"/>
          </a:xfrm>
          <a:prstGeom prst="rect">
            <a:avLst/>
          </a:prstGeom>
          <a:solidFill>
            <a:srgbClr val="A5002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just"/>
            <a:r>
              <a:rPr lang="ru-RU" sz="20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Ребята, как вы думаете, что общего между этими изображениями?</a:t>
            </a:r>
            <a:endParaRPr lang="ru-RU" sz="20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43280" y="4693920"/>
            <a:ext cx="2794000" cy="1938992"/>
          </a:xfrm>
          <a:prstGeom prst="rect">
            <a:avLst/>
          </a:prstGeom>
          <a:solidFill>
            <a:srgbClr val="A5002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just"/>
            <a:r>
              <a:rPr lang="ru-RU" sz="20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Если внимательно приглядеться, можно заметить, что на купюре изображены Ростральные колонны и здание Биржи!</a:t>
            </a:r>
            <a:endParaRPr lang="ru-RU" sz="20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8970" y="342900"/>
            <a:ext cx="7886700" cy="2252029"/>
          </a:xfrm>
          <a:solidFill>
            <a:srgbClr val="A5002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Назовите купюры и монеты, которые находятся в обращении в настоящее время в нашей стране.</a:t>
            </a:r>
            <a:b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Как можно разменять 50 рублёвую купюру:</a:t>
            </a:r>
            <a:b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1) пятью купюрами?</a:t>
            </a:r>
            <a:b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2) десятью монетами?</a:t>
            </a:r>
            <a:b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3) пятью монетами?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86000" y="3017520"/>
            <a:ext cx="5882640" cy="2585323"/>
          </a:xfrm>
          <a:prstGeom prst="rect">
            <a:avLst/>
          </a:prstGeom>
          <a:solidFill>
            <a:srgbClr val="A5002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</a:p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обращении в России находятся монеты: </a:t>
            </a:r>
          </a:p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 копейка, 5 копеек, 10 копеек, 50 копеек, 1 рубль, 2 рубля, 5 рублей, 10 рублей и купюры: 10 рублей, 50 рублей, 100 рублей, 200 рублей, 500 рублей, 1000 рублей, 2000 рублей, 5000 рублей.</a:t>
            </a:r>
            <a:b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1) пять купюры по 10 рублей,</a:t>
            </a:r>
            <a:b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2) десять монет по 5 рублей,</a:t>
            </a:r>
            <a:b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3) пять монет по 10 рублей.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5 рублей 2016 года цена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181" y="3535261"/>
            <a:ext cx="1819478" cy="1819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Варианты обычных 10 рублевых купюр, которые могут стоить у ...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16855" y="4930659"/>
            <a:ext cx="3695065" cy="1663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10 рублей 2013 года Цена монеты 10 рублей 2013 года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30301" y="1833461"/>
            <a:ext cx="1362278" cy="13622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Блок-схема: знак завершения 6">
            <a:hlinkClick r:id="rId6" action="ppaction://hlinksldjump"/>
          </p:cNvPr>
          <p:cNvSpPr/>
          <p:nvPr/>
        </p:nvSpPr>
        <p:spPr>
          <a:xfrm>
            <a:off x="195580" y="6126163"/>
            <a:ext cx="2103120" cy="512064"/>
          </a:xfrm>
          <a:prstGeom prst="flowChartTerminator">
            <a:avLst/>
          </a:prstGeom>
          <a:solidFill>
            <a:srgbClr val="A5002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ФАКТ</a:t>
            </a:r>
            <a:endParaRPr lang="ru-RU" sz="3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Фон" descr="https://autogear.ru/misc/i/gallery/25881/828552.jpg"/>
          <p:cNvPicPr>
            <a:picLocks noChangeAspect="1" noChangeArrowheads="1"/>
          </p:cNvPicPr>
          <p:nvPr/>
        </p:nvPicPr>
        <p:blipFill>
          <a:blip r:embed="rId2">
            <a:lum bright="4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342900" y="254000"/>
            <a:ext cx="8382000" cy="1631216"/>
          </a:xfrm>
          <a:prstGeom prst="rect">
            <a:avLst/>
          </a:prstGeom>
          <a:solidFill>
            <a:srgbClr val="A50021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Четыре фигуры, сидящие у подножия колонн не просто мужчины и женщины, которых «прилепили» для красоты, или, чтобы заполнить пустующее пространство. Нет, эти большие люди символизируют четыре самые большие реки в России — Волхов, Днепр, Волгу и Неву. Эту красивую байку придумали горожане и передавали «из уст в уста».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7" name="Picture 3" descr="Волхов, Днепр, Волга, Нева, Ростральные колонны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14701" y="2439563"/>
            <a:ext cx="5273674" cy="3730636"/>
          </a:xfrm>
          <a:prstGeom prst="rect">
            <a:avLst/>
          </a:prstGeom>
          <a:ln w="228600" cap="sq" cmpd="thickThin">
            <a:solidFill>
              <a:srgbClr val="C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6" name="Блок-схема: знак завершения 5">
            <a:hlinkClick r:id="rId4" action="ppaction://hlinksldjump"/>
          </p:cNvPr>
          <p:cNvSpPr/>
          <p:nvPr/>
        </p:nvSpPr>
        <p:spPr>
          <a:xfrm>
            <a:off x="335280" y="6024563"/>
            <a:ext cx="2103120" cy="512064"/>
          </a:xfrm>
          <a:prstGeom prst="flowChartTerminator">
            <a:avLst/>
          </a:prstGeom>
          <a:solidFill>
            <a:srgbClr val="A5002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КАРТА</a:t>
            </a:r>
            <a:endParaRPr lang="ru-RU" sz="3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1400" y="165101"/>
            <a:ext cx="4508500" cy="812799"/>
          </a:xfrm>
          <a:solidFill>
            <a:srgbClr val="A5002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rmAutofit/>
          </a:bodyPr>
          <a:lstStyle/>
          <a:p>
            <a:pPr algn="ctr"/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Петропавловская крепость</a:t>
            </a:r>
            <a:endParaRPr lang="ru-RU" sz="24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5120" y="1046480"/>
            <a:ext cx="6604000" cy="2031325"/>
          </a:xfrm>
          <a:prstGeom prst="rect">
            <a:avLst/>
          </a:prstGeom>
          <a:solidFill>
            <a:srgbClr val="A5002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indent="457200" algn="just"/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 территории Петропавловской крепости находится несколько государственных и частных музеев. </a:t>
            </a:r>
          </a:p>
          <a:p>
            <a:pPr indent="457200" algn="just"/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Музеи все очень разные, есть как традиционные, так и современные, с новейшими интерактивными экспозициями.</a:t>
            </a:r>
            <a:b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 посещение музеев можно потратить не один выходной.</a:t>
            </a:r>
            <a:b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Петропавловская крепость интересна и как архитектурно-исторический комплекс, как музей под открытым небом.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Петропавловская крепость | Питер Сегодня | Яндекс Дзен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57967" y="3380083"/>
            <a:ext cx="4524693" cy="3015205"/>
          </a:xfrm>
          <a:prstGeom prst="rect">
            <a:avLst/>
          </a:prstGeom>
          <a:ln w="228600" cap="sq" cmpd="thickThin">
            <a:solidFill>
              <a:srgbClr val="C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5790" y="215900"/>
            <a:ext cx="7886700" cy="1568769"/>
          </a:xfrm>
          <a:solidFill>
            <a:srgbClr val="A5002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Autofit/>
          </a:bodyPr>
          <a:lstStyle/>
          <a:p>
            <a:pPr algn="just"/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Задача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Туристы приехали в Петропавловскую крепость. В первый день они посетили 2 музея, а во второй день на 3 больше. Сколько музеев находится на территории Петропавловской крепости, если туристам осталось посетить 1 музей?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13000" y="3462496"/>
            <a:ext cx="6553200" cy="2831544"/>
          </a:xfrm>
          <a:prstGeom prst="rect">
            <a:avLst/>
          </a:prstGeom>
          <a:solidFill>
            <a:srgbClr val="A5002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Музеи Петропавловской крепости:</a:t>
            </a:r>
            <a:endParaRPr lang="ru-RU" sz="16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История Петропавловской крепости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«Петропавловский собор и Великокняжеская усыпальница – некрополь Императорского Дома Романовых»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Три века над городом. История колокольни Петропавловского собора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История Санкт-Петербурга — Петрограда. 1703-1918 (музей быта)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История тюрьмы Трубецкого бастиона. 1872–1921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Музей космонавтики и ракетной техники имени В. П. Глушко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Мастерская графики «Печатня»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Улица времени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711200" y="2153920"/>
            <a:ext cx="7589520" cy="646331"/>
          </a:xfrm>
          <a:prstGeom prst="rect">
            <a:avLst/>
          </a:prstGeom>
          <a:solidFill>
            <a:srgbClr val="A5002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2+3=5(муз.)-посетили туристы во 2 день</a:t>
            </a:r>
          </a:p>
          <a:p>
            <a:pPr marL="342900" indent="-342900">
              <a:buAutoNum type="arabicParenR"/>
            </a:pP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5+2+1=8(муз.)-находится на территории Петропавловской крепости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Блок-схема: знак завершения 4">
            <a:hlinkClick r:id="rId3" action="ppaction://hlinksldjump"/>
          </p:cNvPr>
          <p:cNvSpPr/>
          <p:nvPr/>
        </p:nvSpPr>
        <p:spPr>
          <a:xfrm>
            <a:off x="182880" y="5948363"/>
            <a:ext cx="2103120" cy="512064"/>
          </a:xfrm>
          <a:prstGeom prst="flowChartTerminator">
            <a:avLst/>
          </a:prstGeom>
          <a:solidFill>
            <a:srgbClr val="A5002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ФАКТ</a:t>
            </a:r>
            <a:endParaRPr lang="ru-RU" sz="3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Фон" descr="https://autogear.ru/misc/i/gallery/25881/828552.jpg"/>
          <p:cNvPicPr>
            <a:picLocks noChangeAspect="1" noChangeArrowheads="1"/>
          </p:cNvPicPr>
          <p:nvPr/>
        </p:nvPicPr>
        <p:blipFill>
          <a:blip r:embed="rId2">
            <a:lum bright="4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06400" y="1283038"/>
            <a:ext cx="4076700" cy="3785652"/>
          </a:xfrm>
          <a:prstGeom prst="rect">
            <a:avLst/>
          </a:prstGeom>
          <a:solidFill>
            <a:srgbClr val="A5002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Петропавловский собор – самое высокое здание в Петербурге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С самого начала на его месте расположен деревянный храм, который был сооружен в 1703 году. После этого каменный собор начали возводить в 1710 году. Сегодня он считается одним из высоких в Петербурге.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770" name="Picture 2" descr="https://kartinkinaden.ru/uploads/posts/2016-07/1469102189_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59811" y="660400"/>
            <a:ext cx="3920664" cy="5905500"/>
          </a:xfrm>
          <a:prstGeom prst="rect">
            <a:avLst/>
          </a:prstGeom>
          <a:ln w="228600" cap="sq" cmpd="thickThin">
            <a:solidFill>
              <a:srgbClr val="C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6" name="Блок-схема: знак завершения 5">
            <a:hlinkClick r:id="rId4" action="ppaction://hlinksldjump"/>
          </p:cNvPr>
          <p:cNvSpPr/>
          <p:nvPr/>
        </p:nvSpPr>
        <p:spPr>
          <a:xfrm>
            <a:off x="335280" y="6024563"/>
            <a:ext cx="2103120" cy="512064"/>
          </a:xfrm>
          <a:prstGeom prst="flowChartTerminator">
            <a:avLst/>
          </a:prstGeom>
          <a:solidFill>
            <a:srgbClr val="A5002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КАРТА</a:t>
            </a:r>
            <a:endParaRPr lang="ru-RU" sz="3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Фон" descr="https://autogear.ru/misc/i/gallery/25881/828552.jpg"/>
          <p:cNvPicPr>
            <a:picLocks noChangeAspect="1" noChangeArrowheads="1"/>
          </p:cNvPicPr>
          <p:nvPr/>
        </p:nvPicPr>
        <p:blipFill>
          <a:blip r:embed="rId2">
            <a:lum bright="4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9250" y="212726"/>
            <a:ext cx="3028950" cy="1325563"/>
          </a:xfrm>
          <a:solidFill>
            <a:srgbClr val="A5002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Казанский собор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635125"/>
            <a:ext cx="7886700" cy="1616075"/>
          </a:xfrm>
          <a:solidFill>
            <a:srgbClr val="A5002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24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Посчитайте, сколько всего наружных колонн у Казанского собора. Чтобы это сделать, решите цепочку. </a:t>
            </a:r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5"/>
          <p:cNvPicPr>
            <a:picLocks noChangeAspect="1"/>
          </p:cNvPicPr>
          <p:nvPr/>
        </p:nvPicPr>
        <p:blipFill rotWithShape="1">
          <a:blip r:embed="rId3" cstate="print"/>
          <a:srcRect l="10046" t="35587" r="6073" b="11457"/>
          <a:stretch/>
        </p:blipFill>
        <p:spPr>
          <a:xfrm>
            <a:off x="939800" y="3404108"/>
            <a:ext cx="7383553" cy="2622059"/>
          </a:xfrm>
          <a:prstGeom prst="rect">
            <a:avLst/>
          </a:prstGeom>
          <a:ln>
            <a:solidFill>
              <a:srgbClr val="C00000"/>
            </a:solidFill>
          </a:ln>
        </p:spPr>
      </p:pic>
      <p:sp>
        <p:nvSpPr>
          <p:cNvPr id="5" name="Блок-схема: знак завершения 4">
            <a:hlinkClick r:id="rId4" action="ppaction://hlinksldjump"/>
          </p:cNvPr>
          <p:cNvSpPr/>
          <p:nvPr/>
        </p:nvSpPr>
        <p:spPr>
          <a:xfrm>
            <a:off x="287246" y="6164263"/>
            <a:ext cx="2103120" cy="512064"/>
          </a:xfrm>
          <a:prstGeom prst="flowChartTerminator">
            <a:avLst/>
          </a:prstGeom>
          <a:solidFill>
            <a:srgbClr val="A5002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  <a:endParaRPr lang="ru-RU" sz="3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45903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Фон" descr="https://autogear.ru/misc/i/gallery/25881/828552.jpg"/>
          <p:cNvPicPr>
            <a:picLocks noChangeAspect="1" noChangeArrowheads="1"/>
          </p:cNvPicPr>
          <p:nvPr/>
        </p:nvPicPr>
        <p:blipFill>
          <a:blip r:embed="rId2">
            <a:lum bright="4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4338" name="Picture 2" descr="http://s4.fotokto.ru/photo/full/522/522189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52899" y="3510701"/>
            <a:ext cx="4752975" cy="31409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1950" y="187327"/>
            <a:ext cx="4387850" cy="955674"/>
          </a:xfrm>
          <a:solidFill>
            <a:srgbClr val="A5002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Ответ: 182 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86350" y="1279525"/>
            <a:ext cx="3841750" cy="942975"/>
          </a:xfrm>
          <a:solidFill>
            <a:srgbClr val="A5002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Казанского собора всего 182 наружные колонны.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77800" y="1735435"/>
            <a:ext cx="4572000" cy="1569660"/>
          </a:xfrm>
          <a:prstGeom prst="rect">
            <a:avLst/>
          </a:prstGeom>
          <a:solidFill>
            <a:srgbClr val="A5002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Высота собора  достигает 71,5 метров. Это сравнимо с высотой примерно 25-этажного жилого дома.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Блок-схема: знак завершения 8">
            <a:hlinkClick r:id="rId4" action="ppaction://hlinksldjump"/>
          </p:cNvPr>
          <p:cNvSpPr/>
          <p:nvPr/>
        </p:nvSpPr>
        <p:spPr>
          <a:xfrm>
            <a:off x="335280" y="6024563"/>
            <a:ext cx="2103120" cy="512064"/>
          </a:xfrm>
          <a:prstGeom prst="flowChartTerminator">
            <a:avLst/>
          </a:prstGeom>
          <a:solidFill>
            <a:srgbClr val="A5002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КАРТА</a:t>
            </a:r>
            <a:endParaRPr lang="ru-RU" sz="3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46101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Фон" descr="https://autogear.ru/misc/i/gallery/25881/828552.jpg"/>
          <p:cNvPicPr>
            <a:picLocks noChangeAspect="1" noChangeArrowheads="1"/>
          </p:cNvPicPr>
          <p:nvPr/>
        </p:nvPicPr>
        <p:blipFill>
          <a:blip r:embed="rId2">
            <a:lum bright="4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3550" y="629920"/>
            <a:ext cx="8220710" cy="1821180"/>
          </a:xfrm>
          <a:solidFill>
            <a:srgbClr val="A5002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Турист прибыл в Санкт-Петербург и хочет посетить Эрмитаж. Для того, чтобы купить билет в кассе, ему нужно решить уравнение: 2х+6=20. Свой ответ напиши рядом со словом «Цена». </a:t>
            </a:r>
          </a:p>
          <a:p>
            <a:pPr marL="0" indent="0" algn="just">
              <a:buNone/>
            </a:pPr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24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24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24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24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/>
          <a:srcRect l="18666" t="40222" r="15333" b="20074"/>
          <a:stretch/>
        </p:blipFill>
        <p:spPr>
          <a:xfrm>
            <a:off x="1085850" y="2870041"/>
            <a:ext cx="6936262" cy="2347119"/>
          </a:xfrm>
          <a:prstGeom prst="rect">
            <a:avLst/>
          </a:prstGeom>
          <a:ln>
            <a:solidFill>
              <a:srgbClr val="C00000"/>
            </a:solidFill>
          </a:ln>
        </p:spPr>
      </p:pic>
      <p:sp>
        <p:nvSpPr>
          <p:cNvPr id="6" name="Блок-схема: знак завершения 5">
            <a:hlinkClick r:id="rId4" action="ppaction://hlinksldjump"/>
          </p:cNvPr>
          <p:cNvSpPr/>
          <p:nvPr/>
        </p:nvSpPr>
        <p:spPr>
          <a:xfrm>
            <a:off x="312646" y="6024563"/>
            <a:ext cx="2103120" cy="512064"/>
          </a:xfrm>
          <a:prstGeom prst="flowChartTerminator">
            <a:avLst/>
          </a:prstGeom>
          <a:solidFill>
            <a:srgbClr val="A5002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  <a:endParaRPr lang="ru-RU" sz="3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5656789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Фон" descr="https://autogear.ru/misc/i/gallery/25881/828552.jpg"/>
          <p:cNvPicPr>
            <a:picLocks noChangeAspect="1" noChangeArrowheads="1"/>
          </p:cNvPicPr>
          <p:nvPr/>
        </p:nvPicPr>
        <p:blipFill>
          <a:blip r:embed="rId2">
            <a:lum bright="4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54751" y="405765"/>
            <a:ext cx="2449830" cy="1377599"/>
          </a:xfrm>
          <a:prstGeom prst="rect">
            <a:avLst/>
          </a:prstGeom>
          <a:ln w="228600" cap="sq" cmpd="thickThin">
            <a:solidFill>
              <a:srgbClr val="C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/>
          <a:srcRect b="27891"/>
          <a:stretch/>
        </p:blipFill>
        <p:spPr>
          <a:xfrm>
            <a:off x="323850" y="2690377"/>
            <a:ext cx="2445633" cy="1206549"/>
          </a:xfrm>
          <a:prstGeom prst="rect">
            <a:avLst/>
          </a:prstGeom>
          <a:ln w="228600" cap="sq" cmpd="thickThin">
            <a:solidFill>
              <a:srgbClr val="C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174751" y="4473740"/>
            <a:ext cx="2076450" cy="1382916"/>
          </a:xfrm>
          <a:prstGeom prst="rect">
            <a:avLst/>
          </a:prstGeom>
          <a:ln w="228600" cap="sq" cmpd="thickThin">
            <a:solidFill>
              <a:srgbClr val="C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378823" y="2602864"/>
            <a:ext cx="2449064" cy="1377599"/>
          </a:xfrm>
          <a:prstGeom prst="rect">
            <a:avLst/>
          </a:prstGeom>
          <a:ln w="228600" cap="sq" cmpd="thickThin">
            <a:solidFill>
              <a:srgbClr val="C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505624" y="4745506"/>
            <a:ext cx="2291726" cy="1718794"/>
          </a:xfrm>
          <a:prstGeom prst="rect">
            <a:avLst/>
          </a:prstGeom>
          <a:ln w="228600" cap="sq" cmpd="thickThin">
            <a:solidFill>
              <a:srgbClr val="C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586496" y="2540000"/>
            <a:ext cx="2061210" cy="1374140"/>
          </a:xfrm>
          <a:prstGeom prst="rect">
            <a:avLst/>
          </a:prstGeom>
          <a:ln w="228600" cap="sq" cmpd="thickThin">
            <a:solidFill>
              <a:srgbClr val="C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886200" y="5142890"/>
            <a:ext cx="2009760" cy="1244377"/>
          </a:xfrm>
          <a:prstGeom prst="rect">
            <a:avLst/>
          </a:prstGeom>
          <a:ln w="228600" cap="sq" cmpd="thickThin">
            <a:solidFill>
              <a:srgbClr val="C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2" name="Прямоугольник 11"/>
          <p:cNvSpPr/>
          <p:nvPr/>
        </p:nvSpPr>
        <p:spPr>
          <a:xfrm>
            <a:off x="254000" y="228600"/>
            <a:ext cx="4775200" cy="2031325"/>
          </a:xfrm>
          <a:prstGeom prst="rect">
            <a:avLst/>
          </a:prstGeom>
          <a:solidFill>
            <a:srgbClr val="A5002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Эрмитаж – это 7 огромных зданий, расположенных в самом центре Петербурга на берегу Невы. Посмотрите на билет. Разве здание Эрмитажа черно-белое? Вспомните, какого оно цвета и раскрасьте. Теперь турист сможет приобрести билет и посетить Эрмитаж. </a:t>
            </a:r>
          </a:p>
        </p:txBody>
      </p:sp>
      <p:sp>
        <p:nvSpPr>
          <p:cNvPr id="15" name="Блок-схема: знак завершения 14">
            <a:hlinkClick r:id="rId10" action="ppaction://hlinksldjump"/>
          </p:cNvPr>
          <p:cNvSpPr/>
          <p:nvPr/>
        </p:nvSpPr>
        <p:spPr>
          <a:xfrm>
            <a:off x="170180" y="6176963"/>
            <a:ext cx="2103120" cy="512064"/>
          </a:xfrm>
          <a:prstGeom prst="flowChartTerminator">
            <a:avLst/>
          </a:prstGeom>
          <a:solidFill>
            <a:srgbClr val="A5002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КАРТА</a:t>
            </a:r>
            <a:endParaRPr lang="ru-RU" sz="3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0189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Фон" descr="https://autogear.ru/misc/i/gallery/25881/828552.jpg"/>
          <p:cNvPicPr>
            <a:picLocks noChangeAspect="1" noChangeArrowheads="1"/>
          </p:cNvPicPr>
          <p:nvPr/>
        </p:nvPicPr>
        <p:blipFill>
          <a:blip r:embed="rId2">
            <a:lum bright="4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619500" y="204400"/>
            <a:ext cx="3454400" cy="461665"/>
          </a:xfrm>
          <a:prstGeom prst="rect">
            <a:avLst/>
          </a:prstGeom>
          <a:solidFill>
            <a:srgbClr val="A5002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Исаакиевский собор</a:t>
            </a:r>
            <a:endParaRPr lang="ru-RU" sz="24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4000" y="798730"/>
            <a:ext cx="8674100" cy="1938992"/>
          </a:xfrm>
          <a:prstGeom prst="rect">
            <a:avLst/>
          </a:prstGeom>
          <a:solidFill>
            <a:srgbClr val="A5002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Побудем архитекторами Исаакиевского собора!  </a:t>
            </a:r>
          </a:p>
          <a:p>
            <a:pPr algn="just"/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Вам необходимо изобразить план постройки Исаакиевского собора на свой вкус. У вас на столах уже лежит несколько изображений собора. </a:t>
            </a:r>
            <a:r>
              <a:rPr lang="ru-RU" sz="2000" b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Но нужно выбрать только одно! 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Чтобы узнать, какое изображение верно, вам необходимо вместить его точно в квадрат, который вы начертите</a:t>
            </a:r>
            <a:r>
              <a:rPr lang="ru-RU" sz="2000" b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Значение сторон квадрата вы узнаете, решив задачу.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959221" y="2914710"/>
            <a:ext cx="1149482" cy="400110"/>
          </a:xfrm>
          <a:prstGeom prst="rect">
            <a:avLst/>
          </a:prstGeom>
          <a:solidFill>
            <a:srgbClr val="A5002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ru-RU" sz="20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1</a:t>
            </a:r>
            <a:endParaRPr lang="ru-RU" sz="20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8950" y="3454518"/>
            <a:ext cx="8229600" cy="1631216"/>
          </a:xfrm>
          <a:prstGeom prst="rect">
            <a:avLst/>
          </a:prstGeom>
          <a:solidFill>
            <a:srgbClr val="A50021"/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начале строительства Исаакиевского собора архитектор Огюст </a:t>
            </a:r>
            <a:r>
              <a:rPr lang="ru-RU" sz="20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Монферран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запланировал высоту здания – 59 метром. Но посоветовавшись с помощниками, решил надстроить еще и смотровую площадку в 43 метра высотой. Какую же высоту имеет Исаакиевский собор?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01850" y="5473700"/>
            <a:ext cx="6578600" cy="646331"/>
          </a:xfrm>
          <a:prstGeom prst="rect">
            <a:avLst/>
          </a:prstGeom>
          <a:solidFill>
            <a:srgbClr val="A5002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Посмотрите на выделенное слово и подумайте, значением какой из сторон квадрата будет являться решение задачи.</a:t>
            </a:r>
            <a:endParaRPr lang="ru-RU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98308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Фон" descr="https://autogear.ru/misc/i/gallery/25881/828552.jpg"/>
          <p:cNvPicPr>
            <a:picLocks noChangeAspect="1" noChangeArrowheads="1"/>
          </p:cNvPicPr>
          <p:nvPr/>
        </p:nvPicPr>
        <p:blipFill>
          <a:blip r:embed="rId2">
            <a:lum bright="4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4076577" y="226487"/>
            <a:ext cx="1149482" cy="400110"/>
          </a:xfrm>
          <a:prstGeom prst="rect">
            <a:avLst/>
          </a:prstGeom>
          <a:solidFill>
            <a:srgbClr val="A5002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pPr algn="r"/>
            <a:r>
              <a:rPr lang="ru-RU" sz="20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2</a:t>
            </a:r>
            <a:endParaRPr lang="ru-RU" sz="20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06400" y="1477497"/>
            <a:ext cx="8305800" cy="1015663"/>
          </a:xfrm>
          <a:prstGeom prst="rect">
            <a:avLst/>
          </a:prstGeom>
          <a:solidFill>
            <a:srgbClr val="A50021"/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Огюст </a:t>
            </a:r>
            <a:r>
              <a:rPr lang="ru-RU" sz="20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Монферран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задумал ширину Исаакиевского собора -122 м. Но так исторически сложилось, что он решил убрать по 12 метров с каждой стороны собора. Какова же ширина Исаакиевского собора?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76500" y="3104634"/>
            <a:ext cx="6271140" cy="369332"/>
          </a:xfrm>
          <a:prstGeom prst="rect">
            <a:avLst/>
          </a:prstGeom>
          <a:solidFill>
            <a:srgbClr val="A5002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ru-RU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Подумайте, значение какой из сторон квадрата вы нашли</a:t>
            </a:r>
            <a:r>
              <a:rPr lang="ru-RU" b="1" dirty="0" smtClean="0">
                <a:solidFill>
                  <a:schemeClr val="bg1"/>
                </a:solidFill>
              </a:rPr>
              <a:t>.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9" name="Блок-схема: знак завершения 8">
            <a:hlinkClick r:id="rId3" action="ppaction://hlinksldjump"/>
          </p:cNvPr>
          <p:cNvSpPr/>
          <p:nvPr/>
        </p:nvSpPr>
        <p:spPr>
          <a:xfrm>
            <a:off x="312646" y="6024563"/>
            <a:ext cx="2103120" cy="512064"/>
          </a:xfrm>
          <a:prstGeom prst="flowChartTerminator">
            <a:avLst/>
          </a:prstGeom>
          <a:solidFill>
            <a:srgbClr val="A5002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  <a:endParaRPr lang="ru-RU" sz="3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2645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Фон" descr="https://autogear.ru/misc/i/gallery/25881/828552.jpg"/>
          <p:cNvPicPr>
            <a:picLocks noChangeAspect="1" noChangeArrowheads="1"/>
          </p:cNvPicPr>
          <p:nvPr/>
        </p:nvPicPr>
        <p:blipFill>
          <a:blip r:embed="rId2">
            <a:lum bright="4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836383" y="2354253"/>
            <a:ext cx="7659917" cy="1323439"/>
          </a:xfrm>
          <a:prstGeom prst="rect">
            <a:avLst/>
          </a:prstGeom>
          <a:solidFill>
            <a:srgbClr val="A5002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№1. 59+43=102 (м) – высота Исаакиевского собора.</a:t>
            </a:r>
          </a:p>
          <a:p>
            <a:endParaRPr lang="ru-RU" sz="20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№2. 122 – 12 – 12=98 (м) – ширина Исаакиевского собора.</a:t>
            </a:r>
          </a:p>
          <a:p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или 122 – (12+12) = 98 (м) 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57037" y="1364109"/>
            <a:ext cx="2375330" cy="400110"/>
          </a:xfrm>
          <a:prstGeom prst="rect">
            <a:avLst/>
          </a:prstGeom>
          <a:solidFill>
            <a:srgbClr val="A5002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Ответы к задачам: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5002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97300" y="320645"/>
            <a:ext cx="2314352" cy="461665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ru-RU" sz="24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Рисуем квадрат</a:t>
            </a:r>
            <a:endParaRPr lang="ru-RU" sz="2400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81826" y="863838"/>
            <a:ext cx="79914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вас на столах лежат листочки в клеточку. Будем чертить квадрат так: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968329" y="1314748"/>
            <a:ext cx="5457071" cy="369332"/>
          </a:xfrm>
          <a:prstGeom prst="rect">
            <a:avLst/>
          </a:prstGeom>
          <a:noFill/>
          <a:ln w="12700"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1 </a:t>
            </a:r>
            <a:r>
              <a:rPr lang="ru-RU" dirty="0">
                <a:solidFill>
                  <a:schemeClr val="bg1"/>
                </a:solidFill>
              </a:rPr>
              <a:t>клеточка = 5 см. Следовательно 2 клеточки = 10 см.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35182" y="2894468"/>
            <a:ext cx="8883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8806" y="3094523"/>
            <a:ext cx="2693987" cy="290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781826" y="1828800"/>
            <a:ext cx="196560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Наши данные: </a:t>
            </a:r>
          </a:p>
          <a:p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Высота – 102 м.</a:t>
            </a:r>
          </a:p>
          <a:p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Ширина – 98 м. </a:t>
            </a:r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9600" y="3606800"/>
            <a:ext cx="28384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Проверяем по линейке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635182" y="4345443"/>
            <a:ext cx="16914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см. и 2 мм.</a:t>
            </a:r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34175" y="6188045"/>
            <a:ext cx="15632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см. и 8 мм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65926" y="5346700"/>
            <a:ext cx="2134815" cy="461665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Карточка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Блок-схема: знак завершения 12">
            <a:hlinkClick r:id="rId3" action="ppaction://hlinksldjump"/>
          </p:cNvPr>
          <p:cNvSpPr/>
          <p:nvPr/>
        </p:nvSpPr>
        <p:spPr>
          <a:xfrm>
            <a:off x="177800" y="6117336"/>
            <a:ext cx="2103120" cy="512064"/>
          </a:xfrm>
          <a:prstGeom prst="flowChartTerminator">
            <a:avLst/>
          </a:prstGeom>
          <a:solidFill>
            <a:srgbClr val="A5002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КАРТА</a:t>
            </a:r>
            <a:endParaRPr lang="ru-RU" sz="3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46100" y="1333498"/>
            <a:ext cx="7023100" cy="2062103"/>
          </a:xfrm>
          <a:prstGeom prst="rect">
            <a:avLst/>
          </a:prstGeom>
          <a:solidFill>
            <a:srgbClr val="A5002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Факт: </a:t>
            </a:r>
          </a:p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Среди всех соборов мира Исаакиевский является четвёртым по величине.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2" descr="http://s1.fotokto.ru/photo/full/658/658704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7886" y="3759199"/>
            <a:ext cx="3980694" cy="2765425"/>
          </a:xfrm>
          <a:prstGeom prst="rect">
            <a:avLst/>
          </a:prstGeom>
          <a:ln w="228600" cap="sq" cmpd="thickThin">
            <a:solidFill>
              <a:srgbClr val="C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="" xmlns:p14="http://schemas.microsoft.com/office/powerpoint/2010/main" val="601613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 animBg="1"/>
      <p:bldP spid="4" grpId="1" animBg="1"/>
      <p:bldP spid="5" grpId="0"/>
      <p:bldP spid="5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 animBg="1"/>
      <p:bldP spid="12" grpId="1" animBg="1"/>
      <p:bldP spid="13" grpId="0" animBg="1"/>
      <p:bldP spid="14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425</TotalTime>
  <Words>893</Words>
  <Application>Microsoft Office PowerPoint</Application>
  <PresentationFormat>Экран (4:3)</PresentationFormat>
  <Paragraphs>102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Казанский собор</vt:lpstr>
      <vt:lpstr>Ответ: 182 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 Ростральные колонны </vt:lpstr>
      <vt:lpstr> Назовите купюры и монеты, которые находятся в обращении в настоящее время в нашей стране. Как можно разменять 50 рублёвую купюру: 1) пятью купюрами? 2) десятью монетами? 3) пятью монетами? </vt:lpstr>
      <vt:lpstr>Слайд 16</vt:lpstr>
      <vt:lpstr>Петропавловская крепость</vt:lpstr>
      <vt:lpstr>Задача  Туристы приехали в Петропавловскую крепость. В первый день они посетили 2 музея, а во второй день на 3 больше. Сколько музеев находится на территории Петропавловской крепости, если туристам осталось посетить 1 музей?</vt:lpstr>
      <vt:lpstr>Слайд 19</vt:lpstr>
    </vt:vector>
  </TitlesOfParts>
  <Company>HP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Арианна ~</dc:creator>
  <cp:lastModifiedBy>DNS</cp:lastModifiedBy>
  <cp:revision>24</cp:revision>
  <dcterms:created xsi:type="dcterms:W3CDTF">2020-05-16T11:13:33Z</dcterms:created>
  <dcterms:modified xsi:type="dcterms:W3CDTF">2020-05-17T17:13:58Z</dcterms:modified>
</cp:coreProperties>
</file>