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71" r:id="rId4"/>
    <p:sldId id="261" r:id="rId5"/>
    <p:sldId id="257" r:id="rId6"/>
    <p:sldId id="267" r:id="rId7"/>
    <p:sldId id="262" r:id="rId8"/>
    <p:sldId id="258" r:id="rId9"/>
    <p:sldId id="263" r:id="rId10"/>
    <p:sldId id="265" r:id="rId11"/>
    <p:sldId id="264" r:id="rId12"/>
    <p:sldId id="269" r:id="rId13"/>
    <p:sldId id="266" r:id="rId14"/>
    <p:sldId id="268" r:id="rId15"/>
    <p:sldId id="260" r:id="rId16"/>
    <p:sldId id="27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1551F-5128-4484-B7E1-8E0FE4871205}" type="datetimeFigureOut">
              <a:rPr lang="ru-RU" smtClean="0"/>
              <a:t>01.05.2020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DFCE3-97AA-4FAD-B202-6F9235124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287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1551F-5128-4484-B7E1-8E0FE4871205}" type="datetimeFigureOut">
              <a:rPr lang="ru-RU" smtClean="0"/>
              <a:t>01.05.2020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DFCE3-97AA-4FAD-B202-6F9235124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62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1551F-5128-4484-B7E1-8E0FE4871205}" type="datetimeFigureOut">
              <a:rPr lang="ru-RU" smtClean="0"/>
              <a:t>01.05.2020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DFCE3-97AA-4FAD-B202-6F9235124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0321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5172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2042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4136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4860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5134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0431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7866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058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1551F-5128-4484-B7E1-8E0FE4871205}" type="datetimeFigureOut">
              <a:rPr lang="ru-RU" smtClean="0"/>
              <a:t>01.05.2020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DFCE3-97AA-4FAD-B202-6F9235124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7561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6891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7190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ADEE8-9294-4C7D-AE8C-03FE086798F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4F678-59A2-4B6F-9B21-6FD19DCF0F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029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1551F-5128-4484-B7E1-8E0FE4871205}" type="datetimeFigureOut">
              <a:rPr lang="ru-RU" smtClean="0"/>
              <a:t>01.05.2020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DFCE3-97AA-4FAD-B202-6F9235124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52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1551F-5128-4484-B7E1-8E0FE4871205}" type="datetimeFigureOut">
              <a:rPr lang="ru-RU" smtClean="0"/>
              <a:t>01.05.2020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DFCE3-97AA-4FAD-B202-6F9235124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997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1551F-5128-4484-B7E1-8E0FE4871205}" type="datetimeFigureOut">
              <a:rPr lang="ru-RU" smtClean="0"/>
              <a:t>01.05.2020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DFCE3-97AA-4FAD-B202-6F9235124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157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1551F-5128-4484-B7E1-8E0FE4871205}" type="datetimeFigureOut">
              <a:rPr lang="ru-RU" smtClean="0"/>
              <a:t>01.05.2020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DFCE3-97AA-4FAD-B202-6F9235124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829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1551F-5128-4484-B7E1-8E0FE4871205}" type="datetimeFigureOut">
              <a:rPr lang="ru-RU" smtClean="0"/>
              <a:t>01.05.2020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DFCE3-97AA-4FAD-B202-6F9235124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03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1551F-5128-4484-B7E1-8E0FE4871205}" type="datetimeFigureOut">
              <a:rPr lang="ru-RU" smtClean="0"/>
              <a:t>01.05.2020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DFCE3-97AA-4FAD-B202-6F9235124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339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1551F-5128-4484-B7E1-8E0FE4871205}" type="datetimeFigureOut">
              <a:rPr lang="ru-RU" smtClean="0"/>
              <a:t>01.05.2020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DFCE3-97AA-4FAD-B202-6F9235124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205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1551F-5128-4484-B7E1-8E0FE4871205}" type="datetimeFigureOut">
              <a:rPr lang="ru-RU" smtClean="0"/>
              <a:t>01.05.2020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CDFCE3-97AA-4FAD-B202-6F9235124F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856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ADEE8-9294-4C7D-AE8C-03FE086798F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01.05.2020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04F678-59A2-4B6F-9B21-6FD19DCF0F2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320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demo.mob-edu.ru/ui/upload/courses/94628/files/web_resources/10/sound/Ma_1_10_2_16.mp3" TargetMode="External"/><Relationship Id="rId2" Type="http://schemas.openxmlformats.org/officeDocument/2006/relationships/hyperlink" Target="https://demo.mob-edu.ru/ui/upload/courses/94628/files/web_resources/10/sound/Ma_1_10_2_15.mp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Винни Пух (советский) клипарт Мультики советские клипарт Клипар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4236" y="3472371"/>
            <a:ext cx="2157497" cy="3723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артинки для детей Винни-пух и Пяточок | Поделки из книг, Картинки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9743" y="254319"/>
            <a:ext cx="1593250" cy="221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Винни Пух (советский) клипарт Мультики советские клипарт Клипар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819" y="5513832"/>
            <a:ext cx="1385762" cy="154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Математика </a:t>
            </a:r>
            <a:endParaRPr lang="ru-RU" sz="72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 класс </a:t>
            </a:r>
            <a:endParaRPr lang="ru-RU" sz="6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3082" name="Picture 10" descr="Подборка персонажей советских мультфильмов (векторные отрисовки 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97" y="5074920"/>
            <a:ext cx="2446942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Забавные истории. Пятачок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847986" y="4974336"/>
            <a:ext cx="1999731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167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1463040" y="475665"/>
            <a:ext cx="9601200" cy="658368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893" y="2527698"/>
            <a:ext cx="1885950" cy="188595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60023" y="2443893"/>
            <a:ext cx="6589776" cy="182512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16 – </a:t>
            </a:r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9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90600" y="384175"/>
            <a:ext cx="10515600" cy="5518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760023" y="3736228"/>
            <a:ext cx="1374648" cy="6537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solidFill>
                  <a:srgbClr val="C00000"/>
                </a:solidFill>
                <a:latin typeface="Arial Black" panose="020B0A04020102020204" pitchFamily="34" charset="0"/>
              </a:rPr>
              <a:t>9</a:t>
            </a:r>
            <a:r>
              <a:rPr lang="en-US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  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7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3271" y="2947923"/>
            <a:ext cx="962025" cy="788305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6610906" y="2322903"/>
            <a:ext cx="1183309" cy="814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  <a:t>= 7</a:t>
            </a:r>
            <a:endParaRPr lang="ru-RU" sz="3600" dirty="0">
              <a:solidFill>
                <a:srgbClr val="5B9BD5">
                  <a:lumMod val="50000"/>
                </a:srgbClr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63040" y="513280"/>
            <a:ext cx="9729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Open Sans"/>
              </a:rPr>
              <a:t>Способ 2. </a:t>
            </a:r>
            <a:r>
              <a:rPr lang="ru-RU" sz="2800" b="1" dirty="0" smtClean="0">
                <a:solidFill>
                  <a:srgbClr val="C00000"/>
                </a:solidFill>
                <a:latin typeface="Open Sans"/>
              </a:rPr>
              <a:t>Вычитание с опорой на таблицу сложения.</a:t>
            </a:r>
            <a:r>
              <a:rPr lang="ru-RU" dirty="0" smtClean="0">
                <a:solidFill>
                  <a:srgbClr val="000000"/>
                </a:solidFill>
                <a:latin typeface="Open Sans"/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566291" y="1990445"/>
            <a:ext cx="758952" cy="545619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10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057976" y="2749605"/>
            <a:ext cx="758952" cy="545619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6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3272" y="3356455"/>
            <a:ext cx="800100" cy="942975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5865296" y="4326061"/>
            <a:ext cx="5824640" cy="2295144"/>
          </a:xfrm>
          <a:prstGeom prst="roundRect">
            <a:avLst/>
          </a:prstGeom>
          <a:noFill/>
          <a:ln w="539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3200" b="1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Знаю, что </a:t>
            </a:r>
            <a:r>
              <a:rPr lang="ru-RU" sz="32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 </a:t>
            </a:r>
            <a:r>
              <a:rPr lang="ru-RU" sz="3200" b="1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это</a:t>
            </a:r>
            <a:r>
              <a:rPr lang="ru-RU" sz="32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5 и </a:t>
            </a:r>
            <a:r>
              <a:rPr lang="ru-RU" sz="3200" b="1" i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r>
            <a:r>
              <a:rPr lang="ru-RU" sz="32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marL="342900" indent="-342900">
              <a:buAutoNum type="arabicPeriod"/>
            </a:pPr>
            <a:r>
              <a:rPr lang="ru-RU" sz="3200" b="1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Значит, если </a:t>
            </a:r>
            <a:r>
              <a:rPr lang="ru-RU" sz="32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из 12 </a:t>
            </a:r>
          </a:p>
          <a:p>
            <a:r>
              <a:rPr lang="ru-RU" sz="3200" b="1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32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вычесть 5, </a:t>
            </a:r>
            <a:r>
              <a:rPr lang="ru-RU" sz="3200" b="1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то</a:t>
            </a:r>
            <a:r>
              <a:rPr lang="ru-RU" sz="32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получится </a:t>
            </a:r>
            <a:r>
              <a:rPr lang="ru-RU" sz="3200" b="1" i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r>
            <a:endParaRPr lang="ru-RU" sz="3200" b="1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83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2642617" y="153376"/>
            <a:ext cx="6501384" cy="92561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5728" y="232136"/>
            <a:ext cx="6995160" cy="768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Реши примеры, помести подходящие ответы на пропущенные места.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17136" y="1533017"/>
            <a:ext cx="5181600" cy="2581783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12 – 9 =</a:t>
            </a:r>
          </a:p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11 – 5 =</a:t>
            </a:r>
          </a:p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17 – 8 =</a:t>
            </a:r>
          </a:p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16 – 9 =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83216" y="5782700"/>
            <a:ext cx="758952" cy="545619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9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670112" y="5806748"/>
            <a:ext cx="758952" cy="545619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8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17136" y="5806749"/>
            <a:ext cx="758952" cy="545619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7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17136" y="5014604"/>
            <a:ext cx="758952" cy="545619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3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670112" y="5011220"/>
            <a:ext cx="758952" cy="545619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4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83216" y="5011221"/>
            <a:ext cx="758952" cy="545619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6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1266" name="Picture 2" descr="Винни-Пух/Литературный герой | ВКонтакт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49" y="3557015"/>
            <a:ext cx="3170255" cy="317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Картинка пчелы на цветке для детей - Выращивание из Семян!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350713" y="1533017"/>
            <a:ext cx="768389" cy="57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Картинка пчелы на цветке для детей - Выращивание из Семян!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48264" flipH="1">
            <a:off x="9434843" y="2827155"/>
            <a:ext cx="768389" cy="57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Картинка пчелы на цветке для детей - Выращивание из Семян!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28019" flipH="1">
            <a:off x="10295700" y="3900887"/>
            <a:ext cx="667956" cy="503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Картинка пчелы на цветке для детей - Выращивание из Семян!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233" y="3828670"/>
            <a:ext cx="509277" cy="398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2031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0.18946 -0.511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66" y="-2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7037E-7 L -0.00091 -0.4224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2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7037E-7 L -0.00247 -0.4414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-22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59259E-6 L 0.19245 -0.3502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22" y="-1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  <p:bldP spid="8" grpId="0" animBg="1"/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76681" y="3928745"/>
            <a:ext cx="7936992" cy="29292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Решение</a:t>
            </a:r>
          </a:p>
          <a:p>
            <a:pPr marL="0" indent="0">
              <a:buNone/>
            </a:pP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– 6 = 8 (г.)</a:t>
            </a:r>
          </a:p>
          <a:p>
            <a:pPr marL="0" indent="0">
              <a:buNone/>
            </a:pP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осталось 8 горшочков мёда.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Ребята, нужно ваше мнение. | Пикабу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61" y="2794889"/>
            <a:ext cx="3715639" cy="371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Винни-Пуху  на день рождения подарили 14 горшочков мёда. 6 горшочков мёда он съел. Сколько мёда осталось у Винни-Пуха?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98473" y="1893024"/>
            <a:ext cx="5237018" cy="1916976"/>
          </a:xfrm>
          <a:prstGeom prst="roundRect">
            <a:avLst/>
          </a:prstGeom>
          <a:noFill/>
          <a:ln w="539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– 14 г.</a:t>
            </a:r>
          </a:p>
          <a:p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Съел – 6 г.</a:t>
            </a:r>
          </a:p>
          <a:p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Осталось - ?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25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929640" y="481583"/>
            <a:ext cx="10180320" cy="850392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2792" y="517842"/>
            <a:ext cx="10515600" cy="777874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те выражения, где при вычитании осуществляется переход через десяток. Помести их в левую колонку. Те выражения, где при вычитании переход через десяток не осуществляется, помести в правую колонку.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3992527"/>
              </p:ext>
            </p:extLst>
          </p:nvPr>
        </p:nvGraphicFramePr>
        <p:xfrm>
          <a:off x="838200" y="1825625"/>
          <a:ext cx="11085576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42788"/>
                <a:gridCol w="554278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u="sng" dirty="0">
                          <a:solidFill>
                            <a:srgbClr val="000000"/>
                          </a:solidFill>
                          <a:effectLst/>
                          <a:hlinkClick r:id="rId2"/>
                        </a:rPr>
                        <a:t>Выражения, где при вычитании осуществляется вычитание с переходом через десяток</a:t>
                      </a:r>
                      <a:endParaRPr lang="ru-RU" b="1" dirty="0">
                        <a:effectLst/>
                      </a:endParaRPr>
                    </a:p>
                  </a:txBody>
                  <a:tcPr marL="76200" marR="76200" marT="76200" marB="7620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u="sng" dirty="0">
                          <a:solidFill>
                            <a:srgbClr val="000000"/>
                          </a:solidFill>
                          <a:effectLst/>
                          <a:hlinkClick r:id="rId3"/>
                        </a:rPr>
                        <a:t>Выражения, где при вычитании </a:t>
                      </a:r>
                      <a:r>
                        <a:rPr lang="ru-RU" sz="2800" b="1" u="sng" dirty="0">
                          <a:solidFill>
                            <a:srgbClr val="C00000"/>
                          </a:solidFill>
                          <a:effectLst/>
                          <a:latin typeface="OpenSans-Bold"/>
                          <a:hlinkClick r:id="rId3"/>
                        </a:rPr>
                        <a:t>не</a:t>
                      </a:r>
                      <a:r>
                        <a:rPr lang="ru-RU" b="1" u="sng" dirty="0">
                          <a:solidFill>
                            <a:srgbClr val="FF0000"/>
                          </a:solidFill>
                          <a:effectLst/>
                          <a:hlinkClick r:id="rId3"/>
                        </a:rPr>
                        <a:t> </a:t>
                      </a:r>
                      <a:r>
                        <a:rPr lang="ru-RU" b="1" u="sng" dirty="0">
                          <a:solidFill>
                            <a:srgbClr val="000000"/>
                          </a:solidFill>
                          <a:effectLst/>
                          <a:hlinkClick r:id="rId3"/>
                        </a:rPr>
                        <a:t>осуществляется вычитание с переходом через десяток</a:t>
                      </a:r>
                      <a:endParaRPr lang="ru-RU" b="1" dirty="0">
                        <a:effectLst/>
                      </a:endParaRPr>
                    </a:p>
                  </a:txBody>
                  <a:tcPr marL="76200" marR="76200" marT="76200" marB="7620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2313432" y="4991483"/>
            <a:ext cx="3044952" cy="386318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10 - 5</a:t>
            </a:r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13432" y="4263735"/>
            <a:ext cx="3044952" cy="423238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13 - 5</a:t>
            </a:r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313432" y="6295616"/>
            <a:ext cx="3044952" cy="375759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14 - 2</a:t>
            </a:r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13432" y="5659745"/>
            <a:ext cx="3044952" cy="385974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17 - 9</a:t>
            </a:r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42" name="Picture 2" descr="Салат винни пух | Поросята в искусстве, Иллюстрации свиньи и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68513" y="4076719"/>
            <a:ext cx="1808924" cy="2594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53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6 L -0.0056 -0.216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" y="-10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8148E-6 L 0.20912 1.48148E-6 C 0.30274 1.48148E-6 0.41823 -0.08843 0.41823 -0.15996 L 0.41823 -0.31991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11" y="-1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0.00196 -0.3252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0.20912 -3.7037E-7 C 0.30274 -3.7037E-7 0.41823 -0.11412 0.41823 -0.20671 L 0.41823 -0.41343 " pathEditMode="relative" rAng="0" ptsTypes="AA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11" y="-2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8367" y="832876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вычитания с переходом через десяток.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8764" y="4100946"/>
            <a:ext cx="5555672" cy="9971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Вычитание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частям 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43346" y="3662496"/>
            <a:ext cx="5237018" cy="1649005"/>
          </a:xfrm>
          <a:prstGeom prst="roundRect">
            <a:avLst/>
          </a:prstGeom>
          <a:noFill/>
          <a:ln w="539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3200" b="1" i="1" dirty="0">
              <a:solidFill>
                <a:srgbClr val="00B05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518564" y="3644543"/>
            <a:ext cx="5226628" cy="1649005"/>
          </a:xfrm>
          <a:prstGeom prst="roundRect">
            <a:avLst/>
          </a:prstGeom>
          <a:noFill/>
          <a:ln w="539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Вычитание с опорой на таблицу сложения.</a:t>
            </a:r>
            <a:endParaRPr lang="ru-RU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98367" y="832877"/>
            <a:ext cx="10595265" cy="1325563"/>
          </a:xfrm>
          <a:prstGeom prst="roundRect">
            <a:avLst/>
          </a:prstGeom>
          <a:noFill/>
          <a:ln w="539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3200" b="1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52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6" name="Picture 10" descr="Солнце – свет, солнце – тепло! | Педагогическое интернет ...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110" y="-609600"/>
            <a:ext cx="6040292" cy="6040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654" y="2798616"/>
            <a:ext cx="6899565" cy="1325563"/>
          </a:xfrm>
        </p:spPr>
        <p:txBody>
          <a:bodyPr>
            <a:normAutofit/>
          </a:bodyPr>
          <a:lstStyle/>
          <a:p>
            <a:r>
              <a:rPr lang="ru-RU" sz="80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Молодцы!</a:t>
            </a:r>
            <a:endParaRPr lang="ru-RU" sz="80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7377" y="5876305"/>
            <a:ext cx="4883319" cy="111566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4437" y="5876305"/>
            <a:ext cx="4883319" cy="111566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1856" y="5876305"/>
            <a:ext cx="4883319" cy="11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4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Солнце – свет, солнце – тепло! | Педагогическое интернет ...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1286" y="-573024"/>
            <a:ext cx="6040292" cy="6040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2854" y="810641"/>
            <a:ext cx="7226808" cy="4351338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>
              <a:solidFill>
                <a:srgbClr val="000000"/>
              </a:solidFill>
              <a:latin typeface="Open Sans"/>
            </a:endParaRPr>
          </a:p>
          <a:p>
            <a:pPr marL="0" indent="0" algn="ctr">
              <a:buNone/>
            </a:pPr>
            <a:r>
              <a:rPr lang="ru-RU" dirty="0">
                <a:solidFill>
                  <a:srgbClr val="000000"/>
                </a:solidFill>
                <a:latin typeface="Open Sans"/>
              </a:rPr>
              <a:t> </a:t>
            </a:r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Всем! Всем! Добрый день!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dirty="0">
                <a:solidFill>
                  <a:srgbClr val="00B050"/>
                </a:solidFill>
                <a:latin typeface="Arial Black" panose="020B0A04020102020204" pitchFamily="34" charset="0"/>
              </a:rPr>
              <a:t> </a:t>
            </a:r>
            <a:r>
              <a:rPr lang="ru-RU" b="1" dirty="0">
                <a:solidFill>
                  <a:srgbClr val="00B050"/>
                </a:solidFill>
                <a:latin typeface="Arial Black" panose="020B0A04020102020204" pitchFamily="34" charset="0"/>
              </a:rPr>
              <a:t>Прочь с дороги, наша лень!</a:t>
            </a:r>
            <a:endParaRPr lang="ru-RU" dirty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dirty="0">
                <a:solidFill>
                  <a:srgbClr val="00B0F0"/>
                </a:solidFill>
                <a:latin typeface="Arial Black" panose="020B0A04020102020204" pitchFamily="34" charset="0"/>
              </a:rPr>
              <a:t> </a:t>
            </a:r>
            <a:r>
              <a:rPr lang="ru-RU" b="1" dirty="0">
                <a:solidFill>
                  <a:srgbClr val="00B0F0"/>
                </a:solidFill>
                <a:latin typeface="Arial Black" panose="020B0A04020102020204" pitchFamily="34" charset="0"/>
              </a:rPr>
              <a:t>Не мешай трудиться!</a:t>
            </a:r>
            <a:endParaRPr lang="ru-RU" dirty="0">
              <a:solidFill>
                <a:srgbClr val="00B0F0"/>
              </a:solidFill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dirty="0">
                <a:solidFill>
                  <a:srgbClr val="000000"/>
                </a:solidFill>
                <a:latin typeface="Arial Black" panose="020B0A04020102020204" pitchFamily="34" charset="0"/>
              </a:rPr>
              <a:t> </a:t>
            </a:r>
            <a:r>
              <a:rPr lang="ru-RU" b="1" dirty="0">
                <a:solidFill>
                  <a:srgbClr val="7030A0"/>
                </a:solidFill>
                <a:latin typeface="Arial Black" panose="020B0A04020102020204" pitchFamily="34" charset="0"/>
              </a:rPr>
              <a:t>Не мешай учиться!</a:t>
            </a:r>
            <a:endParaRPr lang="ru-RU" dirty="0">
              <a:solidFill>
                <a:srgbClr val="7030A0"/>
              </a:solidFill>
              <a:latin typeface="Arial Black" panose="020B0A04020102020204" pitchFamily="34" charset="0"/>
            </a:endParaRPr>
          </a:p>
          <a:p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028" name="Picture 4" descr="Файл:Трава.png — Wiki Сетевые сообщества педагогов Удмуртской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7022" y="4455997"/>
            <a:ext cx="7406640" cy="2402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Файл:Трава.png — Wiki Сетевые сообщества педагогов Удмуртской ..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368" y="4455997"/>
            <a:ext cx="7496556" cy="2402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64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6178277" y="4127740"/>
            <a:ext cx="4969644" cy="2530984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Способы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вычитания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с переходом через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десяток.</a:t>
            </a:r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99933" y="354984"/>
            <a:ext cx="2477165" cy="59755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9933" y="354984"/>
            <a:ext cx="2631987" cy="64415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Разминка :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44952" y="1825625"/>
            <a:ext cx="1014983" cy="661543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11</a:t>
            </a:r>
            <a:endParaRPr lang="ru-RU" sz="4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4429" y="179328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6 + 5 =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9 + 3 =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9 – 5 =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13 - 3 =  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12 – 5 =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44952" y="2550286"/>
            <a:ext cx="1014983" cy="65686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12</a:t>
            </a:r>
            <a:endParaRPr lang="ru-RU" sz="4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44951" y="3266222"/>
            <a:ext cx="1014983" cy="65686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rgbClr val="C00000"/>
                </a:solidFill>
                <a:latin typeface="Arial Black" panose="020B0A04020102020204" pitchFamily="34" charset="0"/>
              </a:rPr>
              <a:t>4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69607" y="4736366"/>
            <a:ext cx="931646" cy="65686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rgbClr val="C00000"/>
                </a:solidFill>
                <a:latin typeface="Arial Black" panose="020B0A04020102020204" pitchFamily="34" charset="0"/>
              </a:rPr>
              <a:t>?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69607" y="4001294"/>
            <a:ext cx="1014983" cy="65686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10</a:t>
            </a:r>
            <a:endParaRPr lang="ru-RU" sz="4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2724" y="1220131"/>
            <a:ext cx="6000750" cy="43815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6723" y="676906"/>
            <a:ext cx="1085850" cy="54292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1889" y="672796"/>
            <a:ext cx="1085850" cy="5429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4241" y="676906"/>
            <a:ext cx="1085850" cy="54292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8881" y="654596"/>
            <a:ext cx="1085850" cy="54292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1233" y="644021"/>
            <a:ext cx="1085850" cy="54292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9731" y="321241"/>
            <a:ext cx="485775" cy="352425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6369281" y="1154601"/>
            <a:ext cx="585216" cy="638679"/>
          </a:xfrm>
          <a:prstGeom prst="ellipse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1196827" y="1127327"/>
            <a:ext cx="585216" cy="638679"/>
          </a:xfrm>
          <a:prstGeom prst="ellipse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7087510" y="2382401"/>
            <a:ext cx="466928" cy="48571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/>
          <p:nvPr/>
        </p:nvSpPr>
        <p:spPr>
          <a:xfrm>
            <a:off x="7594418" y="2388493"/>
            <a:ext cx="466928" cy="48571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8077845" y="2388493"/>
            <a:ext cx="466928" cy="48571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/>
          <p:cNvSpPr/>
          <p:nvPr/>
        </p:nvSpPr>
        <p:spPr>
          <a:xfrm>
            <a:off x="8567168" y="2393002"/>
            <a:ext cx="466928" cy="48571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бедренный треугольник 24"/>
          <p:cNvSpPr/>
          <p:nvPr/>
        </p:nvSpPr>
        <p:spPr>
          <a:xfrm>
            <a:off x="9088933" y="2393002"/>
            <a:ext cx="466928" cy="48571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9580163" y="2393002"/>
            <a:ext cx="466928" cy="48571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10102749" y="2393002"/>
            <a:ext cx="466928" cy="48571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Равнобедренный треугольник 27"/>
          <p:cNvSpPr/>
          <p:nvPr/>
        </p:nvSpPr>
        <p:spPr>
          <a:xfrm>
            <a:off x="10609657" y="2393003"/>
            <a:ext cx="466928" cy="48571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авнобедренный треугольник 28"/>
          <p:cNvSpPr/>
          <p:nvPr/>
        </p:nvSpPr>
        <p:spPr>
          <a:xfrm>
            <a:off x="11147921" y="2393004"/>
            <a:ext cx="466928" cy="48571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авнобедренный треугольник 29"/>
          <p:cNvSpPr/>
          <p:nvPr/>
        </p:nvSpPr>
        <p:spPr>
          <a:xfrm>
            <a:off x="5634953" y="2375591"/>
            <a:ext cx="466928" cy="48571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Равнобедренный треугольник 30"/>
          <p:cNvSpPr/>
          <p:nvPr/>
        </p:nvSpPr>
        <p:spPr>
          <a:xfrm>
            <a:off x="6107099" y="2375592"/>
            <a:ext cx="466928" cy="48571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авнобедренный треугольник 31"/>
          <p:cNvSpPr/>
          <p:nvPr/>
        </p:nvSpPr>
        <p:spPr>
          <a:xfrm>
            <a:off x="6617793" y="2375593"/>
            <a:ext cx="466928" cy="48571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11103850" y="2404104"/>
            <a:ext cx="644091" cy="60118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0554060" y="2412530"/>
            <a:ext cx="644091" cy="60118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10080136" y="2429294"/>
            <a:ext cx="644091" cy="60118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9532108" y="2402236"/>
            <a:ext cx="644091" cy="60118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9067141" y="2429674"/>
            <a:ext cx="644091" cy="60118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042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5" grpId="0" animBg="1"/>
      <p:bldP spid="6" grpId="0" animBg="1"/>
      <p:bldP spid="7" grpId="0" animBg="1"/>
      <p:bldP spid="11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27"/>
          <p:cNvSpPr/>
          <p:nvPr/>
        </p:nvSpPr>
        <p:spPr>
          <a:xfrm>
            <a:off x="4678679" y="5202030"/>
            <a:ext cx="819344" cy="65686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407726" y="5250154"/>
            <a:ext cx="819344" cy="65686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 де</a:t>
            </a:r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654722" y="4098054"/>
            <a:ext cx="819344" cy="65686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331238" y="4062726"/>
            <a:ext cx="819344" cy="65686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94944" y="365123"/>
            <a:ext cx="10826496" cy="82359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375150" y="2880740"/>
            <a:ext cx="811914" cy="657988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35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Open Sans"/>
              </a:rPr>
              <a:t>Впиши количество десятков и единиц, содержащихся в каждом числе.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711328" y="1618486"/>
            <a:ext cx="6422136" cy="4558475"/>
          </a:xfrm>
        </p:spPr>
        <p:txBody>
          <a:bodyPr>
            <a:normAutofit lnSpcReduction="10000"/>
          </a:bodyPr>
          <a:lstStyle/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17 =       </a:t>
            </a:r>
            <a:r>
              <a:rPr lang="ru-RU" sz="4000" dirty="0" err="1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дес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. и   ед.</a:t>
            </a:r>
          </a:p>
          <a:p>
            <a:endParaRPr lang="ru-RU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14 =       </a:t>
            </a:r>
            <a:r>
              <a:rPr lang="ru-RU" sz="4000" dirty="0" err="1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дес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.      ед.</a:t>
            </a:r>
          </a:p>
          <a:p>
            <a:endParaRPr lang="ru-RU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19 =       </a:t>
            </a:r>
            <a:r>
              <a:rPr lang="ru-RU" sz="4000" dirty="0" err="1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дес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.     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е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д. </a:t>
            </a:r>
          </a:p>
          <a:p>
            <a:endParaRPr lang="ru-RU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11 =       </a:t>
            </a:r>
            <a:r>
              <a:rPr lang="ru-RU" sz="4000" dirty="0" err="1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дес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.      ед. </a:t>
            </a:r>
          </a:p>
          <a:p>
            <a:endParaRPr lang="ru-RU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endParaRPr lang="ru-RU" sz="4000" dirty="0" smtClean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endParaRPr lang="ru-RU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7286104" y="1591444"/>
            <a:ext cx="4235336" cy="4585517"/>
          </a:xfrm>
        </p:spPr>
        <p:txBody>
          <a:bodyPr>
            <a:normAutofit lnSpcReduction="10000"/>
          </a:bodyPr>
          <a:lstStyle/>
          <a:p>
            <a:endParaRPr lang="ru-RU" sz="4000" dirty="0" smtClean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sz="4000" dirty="0" smtClean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86583" y="1618487"/>
            <a:ext cx="800481" cy="637508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30766" y="2889481"/>
            <a:ext cx="867257" cy="65686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40199" y="1618487"/>
            <a:ext cx="800481" cy="637508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420871" y="1591444"/>
            <a:ext cx="731520" cy="691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</a:t>
            </a:r>
            <a:endParaRPr lang="ru-RU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605526" y="1646180"/>
            <a:ext cx="826587" cy="691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7</a:t>
            </a:r>
            <a:endParaRPr lang="ru-RU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2948994" y="6281023"/>
            <a:ext cx="731520" cy="691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4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2375150" y="2951196"/>
            <a:ext cx="731520" cy="59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</a:t>
            </a:r>
            <a:endParaRPr lang="ru-RU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709160" y="5232790"/>
            <a:ext cx="731520" cy="691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</a:t>
            </a:r>
            <a:endParaRPr lang="ru-RU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2439784" y="5274541"/>
            <a:ext cx="731520" cy="691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</a:t>
            </a:r>
            <a:endParaRPr lang="ru-RU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684106" y="2917175"/>
            <a:ext cx="731520" cy="691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</a:rPr>
              <a:t>4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2375150" y="4098054"/>
            <a:ext cx="731520" cy="691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</a:t>
            </a:r>
            <a:endParaRPr lang="ru-RU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698634" y="4125748"/>
            <a:ext cx="731520" cy="691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9</a:t>
            </a:r>
            <a:endParaRPr lang="ru-RU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9218" name="Picture 2" descr="Винни-Пух и все-все-все.&quot; ) Клипарт ПНГ.. Обсуждение на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0802" y="4098054"/>
            <a:ext cx="2883278" cy="2602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286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Названия компонентов математических действий | Солнечный город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17" y="547149"/>
            <a:ext cx="7820891" cy="5848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Винни-Пух и все-все-все.&quot; ) Клипарт ПНГ.. Обсуждение на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8072" y="4060835"/>
            <a:ext cx="2410691" cy="2224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746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1307592" y="330453"/>
            <a:ext cx="9526714" cy="1021908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2077" y="597504"/>
            <a:ext cx="9452229" cy="685800"/>
          </a:xfrm>
        </p:spPr>
        <p:txBody>
          <a:bodyPr>
            <a:no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</a:pP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– двузначное число, стоит между числами 11 и 13, в нем 1 десяток и 2 единицы. </a:t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– это 3 и 9, 4 и 8, 5 и 9, 6 и 6.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– однозначное число, стоит между числами 4 и 6, в нем 5 единиц. 5 – это 1 и 4, 2 и 3.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89701" y="1690688"/>
            <a:ext cx="5772150" cy="962025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2075688" y="1690688"/>
            <a:ext cx="3044952" cy="833056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12 - 5</a:t>
            </a:r>
            <a:endParaRPr lang="ru-RU" sz="48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7565" y="2367343"/>
            <a:ext cx="2190750" cy="3933825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547116" y="2652713"/>
            <a:ext cx="6102096" cy="658368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12</a:t>
            </a:r>
            <a:r>
              <a:rPr lang="ru-RU" sz="4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1 десяток и 2 единицы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381" y="4068414"/>
            <a:ext cx="2133600" cy="24574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3614738"/>
            <a:ext cx="5181750" cy="907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02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2586609" y="220705"/>
            <a:ext cx="6102096" cy="658368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469" y="948034"/>
            <a:ext cx="4338447" cy="4873168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6528816" y="3335278"/>
            <a:ext cx="3611879" cy="540583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Запомни правило!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14954" y="1131314"/>
            <a:ext cx="917257" cy="63030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- </a:t>
            </a:r>
            <a:r>
              <a:rPr lang="en-US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28816" y="1158113"/>
            <a:ext cx="5181600" cy="182512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12 – 5 = 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8736711" y="853995"/>
            <a:ext cx="1569720" cy="1184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12 - 2</a:t>
            </a:r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549896" y="2329458"/>
            <a:ext cx="1374648" cy="6537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  <a:r>
              <a:rPr lang="en-US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   3</a:t>
            </a:r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2291" y="1643650"/>
            <a:ext cx="962025" cy="7905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4544" y="426411"/>
            <a:ext cx="1066800" cy="800100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0663047" y="1116172"/>
            <a:ext cx="967169" cy="645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= 7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2256" y="4192023"/>
            <a:ext cx="9656617" cy="237175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586609" y="254427"/>
            <a:ext cx="60377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Open Sans"/>
              </a:rPr>
              <a:t>Способ 1. </a:t>
            </a:r>
            <a:r>
              <a:rPr lang="ru-RU" sz="2800" b="1" dirty="0" smtClean="0">
                <a:solidFill>
                  <a:srgbClr val="C00000"/>
                </a:solidFill>
                <a:latin typeface="Open Sans"/>
              </a:rPr>
              <a:t>В</a:t>
            </a:r>
            <a:r>
              <a:rPr lang="ru-RU" sz="2800" b="1" i="0" dirty="0" smtClean="0">
                <a:solidFill>
                  <a:srgbClr val="C00000"/>
                </a:solidFill>
                <a:effectLst/>
                <a:latin typeface="Open Sans"/>
              </a:rPr>
              <a:t>ычитание по частям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Open Sans"/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951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4" grpId="0" animBg="1"/>
      <p:bldP spid="2" grpId="0"/>
      <p:bldP spid="7" grpId="0"/>
      <p:bldP spid="8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2733770" y="475665"/>
            <a:ext cx="6102096" cy="658368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8319" y="1839452"/>
            <a:ext cx="1066800" cy="8001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893" y="2527698"/>
            <a:ext cx="1885950" cy="18859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94902" y="2434453"/>
            <a:ext cx="917257" cy="63030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- </a:t>
            </a:r>
            <a:r>
              <a:rPr lang="en-US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60023" y="2443893"/>
            <a:ext cx="6589776" cy="182512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16 – 9 = 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90600" y="384175"/>
            <a:ext cx="10515600" cy="5518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970570" y="2157134"/>
            <a:ext cx="1569720" cy="1184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  <a:t>16 </a:t>
            </a:r>
            <a:r>
              <a:rPr lang="ru-RU" sz="3200" dirty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  <a:t>- </a:t>
            </a:r>
            <a:r>
              <a:rPr lang="ru-RU" sz="3200" dirty="0" smtClean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  <a:t>6</a:t>
            </a:r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633275" y="3604229"/>
            <a:ext cx="1374648" cy="6537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6</a:t>
            </a:r>
            <a:r>
              <a:rPr lang="en-US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  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r>
              <a:rPr lang="en-US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  <a:endParaRPr lang="ru-RU" sz="32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9587" y="2904006"/>
            <a:ext cx="962025" cy="788305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8835866" y="2443893"/>
            <a:ext cx="967169" cy="645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  <a:t>= 7</a:t>
            </a:r>
            <a:endParaRPr lang="ru-RU" sz="3200" dirty="0">
              <a:solidFill>
                <a:srgbClr val="5B9BD5">
                  <a:lumMod val="50000"/>
                </a:srgbClr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624071" y="513280"/>
            <a:ext cx="46036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Open Sans"/>
              </a:rPr>
              <a:t>Вычитание </a:t>
            </a:r>
            <a:r>
              <a:rPr lang="ru-RU" sz="2800" b="1" dirty="0" smtClean="0">
                <a:solidFill>
                  <a:srgbClr val="C00000"/>
                </a:solidFill>
                <a:latin typeface="Open Sans"/>
              </a:rPr>
              <a:t>по частям.</a:t>
            </a:r>
            <a:r>
              <a:rPr lang="ru-RU" dirty="0" smtClean="0">
                <a:solidFill>
                  <a:srgbClr val="000000"/>
                </a:solidFill>
                <a:latin typeface="Open Sans"/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566291" y="1990445"/>
            <a:ext cx="758952" cy="545619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10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057976" y="2749605"/>
            <a:ext cx="758952" cy="545619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6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3272" y="3356455"/>
            <a:ext cx="800100" cy="942975"/>
          </a:xfrm>
          <a:prstGeom prst="rect">
            <a:avLst/>
          </a:prstGeom>
        </p:spPr>
      </p:pic>
      <p:pic>
        <p:nvPicPr>
          <p:cNvPr id="7170" name="Picture 2" descr="ᐈ Винни пух на белом фоне фон, векторные картинки винни пух ..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230" y="3342076"/>
            <a:ext cx="2416788" cy="3486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19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1069116" y="153376"/>
            <a:ext cx="10113817" cy="658368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469" y="948034"/>
            <a:ext cx="4338447" cy="487316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28816" y="1158113"/>
            <a:ext cx="5181600" cy="182512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12 – </a:t>
            </a:r>
            <a:r>
              <a:rPr lang="ru-RU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5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528816" y="2349406"/>
            <a:ext cx="1374648" cy="6537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5</a:t>
            </a:r>
            <a:r>
              <a:rPr lang="en-US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   </a:t>
            </a:r>
            <a:r>
              <a:rPr lang="ru-RU" sz="3200" dirty="0">
                <a:solidFill>
                  <a:srgbClr val="00B050"/>
                </a:solidFill>
                <a:latin typeface="Arial Black" panose="020B0A04020102020204" pitchFamily="34" charset="0"/>
              </a:rPr>
              <a:t>7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0738" y="1643649"/>
            <a:ext cx="962025" cy="790575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8377046" y="1158113"/>
            <a:ext cx="967169" cy="645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= </a:t>
            </a:r>
            <a:r>
              <a:rPr lang="ru-RU" sz="36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7</a:t>
            </a:r>
            <a:endParaRPr lang="ru-RU" sz="36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43891" y="169636"/>
            <a:ext cx="95642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Open Sans"/>
              </a:rPr>
              <a:t>Способ 2. </a:t>
            </a:r>
            <a:r>
              <a:rPr lang="ru-RU" sz="2800" b="1" dirty="0" smtClean="0">
                <a:solidFill>
                  <a:srgbClr val="C00000"/>
                </a:solidFill>
                <a:latin typeface="Open Sans"/>
              </a:rPr>
              <a:t>В</a:t>
            </a:r>
            <a:r>
              <a:rPr lang="ru-RU" sz="2800" b="1" i="0" dirty="0" smtClean="0">
                <a:solidFill>
                  <a:srgbClr val="C00000"/>
                </a:solidFill>
                <a:effectLst/>
                <a:latin typeface="Open Sans"/>
              </a:rPr>
              <a:t>ычитание с опорой на таблицу сложения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83783" y="3625517"/>
            <a:ext cx="5824640" cy="2295144"/>
          </a:xfrm>
          <a:prstGeom prst="roundRect">
            <a:avLst/>
          </a:prstGeom>
          <a:noFill/>
          <a:ln w="539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3200" b="1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Знаю, что </a:t>
            </a:r>
            <a:r>
              <a:rPr lang="ru-RU" sz="32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 </a:t>
            </a:r>
            <a:r>
              <a:rPr lang="ru-RU" sz="3200" b="1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это</a:t>
            </a:r>
            <a:r>
              <a:rPr lang="ru-RU" sz="32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5 и </a:t>
            </a:r>
            <a:r>
              <a:rPr lang="ru-RU" sz="3200" b="1" i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r>
            <a:r>
              <a:rPr lang="ru-RU" sz="32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  <a:p>
            <a:pPr marL="342900" indent="-342900">
              <a:buAutoNum type="arabicPeriod"/>
            </a:pPr>
            <a:r>
              <a:rPr lang="ru-RU" sz="3200" b="1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Значит, если </a:t>
            </a:r>
            <a:r>
              <a:rPr lang="ru-RU" sz="32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из 12 </a:t>
            </a:r>
          </a:p>
          <a:p>
            <a:r>
              <a:rPr lang="ru-RU" sz="3200" b="1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32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вычесть 5, </a:t>
            </a:r>
            <a:r>
              <a:rPr lang="ru-RU" sz="3200" b="1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то</a:t>
            </a:r>
            <a:r>
              <a:rPr lang="ru-RU" sz="3200" b="1" i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получится </a:t>
            </a:r>
            <a:r>
              <a:rPr lang="ru-RU" sz="3200" b="1" i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r>
            <a:endParaRPr lang="ru-RU" sz="3200" b="1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424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8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1824</TotalTime>
  <Words>359</Words>
  <Application>Microsoft Office PowerPoint</Application>
  <PresentationFormat>Широкоэкранный</PresentationFormat>
  <Paragraphs>106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</vt:lpstr>
      <vt:lpstr>Arial Black</vt:lpstr>
      <vt:lpstr>Calibri</vt:lpstr>
      <vt:lpstr>Calibri Light</vt:lpstr>
      <vt:lpstr>Open Sans</vt:lpstr>
      <vt:lpstr>OpenSans-Bold</vt:lpstr>
      <vt:lpstr>Times New Roman</vt:lpstr>
      <vt:lpstr>Тема Office</vt:lpstr>
      <vt:lpstr>1_Тема Office</vt:lpstr>
      <vt:lpstr>Математика </vt:lpstr>
      <vt:lpstr>Презентация PowerPoint</vt:lpstr>
      <vt:lpstr>Разминка :</vt:lpstr>
      <vt:lpstr>Впиши количество десятков и единиц, содержащихся в каждом числе.</vt:lpstr>
      <vt:lpstr>Презентация PowerPoint</vt:lpstr>
      <vt:lpstr>12 – двузначное число, стоит между числами 11 и 13, в нем 1 десяток и 2 единицы.      12 – это 3 и 9, 4 и 8, 5 и 9, 6 и 6.      5 – однозначное число, стоит между числами 4 и 6, в нем 5 единиц. 5 – это 1 и 4, 2 и 3. </vt:lpstr>
      <vt:lpstr> - 3</vt:lpstr>
      <vt:lpstr> - 3</vt:lpstr>
      <vt:lpstr>Презентация PowerPoint</vt:lpstr>
      <vt:lpstr>Презентация PowerPoint</vt:lpstr>
      <vt:lpstr>Реши примеры, помести подходящие ответы на пропущенные места.</vt:lpstr>
      <vt:lpstr>Винни-Пуху  на день рождения подарили 14 горшочков мёда. 6 горшочков мёда он съел. Сколько мёда осталось у Винни-Пуха?</vt:lpstr>
      <vt:lpstr>Выбери те выражения, где при вычитании осуществляется переход через десяток. Помести их в левую колонку. Те выражения, где при вычитании переход через десяток не осуществляется, помести в правую колонку.</vt:lpstr>
      <vt:lpstr>Способы вычитания с переходом через десяток.</vt:lpstr>
      <vt:lpstr>Молодцы!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</cp:lastModifiedBy>
  <cp:revision>43</cp:revision>
  <dcterms:created xsi:type="dcterms:W3CDTF">2020-04-29T20:32:30Z</dcterms:created>
  <dcterms:modified xsi:type="dcterms:W3CDTF">2020-05-01T06:47:02Z</dcterms:modified>
</cp:coreProperties>
</file>