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17" r:id="rId2"/>
    <p:sldId id="316" r:id="rId3"/>
    <p:sldId id="276" r:id="rId4"/>
    <p:sldId id="282" r:id="rId5"/>
    <p:sldId id="303" r:id="rId6"/>
    <p:sldId id="274" r:id="rId7"/>
    <p:sldId id="313" r:id="rId8"/>
    <p:sldId id="283" r:id="rId9"/>
    <p:sldId id="275" r:id="rId10"/>
    <p:sldId id="31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4" autoAdjust="0"/>
    <p:restoredTop sz="89631" autoAdjust="0"/>
  </p:normalViewPr>
  <p:slideViewPr>
    <p:cSldViewPr snapToGrid="0">
      <p:cViewPr varScale="1">
        <p:scale>
          <a:sx n="100" d="100"/>
          <a:sy n="100" d="100"/>
        </p:scale>
        <p:origin x="33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82A7E-D752-4662-9B99-6EBB4D3D2B1E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41D7F-271F-4878-9C37-2E8EE0BF7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448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PT Serif"/>
              </a:rPr>
              <a:t>Зачатки инженерного мышления необходимы ребенку уже с малых лет, так как с самого раннего детства он находится в окружении техники, электроники и даже роботов. Инженерный тип мышления необходим….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41D7F-271F-4878-9C37-2E8EE0BF7B8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005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Инженерное мышление – активная форма творческого мышления.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41D7F-271F-4878-9C37-2E8EE0BF7B8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665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Главные из перечисленных видов мышления – творческое, наглядно-образное и техническое. Все они начинают формироваться еще в раннем детстве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41D7F-271F-4878-9C37-2E8EE0BF7B8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403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Необходимо</a:t>
            </a:r>
            <a:r>
              <a:rPr lang="ru-RU" baseline="0" dirty="0"/>
              <a:t> развивать у дошкольников ряд основных качеств инженерного мышления. Это 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41D7F-271F-4878-9C37-2E8EE0BF7B8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27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Конструирование больше, чем другие виды деятельности подготавливает почву для развития инженерного мышления у детей.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41D7F-271F-4878-9C37-2E8EE0BF7B8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080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482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244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92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24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963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135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389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24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893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56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7796-B08E-494B-AF2A-C9507A332794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861F8-DE4A-4D32-8A37-627F0C1F60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87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chool18pnz.ucoz.com/foto/2017_1/4/triz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18" y="664050"/>
            <a:ext cx="4705932" cy="334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0" y="1800225"/>
            <a:ext cx="7372349" cy="3448050"/>
          </a:xfrm>
        </p:spPr>
        <p:txBody>
          <a:bodyPr>
            <a:normAutofit/>
          </a:bodyPr>
          <a:lstStyle/>
          <a:p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Формирование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b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инженерного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мышления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val="878331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7076" y="1245474"/>
            <a:ext cx="9574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…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Не обрушивайте на ребенка лавину знаний…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Под лавиной знаний могут быть погребены пытливость и любознательность…»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                                        В.А. Сухомлинский</a:t>
            </a:r>
          </a:p>
        </p:txBody>
      </p:sp>
      <p:sp>
        <p:nvSpPr>
          <p:cNvPr id="31746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5692" y="536540"/>
            <a:ext cx="662980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</a:rPr>
              <a:t>   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Инженерное мышление </a:t>
            </a:r>
            <a:endParaRPr lang="en-US" sz="2400" dirty="0">
              <a:solidFill>
                <a:prstClr val="black"/>
              </a:solidFill>
            </a:endParaRPr>
          </a:p>
          <a:p>
            <a:pPr lvl="0"/>
            <a:endParaRPr lang="en-US" sz="2400" dirty="0">
              <a:solidFill>
                <a:prstClr val="black"/>
              </a:solidFill>
            </a:endParaRPr>
          </a:p>
          <a:p>
            <a:pPr lvl="0" algn="just"/>
            <a:r>
              <a:rPr lang="ru-RU" sz="2400" b="1" dirty="0">
                <a:solidFill>
                  <a:prstClr val="black"/>
                </a:solidFill>
              </a:rPr>
              <a:t>Особый вид мышления, формирующийся и проявляющийся при решении инженерных задач, позволяющий быстро, точно и оригинально решать поставленные задачи, направленные на удовлетворение технических потребностей в знаниях, способах, приемах с целью создания технических средств и организации технологий. Оно позволяет видеть проблему целиком с разных сторон и находить связи между ее частями, видеть одновременно систему, надсистему, подсистему, связи между ними и внутри них. </a:t>
            </a:r>
          </a:p>
        </p:txBody>
      </p:sp>
      <p:pic>
        <p:nvPicPr>
          <p:cNvPr id="15362" name="Picture 2" descr="https://polymus.ru/media/cache/02/e1/02e13144f4c2c5bd3d7f963ce2d0605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93B7AD"/>
              </a:clrFrom>
              <a:clrTo>
                <a:srgbClr val="93B7AD">
                  <a:alpha val="0"/>
                </a:srgbClr>
              </a:clrTo>
            </a:clrChange>
          </a:blip>
          <a:srcRect r="7301"/>
          <a:stretch>
            <a:fillRect/>
          </a:stretch>
        </p:blipFill>
        <p:spPr bwMode="auto">
          <a:xfrm>
            <a:off x="6709946" y="333374"/>
            <a:ext cx="5482054" cy="4251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098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7549" y="2726741"/>
            <a:ext cx="4290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06650" y="3501509"/>
            <a:ext cx="1809750" cy="923330"/>
          </a:xfrm>
          <a:prstGeom prst="rect">
            <a:avLst/>
          </a:prstGeom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PT Serif"/>
              </a:rPr>
              <a:t>Для</a:t>
            </a:r>
            <a:r>
              <a:rPr lang="ru-RU" dirty="0">
                <a:solidFill>
                  <a:srgbClr val="333333"/>
                </a:solidFill>
                <a:latin typeface="PT Serif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PT Serif"/>
              </a:rPr>
              <a:t>изучения и эксплуатации техники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9950" y="443893"/>
            <a:ext cx="4044950" cy="1477328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PT Serif"/>
              </a:rPr>
              <a:t>Для  «погружения» ребенка в </a:t>
            </a:r>
            <a:r>
              <a:rPr lang="ru-RU" b="1" dirty="0" err="1">
                <a:solidFill>
                  <a:srgbClr val="0070C0"/>
                </a:solidFill>
                <a:latin typeface="PT Serif"/>
              </a:rPr>
              <a:t>техномир</a:t>
            </a:r>
            <a:r>
              <a:rPr lang="ru-RU" b="1" dirty="0">
                <a:solidFill>
                  <a:srgbClr val="0070C0"/>
                </a:solidFill>
                <a:latin typeface="PT Serif"/>
              </a:rPr>
              <a:t> (приучение с раннего возраста исследовать цепочку «кнопка — процесс — результат» )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72150" y="2584784"/>
            <a:ext cx="3244850" cy="3416320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PT Serif"/>
              </a:rPr>
              <a:t>Для получения представлений о начальном моделировании, как о части научно-технического творчества. </a:t>
            </a:r>
          </a:p>
          <a:p>
            <a:r>
              <a:rPr lang="ru-RU" b="1" dirty="0">
                <a:solidFill>
                  <a:srgbClr val="0070C0"/>
                </a:solidFill>
                <a:latin typeface="PT Serif"/>
              </a:rPr>
              <a:t> Основы моделирования должны естественным образом включаться в процесс развития ребёнка так же, как и изучение формы и цвета.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4338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9900" y="469900"/>
            <a:ext cx="2374900" cy="1574800"/>
          </a:xfrm>
          <a:prstGeom prst="roundRect">
            <a:avLst/>
          </a:prstGeom>
        </p:spPr>
        <p:style>
          <a:lnRef idx="1">
            <a:schemeClr val="accent4"/>
          </a:lnRef>
          <a:fillRef idx="1003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PT Serif"/>
              </a:rPr>
              <a:t>Инженерный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PT Serif"/>
              </a:rPr>
              <a:t>тип   мышления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PT Serif"/>
              </a:rPr>
              <a:t>необходим …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pic>
        <p:nvPicPr>
          <p:cNvPr id="14344" name="Picture 8" descr="ЛогоРобот Пчелка (Bee-Bot): Набор из 6 роботов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DFE"/>
              </a:clrFrom>
              <a:clrTo>
                <a:srgbClr val="F9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80500" y="346075"/>
            <a:ext cx="2676525" cy="2676525"/>
          </a:xfrm>
          <a:prstGeom prst="rect">
            <a:avLst/>
          </a:prstGeom>
          <a:noFill/>
        </p:spPr>
      </p:pic>
      <p:sp>
        <p:nvSpPr>
          <p:cNvPr id="23" name="Стрелка вправо 22"/>
          <p:cNvSpPr/>
          <p:nvPr/>
        </p:nvSpPr>
        <p:spPr>
          <a:xfrm>
            <a:off x="2971800" y="1219200"/>
            <a:ext cx="1625600" cy="393700"/>
          </a:xfrm>
          <a:prstGeom prst="rightArrow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2076450" y="2508250"/>
            <a:ext cx="971550" cy="438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2700000">
            <a:off x="2306181" y="3143337"/>
            <a:ext cx="3940491" cy="415777"/>
          </a:xfrm>
          <a:prstGeom prst="rightArrow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6" name="Picture 10" descr="https://megatoys24.ru/uploads/all/f9/60/3d/f9603dd536d598cf555d365fcfe75c1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250" t="7979"/>
          <a:stretch>
            <a:fillRect/>
          </a:stretch>
        </p:blipFill>
        <p:spPr bwMode="auto">
          <a:xfrm>
            <a:off x="152400" y="3340100"/>
            <a:ext cx="2616200" cy="3048000"/>
          </a:xfrm>
          <a:prstGeom prst="rect">
            <a:avLst/>
          </a:prstGeom>
          <a:noFill/>
        </p:spPr>
      </p:pic>
      <p:pic>
        <p:nvPicPr>
          <p:cNvPr id="14350" name="Picture 14" descr="https://static.1k.by/images/products/ip/big/ppc/c/1698637/i44560925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20199" y="3566352"/>
            <a:ext cx="2425701" cy="27971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8383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248" y="4398579"/>
            <a:ext cx="116980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>
                <a:solidFill>
                  <a:srgbClr val="0070C0"/>
                </a:solidFill>
                <a:effectLst/>
                <a:latin typeface="Verdana" panose="020B0604030504040204" pitchFamily="34" charset="0"/>
              </a:rPr>
              <a:t>Современные дети живут в эпоху активной информатизации, компьютеризации и роботостроения. Сегодня государство испытывает острую потребность в высококвалифицированных специалистах, обладающих высокими интеллектуальными возможностями. И начинать готовить будущих инженеров нужно не в вузах, а значительно раньше – в дошкольном возрасте, когда у детей особенно выражен интерес к техническому творчеству. </a:t>
            </a:r>
          </a:p>
        </p:txBody>
      </p:sp>
      <p:sp>
        <p:nvSpPr>
          <p:cNvPr id="12290" name="AutoShape 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1" name="Picture 3" descr="C:\Users\user\Pictures\small-shop-items-catalog-image251.jpg"/>
          <p:cNvPicPr>
            <a:picLocks noChangeAspect="1" noChangeArrowheads="1"/>
          </p:cNvPicPr>
          <p:nvPr/>
        </p:nvPicPr>
        <p:blipFill>
          <a:blip r:embed="rId2"/>
          <a:srcRect l="18065"/>
          <a:stretch>
            <a:fillRect/>
          </a:stretch>
        </p:blipFill>
        <p:spPr bwMode="auto">
          <a:xfrm>
            <a:off x="3270030" y="202175"/>
            <a:ext cx="5259115" cy="42790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7681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2663" y="24351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 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4949" y="220719"/>
            <a:ext cx="114129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helvetica neue"/>
              </a:rPr>
              <a:t>Формировать инженерное мышление у ребенка это воспитать человека </a:t>
            </a:r>
          </a:p>
          <a:p>
            <a:endParaRPr lang="ru-RU" sz="2400" dirty="0">
              <a:solidFill>
                <a:srgbClr val="333333"/>
              </a:solidFill>
              <a:latin typeface="helvetica neue"/>
            </a:endParaRPr>
          </a:p>
          <a:p>
            <a:endParaRPr lang="ru-RU" sz="2400" dirty="0">
              <a:solidFill>
                <a:srgbClr val="333333"/>
              </a:solidFill>
              <a:latin typeface="helvetica neue"/>
            </a:endParaRPr>
          </a:p>
          <a:p>
            <a:r>
              <a:rPr lang="ru-RU" sz="2400" b="1" dirty="0">
                <a:solidFill>
                  <a:srgbClr val="0070C0"/>
                </a:solidFill>
                <a:latin typeface="helvetica neue"/>
              </a:rPr>
              <a:t>творческого</a:t>
            </a:r>
          </a:p>
          <a:p>
            <a:endParaRPr lang="ru-RU" sz="2400" dirty="0">
              <a:solidFill>
                <a:srgbClr val="333333"/>
              </a:solidFill>
              <a:latin typeface="helvetica neue"/>
            </a:endParaRPr>
          </a:p>
          <a:p>
            <a:r>
              <a:rPr lang="ru-RU" sz="2400" dirty="0">
                <a:solidFill>
                  <a:srgbClr val="333333"/>
                </a:solidFill>
                <a:latin typeface="helvetica neue"/>
              </a:rPr>
              <a:t>               </a:t>
            </a:r>
            <a:r>
              <a:rPr lang="ru-RU" sz="2400" b="1" dirty="0">
                <a:solidFill>
                  <a:srgbClr val="0070C0"/>
                </a:solidFill>
                <a:latin typeface="helvetica neue"/>
              </a:rPr>
              <a:t>с креативным мышлением</a:t>
            </a:r>
          </a:p>
          <a:p>
            <a:r>
              <a:rPr lang="ru-RU" sz="2400" dirty="0">
                <a:solidFill>
                  <a:srgbClr val="333333"/>
                </a:solidFill>
                <a:latin typeface="helvetica neue"/>
              </a:rPr>
              <a:t> </a:t>
            </a:r>
          </a:p>
          <a:p>
            <a:r>
              <a:rPr lang="ru-RU" sz="2400" dirty="0">
                <a:solidFill>
                  <a:srgbClr val="333333"/>
                </a:solidFill>
                <a:latin typeface="helvetica neue"/>
              </a:rPr>
              <a:t>                                </a:t>
            </a:r>
            <a:r>
              <a:rPr lang="ru-RU" sz="2400" b="1" dirty="0">
                <a:solidFill>
                  <a:srgbClr val="0070C0"/>
                </a:solidFill>
                <a:latin typeface="helvetica neue"/>
              </a:rPr>
              <a:t>способным ориентироваться в мире высокой </a:t>
            </a:r>
          </a:p>
          <a:p>
            <a:r>
              <a:rPr lang="ru-RU" sz="2400" b="1" dirty="0">
                <a:solidFill>
                  <a:srgbClr val="0070C0"/>
                </a:solidFill>
                <a:latin typeface="helvetica neue"/>
              </a:rPr>
              <a:t>                                технической оснащенности </a:t>
            </a:r>
          </a:p>
          <a:p>
            <a:r>
              <a:rPr lang="ru-RU" sz="2400" b="1" dirty="0">
                <a:solidFill>
                  <a:srgbClr val="0070C0"/>
                </a:solidFill>
                <a:latin typeface="helvetica neue"/>
              </a:rPr>
              <a:t> </a:t>
            </a:r>
          </a:p>
          <a:p>
            <a:r>
              <a:rPr lang="ru-RU" sz="2400" dirty="0">
                <a:solidFill>
                  <a:srgbClr val="333333"/>
                </a:solidFill>
                <a:latin typeface="helvetica neue"/>
              </a:rPr>
              <a:t>                                                  </a:t>
            </a:r>
            <a:r>
              <a:rPr lang="ru-RU" sz="2400" b="1" dirty="0">
                <a:solidFill>
                  <a:srgbClr val="0070C0"/>
                </a:solidFill>
                <a:latin typeface="helvetica neue"/>
              </a:rPr>
              <a:t>умеющим самостоятельно создавать новые </a:t>
            </a:r>
          </a:p>
          <a:p>
            <a:r>
              <a:rPr lang="ru-RU" sz="2400" b="1" dirty="0">
                <a:solidFill>
                  <a:srgbClr val="0070C0"/>
                </a:solidFill>
                <a:latin typeface="helvetica neue"/>
              </a:rPr>
              <a:t>                                                   технические формы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365973" y="777053"/>
            <a:ext cx="269089" cy="12875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714840" y="792819"/>
            <a:ext cx="287381" cy="5675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7393700" y="682461"/>
            <a:ext cx="347169" cy="20217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10358365" y="698226"/>
            <a:ext cx="299125" cy="30757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alldoshkol.ru/wp-content/uploads/2018/06/n-o-myshleni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78" y="3090041"/>
            <a:ext cx="4222597" cy="361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137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5669" y="268015"/>
            <a:ext cx="1117058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Инженерное мышление объединяет различные виды мышления: </a:t>
            </a:r>
          </a:p>
          <a:p>
            <a:endParaRPr lang="ru-RU" dirty="0"/>
          </a:p>
          <a:p>
            <a:r>
              <a:rPr lang="ru-RU" sz="2800" dirty="0"/>
              <a:t>           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логическое</a:t>
            </a:r>
          </a:p>
          <a:p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            творческое           </a:t>
            </a:r>
          </a:p>
          <a:p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            наглядно-образное                             </a:t>
            </a:r>
          </a:p>
          <a:p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            практическое                                                      </a:t>
            </a:r>
          </a:p>
          <a:p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            теоретическое </a:t>
            </a:r>
          </a:p>
          <a:p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            техническое и др. </a:t>
            </a:r>
          </a:p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6" name="4-конечная звезда 5"/>
          <p:cNvSpPr/>
          <p:nvPr/>
        </p:nvSpPr>
        <p:spPr>
          <a:xfrm>
            <a:off x="1076591" y="1960936"/>
            <a:ext cx="381001" cy="295106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1060826" y="2783002"/>
            <a:ext cx="381001" cy="31659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1081606" y="4516689"/>
            <a:ext cx="339438" cy="31949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83" y="3645322"/>
            <a:ext cx="469433" cy="3414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905" y="5324092"/>
            <a:ext cx="469433" cy="3414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22" y="1079001"/>
            <a:ext cx="469433" cy="341406"/>
          </a:xfrm>
          <a:prstGeom prst="rect">
            <a:avLst/>
          </a:prstGeom>
        </p:spPr>
      </p:pic>
      <p:pic>
        <p:nvPicPr>
          <p:cNvPr id="12" name="Picture 2" descr="http://detki.guru/wp-content/uploads/2017/11/art-doshkolnik-prostranstvennoe-myshleni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3" y="915909"/>
            <a:ext cx="3953435" cy="2520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static.ozone.ru/multimedia/toys/101292318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131" y="3498870"/>
            <a:ext cx="4703379" cy="335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653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71545" y="1623847"/>
            <a:ext cx="709448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helvetica neue"/>
              </a:rPr>
              <a:t>способность комбинировать 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helvetica neue"/>
              </a:rPr>
              <a:t>рассуждать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helvetica neue"/>
              </a:rPr>
              <a:t> устанавливать логические связи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helvetica neue"/>
              </a:rPr>
              <a:t> развивать внимание  сосредоточенность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helvetica neue"/>
              </a:rPr>
              <a:t>развивать творческое мышление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helvetica neue"/>
              </a:rPr>
              <a:t>способность к самостоятельным  видам работы 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helvetica neue"/>
              </a:rPr>
              <a:t>гуманизм 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042746" y="2826051"/>
            <a:ext cx="599090" cy="3428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6" descr="https://i.pinimg.com/originals/d9/c7/01/d9c701d8828e44a7c0b5753b8b68c05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1" t="8674" r="7620" b="8265"/>
          <a:stretch>
            <a:fillRect/>
          </a:stretch>
        </p:blipFill>
        <p:spPr bwMode="auto">
          <a:xfrm>
            <a:off x="220717" y="1828800"/>
            <a:ext cx="3247696" cy="316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876097" y="3783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4" name="Правая фигурная скобка 13"/>
          <p:cNvSpPr/>
          <p:nvPr/>
        </p:nvSpPr>
        <p:spPr>
          <a:xfrm flipH="1">
            <a:off x="3957141" y="1324303"/>
            <a:ext cx="693685" cy="3373821"/>
          </a:xfrm>
          <a:prstGeom prst="rightBrace">
            <a:avLst>
              <a:gd name="adj1" fmla="val 44697"/>
              <a:gd name="adj2" fmla="val 50000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643" y="1678091"/>
            <a:ext cx="469433" cy="3414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154" y="2066973"/>
            <a:ext cx="469433" cy="3414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898" y="2834229"/>
            <a:ext cx="469433" cy="34140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643" y="2419070"/>
            <a:ext cx="469433" cy="34140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4387" y="3186325"/>
            <a:ext cx="469433" cy="3414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897" y="3527912"/>
            <a:ext cx="469433" cy="34140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642" y="4232105"/>
            <a:ext cx="469433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5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365" y="236483"/>
            <a:ext cx="11152908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Этапы формирования предпосылок инженерного мышления дошкольников</a:t>
            </a:r>
          </a:p>
          <a:p>
            <a:r>
              <a:rPr lang="ru-RU" dirty="0"/>
              <a:t> </a:t>
            </a:r>
          </a:p>
          <a:p>
            <a:pPr algn="just"/>
            <a:r>
              <a:rPr lang="ru-RU" sz="2400" b="1" dirty="0" err="1"/>
              <a:t>Iэтап</a:t>
            </a:r>
            <a:r>
              <a:rPr lang="ru-RU" sz="2400" b="1" dirty="0"/>
              <a:t> - </a:t>
            </a:r>
            <a:r>
              <a:rPr lang="ru-RU" sz="2400" b="1" dirty="0">
                <a:solidFill>
                  <a:srgbClr val="FF0000"/>
                </a:solidFill>
              </a:rPr>
              <a:t>технологический</a:t>
            </a:r>
            <a:r>
              <a:rPr lang="ru-RU" sz="2400" dirty="0"/>
              <a:t>. Дети рассматривают основные компоненты конструктора  закрепляют знания о величине, цвете, размере и количестве деталей, знакомятся со схемами сборки моделей, закрепляют технологию конструирования.</a:t>
            </a:r>
          </a:p>
          <a:p>
            <a:pPr algn="just"/>
            <a:r>
              <a:rPr lang="ru-RU" sz="2400" dirty="0"/>
              <a:t> </a:t>
            </a:r>
          </a:p>
          <a:p>
            <a:pPr algn="just"/>
            <a:r>
              <a:rPr lang="ru-RU" sz="2400" b="1" dirty="0"/>
              <a:t>II этап – </a:t>
            </a:r>
            <a:r>
              <a:rPr lang="ru-RU" sz="2400" b="1" dirty="0">
                <a:solidFill>
                  <a:srgbClr val="FF0000"/>
                </a:solidFill>
              </a:rPr>
              <a:t>практический</a:t>
            </a:r>
            <a:r>
              <a:rPr lang="ru-RU" sz="2400" dirty="0"/>
              <a:t>. Сборка моделей, работа по алгоритму. Развиваются умения выбирать и отсчитывать предметы из большого количества деталей по образцу и количеству; определять направление присоединения деталей. Закрепляются повторно цвет, форма, размер деталей, пространственная ориентировка (слева, справа, вверху, внизу).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b="1" dirty="0"/>
              <a:t> III этап -  </a:t>
            </a:r>
            <a:r>
              <a:rPr lang="ru-RU" sz="2400" b="1" dirty="0">
                <a:solidFill>
                  <a:srgbClr val="FF0000"/>
                </a:solidFill>
              </a:rPr>
              <a:t>создание алгоритма действия</a:t>
            </a:r>
            <a:r>
              <a:rPr lang="ru-RU" sz="2400" dirty="0"/>
              <a:t>. На этом этапе  дети учатся излагать мысли в четкой логической последовательности, отстаивать свою точку зрения, анализировать ситуацию и самостоятельно находить ответы на вопросы путем логических рассуждений.</a:t>
            </a:r>
          </a:p>
          <a:p>
            <a:pPr algn="just"/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1891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ttp://umm4.com/wp-content/uploads/2010/08/iz-bumagi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63712" y="3168869"/>
            <a:ext cx="2902753" cy="272885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56744" y="0"/>
            <a:ext cx="11114689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Инженерное мышление дошкольников формируется на основе научно-технической  деятельности: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sz="4000" b="1" dirty="0" err="1">
                <a:solidFill>
                  <a:srgbClr val="0070C0"/>
                </a:solidFill>
              </a:rPr>
              <a:t>легоконструирование</a:t>
            </a:r>
            <a:endParaRPr lang="ru-RU" sz="4000" b="1" dirty="0">
              <a:solidFill>
                <a:srgbClr val="0070C0"/>
              </a:solidFill>
            </a:endParaRPr>
          </a:p>
          <a:p>
            <a:r>
              <a:rPr lang="ru-RU" sz="4000" b="1" dirty="0">
                <a:solidFill>
                  <a:srgbClr val="0070C0"/>
                </a:solidFill>
              </a:rPr>
              <a:t> конструирование из крупногабаритных модулей</a:t>
            </a:r>
          </a:p>
          <a:p>
            <a:r>
              <a:rPr lang="ru-RU" sz="4000" b="1" dirty="0">
                <a:solidFill>
                  <a:srgbClr val="0070C0"/>
                </a:solidFill>
              </a:rPr>
              <a:t> конструирование из бумаги </a:t>
            </a:r>
          </a:p>
          <a:p>
            <a:r>
              <a:rPr lang="ru-RU" sz="4000" b="1" dirty="0">
                <a:solidFill>
                  <a:srgbClr val="0070C0"/>
                </a:solidFill>
              </a:rPr>
              <a:t> конструирование из природного материала</a:t>
            </a:r>
          </a:p>
          <a:p>
            <a:r>
              <a:rPr lang="ru-RU" sz="4000" b="1" dirty="0">
                <a:solidFill>
                  <a:srgbClr val="0070C0"/>
                </a:solidFill>
              </a:rPr>
              <a:t> практическое конструирование</a:t>
            </a:r>
          </a:p>
          <a:p>
            <a:r>
              <a:rPr lang="ru-RU" sz="4000" b="1" dirty="0">
                <a:solidFill>
                  <a:srgbClr val="0070C0"/>
                </a:solidFill>
              </a:rPr>
              <a:t> компьютерное конструирование   </a:t>
            </a:r>
          </a:p>
        </p:txBody>
      </p:sp>
      <p:sp>
        <p:nvSpPr>
          <p:cNvPr id="4" name="4-конечная звезда 3"/>
          <p:cNvSpPr/>
          <p:nvPr/>
        </p:nvSpPr>
        <p:spPr>
          <a:xfrm>
            <a:off x="378372" y="1366825"/>
            <a:ext cx="275725" cy="33250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213" y="4346730"/>
            <a:ext cx="362730" cy="4100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488" y="3718888"/>
            <a:ext cx="388042" cy="4386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682" y="3157540"/>
            <a:ext cx="352753" cy="3987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217" y="2569590"/>
            <a:ext cx="352753" cy="3987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007" y="1913650"/>
            <a:ext cx="343166" cy="387927"/>
          </a:xfrm>
          <a:prstGeom prst="rect">
            <a:avLst/>
          </a:prstGeom>
        </p:spPr>
      </p:pic>
      <p:pic>
        <p:nvPicPr>
          <p:cNvPr id="4098" name="Picture 2" descr="http://www1.unitshopping.ru/img/products/44241-konstruktor-polese-junior-sinij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2759" y="3468413"/>
            <a:ext cx="2735436" cy="2932387"/>
          </a:xfrm>
          <a:prstGeom prst="rect">
            <a:avLst/>
          </a:prstGeom>
          <a:noFill/>
        </p:spPr>
      </p:pic>
      <p:pic>
        <p:nvPicPr>
          <p:cNvPr id="4099" name="Picture 3" descr="C:\Users\user\Pictures\iDCPZ6NMC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38469" y="4855780"/>
            <a:ext cx="3053531" cy="18130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7385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1471</TotalTime>
  <Words>554</Words>
  <Application>Microsoft Office PowerPoint</Application>
  <PresentationFormat>Широкоэкранный</PresentationFormat>
  <Paragraphs>75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helvetica neue</vt:lpstr>
      <vt:lpstr>PT Serif</vt:lpstr>
      <vt:lpstr>Verdana</vt:lpstr>
      <vt:lpstr>Тема Office</vt:lpstr>
      <vt:lpstr>Формирование  инженерного мышления у дошкольников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инженерного мышления у дошкольников</dc:title>
  <dc:creator>Пользователь Windows</dc:creator>
  <cp:lastModifiedBy>resogex222@inwmail.net</cp:lastModifiedBy>
  <cp:revision>65</cp:revision>
  <dcterms:created xsi:type="dcterms:W3CDTF">2018-11-25T16:02:59Z</dcterms:created>
  <dcterms:modified xsi:type="dcterms:W3CDTF">2022-10-11T19:00:12Z</dcterms:modified>
</cp:coreProperties>
</file>