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79" r:id="rId4"/>
    <p:sldId id="275" r:id="rId5"/>
    <p:sldId id="270" r:id="rId6"/>
    <p:sldId id="259" r:id="rId7"/>
    <p:sldId id="260" r:id="rId8"/>
    <p:sldId id="261" r:id="rId9"/>
    <p:sldId id="263" r:id="rId10"/>
    <p:sldId id="264" r:id="rId11"/>
    <p:sldId id="262" r:id="rId12"/>
    <p:sldId id="266" r:id="rId13"/>
    <p:sldId id="265" r:id="rId14"/>
    <p:sldId id="267" r:id="rId15"/>
    <p:sldId id="268" r:id="rId16"/>
    <p:sldId id="269" r:id="rId17"/>
    <p:sldId id="271" r:id="rId18"/>
    <p:sldId id="272" r:id="rId19"/>
    <p:sldId id="274" r:id="rId20"/>
    <p:sldId id="278" r:id="rId21"/>
    <p:sldId id="273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581" y="6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173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830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287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82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210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011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055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219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92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739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81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F1DBE-B596-4EFD-9BF9-34625CEBAA4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06DB9-A5EE-4F22-8271-EF3BEF91F5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Презентация по математике на тему &quot;РЕШЕНИЕ ЗАДАЧ НА УВЕЛИЧЕНИЕ ИЛИ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82" y="0"/>
            <a:ext cx="11353800" cy="730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6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412" y="4506686"/>
            <a:ext cx="2932937" cy="1138334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8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+ 3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573" y="1123827"/>
            <a:ext cx="1228197" cy="11337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050" y="1239651"/>
            <a:ext cx="1225402" cy="11339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39651"/>
            <a:ext cx="1225402" cy="11339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902" y="1191694"/>
            <a:ext cx="1225402" cy="11339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820" y="1143737"/>
            <a:ext cx="1225402" cy="11339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601" y="1133782"/>
            <a:ext cx="1225402" cy="11339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587" y="1123827"/>
            <a:ext cx="1225402" cy="1133954"/>
          </a:xfrm>
          <a:prstGeom prst="rect">
            <a:avLst/>
          </a:prstGeom>
        </p:spPr>
      </p:pic>
      <p:pic>
        <p:nvPicPr>
          <p:cNvPr id="1028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628" y="3210563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4070" y="1460331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726" y="1435024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9324" y="1264956"/>
            <a:ext cx="1225402" cy="1133954"/>
          </a:xfrm>
          <a:prstGeom prst="rect">
            <a:avLst/>
          </a:prstGeom>
        </p:spPr>
      </p:pic>
      <p:sp>
        <p:nvSpPr>
          <p:cNvPr id="6" name="Правая фигурная скобка 5"/>
          <p:cNvSpPr/>
          <p:nvPr/>
        </p:nvSpPr>
        <p:spPr>
          <a:xfrm rot="5400000">
            <a:off x="5694218" y="-2446711"/>
            <a:ext cx="803564" cy="10510983"/>
          </a:xfrm>
          <a:prstGeom prst="rightBrace">
            <a:avLst>
              <a:gd name="adj1" fmla="val 11781"/>
              <a:gd name="adj2" fmla="val 50703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456637" y="3227326"/>
            <a:ext cx="1244796" cy="11383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9642299" y="3243956"/>
            <a:ext cx="775220" cy="919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3928820" y="4514774"/>
            <a:ext cx="6735250" cy="11383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= </a:t>
            </a:r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(8+2)</a:t>
            </a:r>
            <a:r>
              <a:rPr lang="ru-RU" sz="5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+1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=</a:t>
            </a:r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  <a:r>
              <a:rPr lang="ru-RU" sz="54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+1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= 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11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2142836" y="3829886"/>
            <a:ext cx="8017164" cy="2607859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 + 3 = 11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 + 3 = 12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28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/>
      <p:bldP spid="20" grpId="0"/>
      <p:bldP spid="21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11418" y="919534"/>
            <a:ext cx="4244398" cy="54445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6836" y="2471016"/>
            <a:ext cx="1318779" cy="149138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</a:t>
            </a:r>
            <a:endParaRPr lang="ru-RU" sz="54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615870" y="3526637"/>
            <a:ext cx="1378529" cy="1691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rgbClr val="C0000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15870" y="4830618"/>
            <a:ext cx="1318779" cy="1708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>
                <a:solidFill>
                  <a:srgbClr val="C00000"/>
                </a:solidFill>
                <a:latin typeface="Arial Black" panose="020B0A040201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1611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5132" y="3648434"/>
            <a:ext cx="2119963" cy="113833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8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+ 4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573" y="1123827"/>
            <a:ext cx="1228197" cy="11337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050" y="1239651"/>
            <a:ext cx="1225402" cy="11339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39651"/>
            <a:ext cx="1225402" cy="11339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902" y="1191694"/>
            <a:ext cx="1225402" cy="11339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820" y="1143737"/>
            <a:ext cx="1225402" cy="11339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601" y="1133782"/>
            <a:ext cx="1225402" cy="11339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587" y="1123827"/>
            <a:ext cx="1225402" cy="1133954"/>
          </a:xfrm>
          <a:prstGeom prst="rect">
            <a:avLst/>
          </a:prstGeom>
        </p:spPr>
      </p:pic>
      <p:pic>
        <p:nvPicPr>
          <p:cNvPr id="1028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41" y="2373603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673" y="2373604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240" y="2398910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9324" y="1264956"/>
            <a:ext cx="1225402" cy="1133954"/>
          </a:xfrm>
          <a:prstGeom prst="rect">
            <a:avLst/>
          </a:prstGeom>
        </p:spPr>
      </p:pic>
      <p:pic>
        <p:nvPicPr>
          <p:cNvPr id="19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725" y="2373603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2981240" y="3443356"/>
            <a:ext cx="7430086" cy="1509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=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(8+2) 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+ 2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=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 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+ 2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=12</a:t>
            </a:r>
            <a:endParaRPr lang="ru-RU" dirty="0"/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1345132" y="3428005"/>
            <a:ext cx="9066194" cy="3429995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 + 4 = 11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 + 4 = 12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 + 4 = 13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49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0.46054 -0.1453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21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0.6513 -0.151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65" y="-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2419" y="122057"/>
            <a:ext cx="6944811" cy="10006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9+5=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(9+1)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4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=14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37055" y="2506662"/>
            <a:ext cx="2954945" cy="4351338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002419" y="945789"/>
            <a:ext cx="8877783" cy="100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+5=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(8+2)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3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3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=13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02418" y="1682930"/>
            <a:ext cx="8877783" cy="100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7+5=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(7+3)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2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=12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002418" y="2441074"/>
            <a:ext cx="8877783" cy="10006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+5=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(6+4)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+</a:t>
            </a:r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1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=11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170861" y="2941418"/>
            <a:ext cx="9066194" cy="4362207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 + 5 = 14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 + 5 = 13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 + 5 = 12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 + 5 = 11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6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27519" y="5165715"/>
            <a:ext cx="1592484" cy="1263557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8+6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" y="2731340"/>
            <a:ext cx="3076575" cy="4072730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3242" y="457276"/>
            <a:ext cx="1228197" cy="1133721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95" y="479877"/>
            <a:ext cx="1228197" cy="1133721"/>
          </a:xfrm>
          <a:prstGeom prst="rect">
            <a:avLst/>
          </a:prstGeom>
        </p:spPr>
      </p:pic>
      <p:pic>
        <p:nvPicPr>
          <p:cNvPr id="9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663" y="442003"/>
            <a:ext cx="1228197" cy="1133721"/>
          </a:xfrm>
          <a:prstGeom prst="rect">
            <a:avLst/>
          </a:prstGeom>
        </p:spPr>
      </p:pic>
      <p:pic>
        <p:nvPicPr>
          <p:cNvPr id="10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122" y="479878"/>
            <a:ext cx="1228197" cy="1133721"/>
          </a:xfrm>
          <a:prstGeom prst="rect">
            <a:avLst/>
          </a:prstGeom>
        </p:spPr>
      </p:pic>
      <p:pic>
        <p:nvPicPr>
          <p:cNvPr id="11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1889" y="422850"/>
            <a:ext cx="1228197" cy="1133721"/>
          </a:xfrm>
          <a:prstGeom prst="rect">
            <a:avLst/>
          </a:prstGeom>
        </p:spPr>
      </p:pic>
      <p:pic>
        <p:nvPicPr>
          <p:cNvPr id="12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221" y="409709"/>
            <a:ext cx="1228197" cy="1133721"/>
          </a:xfrm>
          <a:prstGeom prst="rect">
            <a:avLst/>
          </a:prstGeom>
        </p:spPr>
      </p:pic>
      <p:pic>
        <p:nvPicPr>
          <p:cNvPr id="13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454" y="442003"/>
            <a:ext cx="1228197" cy="1133721"/>
          </a:xfrm>
          <a:prstGeom prst="rect">
            <a:avLst/>
          </a:prstGeom>
        </p:spPr>
      </p:pic>
      <p:pic>
        <p:nvPicPr>
          <p:cNvPr id="14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788" y="442003"/>
            <a:ext cx="1228197" cy="1133721"/>
          </a:xfrm>
          <a:prstGeom prst="rect">
            <a:avLst/>
          </a:prstGeom>
        </p:spPr>
      </p:pic>
      <p:pic>
        <p:nvPicPr>
          <p:cNvPr id="15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286" y="3026051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689" y="3050939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916" y="3050939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418" y="3075826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554" y="3125600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558" y="3088056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4895439" y="5117414"/>
            <a:ext cx="680163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=(8+2)+4=10+4=14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Правая фигурная скобка 21"/>
          <p:cNvSpPr/>
          <p:nvPr/>
        </p:nvSpPr>
        <p:spPr>
          <a:xfrm rot="5400000">
            <a:off x="5872160" y="-3559622"/>
            <a:ext cx="803564" cy="10510983"/>
          </a:xfrm>
          <a:prstGeom prst="rightBrace">
            <a:avLst>
              <a:gd name="adj1" fmla="val 11781"/>
              <a:gd name="adj2" fmla="val 50703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502445" y="2009488"/>
            <a:ext cx="1244796" cy="11383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618446" y="4614897"/>
            <a:ext cx="1244796" cy="11383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dirty="0">
                <a:solidFill>
                  <a:srgbClr val="FF0000"/>
                </a:solidFill>
                <a:latin typeface="Arial Black" panose="020B0A04020102020204" pitchFamily="34" charset="0"/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Правая фигурная скобка 24"/>
          <p:cNvSpPr/>
          <p:nvPr/>
        </p:nvSpPr>
        <p:spPr>
          <a:xfrm rot="5400000">
            <a:off x="4635974" y="2339656"/>
            <a:ext cx="803564" cy="3921908"/>
          </a:xfrm>
          <a:prstGeom prst="rightBrace">
            <a:avLst>
              <a:gd name="adj1" fmla="val 11781"/>
              <a:gd name="adj2" fmla="val 50703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Горизонтальный свиток 25"/>
          <p:cNvSpPr/>
          <p:nvPr/>
        </p:nvSpPr>
        <p:spPr>
          <a:xfrm>
            <a:off x="2999533" y="770536"/>
            <a:ext cx="8330311" cy="6753007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 + 6 = 11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 + 6 = 12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 + 6 = 13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 + 6 = 14</a:t>
            </a:r>
          </a:p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 + 6 = 15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63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8 -0.10972 L 0.0914 -0.357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86 -0.103 L 0.28502 -0.3627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02" y="-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  <p:bldP spid="24" grpId="0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1326" y="-77845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равенство подходит к рисунку?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расивые мишки для детей - Мишки - Картинки PNG - Галерейк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32" y="1398738"/>
            <a:ext cx="926819" cy="132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люшевые мишки помогут детям, больным раком | Фонд «Подари жизнь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35" y="2878198"/>
            <a:ext cx="1245182" cy="1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Плюшевые мишки помогут детям, больным раком | Фонд «Подари жизнь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859" y="2878197"/>
            <a:ext cx="1245182" cy="1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Плюшевые мишки помогут детям, больным раком | Фонд «Подари жизнь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859" y="2878197"/>
            <a:ext cx="1245182" cy="1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Плюшевые мишки помогут детям, больным раком | Фонд «Подари жизнь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2" y="2878196"/>
            <a:ext cx="1245182" cy="1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расивые мишки для детей - Мишки - Картинки PNG - Галерей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859" y="1416651"/>
            <a:ext cx="926819" cy="132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Красивые мишки для детей - Мишки - Картинки PNG - Галерей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154" y="1400708"/>
            <a:ext cx="926819" cy="132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Красивые мишки для детей - Мишки - Картинки PNG - Галерей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2" y="1416652"/>
            <a:ext cx="926819" cy="1328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4597838" y="4438212"/>
            <a:ext cx="6277168" cy="2101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+ 7 = 11</a:t>
            </a:r>
          </a:p>
          <a:p>
            <a:pPr marL="742950" indent="-742950">
              <a:buAutoNum type="arabicPeriod"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+ 4 = 12</a:t>
            </a:r>
          </a:p>
          <a:p>
            <a:pPr marL="742950" indent="-742950"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– 7 = 0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4" descr="Плюшевые мишки помогут детям, больным раком | Фонд «Подари жизнь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420" y="2862402"/>
            <a:ext cx="1245182" cy="1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Плюшевые мишки помогут детям, больным раком | Фонд «Подари жизнь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844" y="2862402"/>
            <a:ext cx="1245182" cy="1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Плюшевые мишки помогут детям, больным раком | Фонд «Подари жизнь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632" y="2862401"/>
            <a:ext cx="1245182" cy="1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10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+ 7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6772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4 + 7 = 11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5 + 7 = 12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6 + 7 = 13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7 + 7 = 14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8 + 7 = 15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9 + 7 = 16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991" y="668156"/>
            <a:ext cx="625033" cy="5555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СКРЕПОЧКА: Состав числа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963" y="668156"/>
            <a:ext cx="7908628" cy="579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78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2924" y="374197"/>
            <a:ext cx="10515600" cy="1325563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+ 8</a:t>
            </a:r>
            <a:r>
              <a:rPr lang="ru-RU" dirty="0" smtClean="0">
                <a:solidFill>
                  <a:srgbClr val="002060"/>
                </a:solidFill>
              </a:rPr>
              <a:t>                   </a:t>
            </a:r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+ 9       </a:t>
            </a:r>
            <a:endParaRPr lang="ru-RU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1268" name="Picture 4" descr="составь числа математика для дете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86410"/>
            <a:ext cx="5996232" cy="4626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СКРЕПОЧКА: Состав числа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261" y="2486410"/>
            <a:ext cx="5873110" cy="452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22745" y="747610"/>
            <a:ext cx="636607" cy="5787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321" y="734982"/>
            <a:ext cx="652329" cy="59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5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Горизонтальный свиток 11"/>
          <p:cNvSpPr/>
          <p:nvPr/>
        </p:nvSpPr>
        <p:spPr>
          <a:xfrm>
            <a:off x="5046562" y="2597702"/>
            <a:ext cx="5393803" cy="4362207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 smtClean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775" y="272527"/>
            <a:ext cx="2205942" cy="1325563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3+8=</a:t>
            </a:r>
            <a:endParaRPr lang="ru-RU" sz="6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1295" y="1272140"/>
            <a:ext cx="1304925" cy="115252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19514" y="2098715"/>
            <a:ext cx="23043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6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23572" y="272526"/>
            <a:ext cx="48546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(3+</a:t>
            </a:r>
            <a:r>
              <a:rPr lang="ru-RU" sz="6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7</a:t>
            </a: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)+</a:t>
            </a:r>
            <a:r>
              <a:rPr lang="ru-RU" sz="6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1</a:t>
            </a:r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=11</a:t>
            </a:r>
            <a:endParaRPr lang="ru-RU" sz="6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5878" y="3072918"/>
            <a:ext cx="1838446" cy="3165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6+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7+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8+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090703" y="276149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090702" y="437825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090702" y="356987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090702" y="444640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33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Горизонтальный свиток 11"/>
          <p:cNvSpPr/>
          <p:nvPr/>
        </p:nvSpPr>
        <p:spPr>
          <a:xfrm>
            <a:off x="5046562" y="2597702"/>
            <a:ext cx="5393803" cy="4362207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775" y="272527"/>
            <a:ext cx="2205942" cy="1325563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3+9=</a:t>
            </a:r>
            <a:endParaRPr lang="ru-RU" sz="60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1295" y="1272140"/>
            <a:ext cx="1304925" cy="115252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19514" y="2098715"/>
            <a:ext cx="230432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6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23572" y="272526"/>
            <a:ext cx="48546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(3+</a:t>
            </a:r>
            <a:r>
              <a:rPr lang="ru-RU" sz="6000" dirty="0">
                <a:solidFill>
                  <a:srgbClr val="00B050"/>
                </a:solidFill>
                <a:latin typeface="Arial Black" panose="020B0A04020102020204" pitchFamily="34" charset="0"/>
              </a:rPr>
              <a:t>7</a:t>
            </a:r>
            <a:r>
              <a:rPr lang="ru-RU" sz="60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)+</a:t>
            </a:r>
            <a:r>
              <a:rPr lang="ru-RU" sz="6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2</a:t>
            </a:r>
            <a:r>
              <a:rPr lang="ru-RU" sz="6000" dirty="0" smtClean="0">
                <a:solidFill>
                  <a:srgbClr val="5B9BD5">
                    <a:lumMod val="50000"/>
                  </a:srgbClr>
                </a:solidFill>
                <a:latin typeface="Arial Black" panose="020B0A04020102020204" pitchFamily="34" charset="0"/>
              </a:rPr>
              <a:t>=12</a:t>
            </a:r>
            <a:endParaRPr lang="ru-RU" sz="6000" dirty="0">
              <a:solidFill>
                <a:srgbClr val="5B9BD5">
                  <a:lumMod val="50000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5878" y="3072918"/>
            <a:ext cx="1838446" cy="3165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6+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7+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8+</a:t>
            </a: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090703" y="276149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090702" y="437825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627714" y="392365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6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8090702" y="4446406"/>
            <a:ext cx="1504709" cy="1464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69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791" y="324091"/>
            <a:ext cx="11250593" cy="163203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однозначных чисел с переходом через десяток.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86045" y="2259374"/>
            <a:ext cx="9144000" cy="3331197"/>
          </a:xfrm>
        </p:spPr>
        <p:txBody>
          <a:bodyPr>
            <a:noAutofit/>
          </a:bodyPr>
          <a:lstStyle/>
          <a:p>
            <a:pPr algn="l"/>
            <a:r>
              <a:rPr lang="ru-RU" sz="4000" b="0" i="1" u="sng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Сегодя</a:t>
            </a:r>
            <a:r>
              <a:rPr lang="ru-RU" sz="4000" b="0" i="1" u="sng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уроке мы узнаем:</a:t>
            </a:r>
          </a:p>
          <a:p>
            <a:pPr algn="l"/>
            <a:r>
              <a:rPr lang="ru-RU" sz="40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 какие числа и по какому принципу раскладывают второе слагаемое при сложении с переходом через десяток для удобства вычисления.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50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43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</a:t>
            </a:r>
            <a:r>
              <a:rPr lang="ru-RU" b="1" dirty="0" smtClean="0">
                <a:solidFill>
                  <a:srgbClr val="002060"/>
                </a:solidFill>
              </a:rPr>
              <a:t>дача.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Open Sans"/>
              </a:rPr>
              <a:t>У ёжика 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athJax_Main"/>
              </a:rPr>
              <a:t>4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Open Sans"/>
              </a:rPr>
              <a:t> белых гриба и 8 яблок.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</a:rPr>
              <a:t/>
            </a:r>
            <a:b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</a:rPr>
            </a:br>
            <a:r>
              <a:rPr lang="ru-RU" altLang="ru-RU" sz="3600" b="1" dirty="0">
                <a:solidFill>
                  <a:srgbClr val="0070C0"/>
                </a:solidFill>
                <a:latin typeface="Open Sans"/>
              </a:rPr>
              <a:t>С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Open Sans"/>
              </a:rPr>
              <a:t>колько у ёжика всего грибов и яблок?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12291" name="Picture 3" descr="Картинки по запросу ежик рисунок | Ежики, Картинки, Рисуно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978" y="2025250"/>
            <a:ext cx="3595558" cy="359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68278" y="3823029"/>
            <a:ext cx="7111440" cy="2569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endParaRPr lang="ru-RU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4 + 8 = 12</a:t>
            </a:r>
          </a:p>
          <a:p>
            <a:endParaRPr lang="ru-RU" sz="3600" b="1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всего 12 грибов и яблок.</a:t>
            </a:r>
            <a:endParaRPr 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035" y="2123464"/>
            <a:ext cx="2955222" cy="9558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904" y="2983469"/>
            <a:ext cx="4733925" cy="10953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7449" y="3021569"/>
            <a:ext cx="1524000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2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3 0.10417 L -0.0263 0.10417 C 0.02969 0.10417 0.0987 0.03519 0.0987 -0.02083 L 0.0987 -0.14583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Блог учителя начальных классов Кайдаш Маргариты Геннадьевны: Наши ...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121" y="365125"/>
            <a:ext cx="8599990" cy="607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0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9757" y="365125"/>
            <a:ext cx="10694043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Устный счет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 + 2 =       </a:t>
            </a:r>
          </a:p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 + 4 = </a:t>
            </a:r>
          </a:p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 + 6 = </a:t>
            </a:r>
          </a:p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 + 7 = 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 + 3 = </a:t>
            </a:r>
          </a:p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 + 6 = </a:t>
            </a:r>
          </a:p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 + 8 = </a:t>
            </a:r>
          </a:p>
          <a:p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 + 5 = </a:t>
            </a:r>
            <a:endParaRPr lang="ru-RU" sz="4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385553" y="2183547"/>
            <a:ext cx="1917970" cy="146432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053192" y="2898842"/>
            <a:ext cx="2250331" cy="149805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989962" y="2149813"/>
            <a:ext cx="2313561" cy="163299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385553" y="2966310"/>
            <a:ext cx="1981200" cy="143059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3"/>
          <p:cNvSpPr txBox="1">
            <a:spLocks/>
          </p:cNvSpPr>
          <p:nvPr/>
        </p:nvSpPr>
        <p:spPr>
          <a:xfrm>
            <a:off x="8738619" y="3061167"/>
            <a:ext cx="1121780" cy="144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Заголовок 3"/>
          <p:cNvSpPr txBox="1">
            <a:spLocks/>
          </p:cNvSpPr>
          <p:nvPr/>
        </p:nvSpPr>
        <p:spPr>
          <a:xfrm>
            <a:off x="3563576" y="1710880"/>
            <a:ext cx="1079801" cy="1340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0" name="Заголовок 3"/>
          <p:cNvSpPr txBox="1">
            <a:spLocks/>
          </p:cNvSpPr>
          <p:nvPr/>
        </p:nvSpPr>
        <p:spPr>
          <a:xfrm>
            <a:off x="3305752" y="2346486"/>
            <a:ext cx="1079801" cy="1340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1" name="Заголовок 3"/>
          <p:cNvSpPr txBox="1">
            <a:spLocks/>
          </p:cNvSpPr>
          <p:nvPr/>
        </p:nvSpPr>
        <p:spPr>
          <a:xfrm>
            <a:off x="8586219" y="3875152"/>
            <a:ext cx="1175528" cy="125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Заголовок 3"/>
          <p:cNvSpPr txBox="1">
            <a:spLocks/>
          </p:cNvSpPr>
          <p:nvPr/>
        </p:nvSpPr>
        <p:spPr>
          <a:xfrm>
            <a:off x="3178410" y="3133599"/>
            <a:ext cx="1175528" cy="125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3" name="Заголовок 3"/>
          <p:cNvSpPr txBox="1">
            <a:spLocks/>
          </p:cNvSpPr>
          <p:nvPr/>
        </p:nvSpPr>
        <p:spPr>
          <a:xfrm>
            <a:off x="8487352" y="1580269"/>
            <a:ext cx="1175528" cy="125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4" name="Заголовок 3"/>
          <p:cNvSpPr txBox="1">
            <a:spLocks/>
          </p:cNvSpPr>
          <p:nvPr/>
        </p:nvSpPr>
        <p:spPr>
          <a:xfrm>
            <a:off x="3178410" y="3883521"/>
            <a:ext cx="1175528" cy="125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13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5" name="Заголовок 3"/>
          <p:cNvSpPr txBox="1">
            <a:spLocks/>
          </p:cNvSpPr>
          <p:nvPr/>
        </p:nvSpPr>
        <p:spPr>
          <a:xfrm>
            <a:off x="8711745" y="2296933"/>
            <a:ext cx="1175528" cy="125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13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26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2275390" cy="1325563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728" y="2291054"/>
            <a:ext cx="10991127" cy="4351338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перемены мест слагаемых значение суммы </a:t>
            </a:r>
          </a:p>
          <a:p>
            <a:pPr marL="0" indent="0">
              <a:buNone/>
            </a:pPr>
            <a:r>
              <a:rPr lang="ru-RU" sz="6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изменяется.</a:t>
            </a:r>
            <a:endParaRPr lang="ru-RU" sz="6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020992" y="489954"/>
            <a:ext cx="1307941" cy="10759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20991" y="1090321"/>
            <a:ext cx="1307941" cy="10759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86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Презентация по математике &quot;Компоненты сложения&quot;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892" y="469297"/>
            <a:ext cx="7962889" cy="597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50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Алгоритм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7509" y="1530062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1.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Читаю числовое выражение.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2.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Нахожу число, которое дополнит первое слагаемое до 10. Это   число….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3.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Раскладываю второе слагаемое на две части: … и …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4.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Д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ополняю первое слагаемое до 10 и прибавляю оставшиеся единицы. 10 +…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5.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Ч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итаю ответ.</a:t>
            </a:r>
          </a:p>
        </p:txBody>
      </p:sp>
    </p:spTree>
    <p:extLst>
      <p:ext uri="{BB962C8B-B14F-4D97-AF65-F5344CB8AC3E}">
        <p14:creationId xmlns:p14="http://schemas.microsoft.com/office/powerpoint/2010/main" val="79818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528" y="189634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Прием сложения с переходом через десяток :       + 3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4291" y="1625600"/>
            <a:ext cx="3031281" cy="448670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26909" y="887338"/>
            <a:ext cx="581891" cy="4710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7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528" y="189634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Прием сложения с переходом через десяток :       + 3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26909" y="887338"/>
            <a:ext cx="581891" cy="4710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3576" y="1686150"/>
            <a:ext cx="3310358" cy="454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9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412" y="4506686"/>
            <a:ext cx="2932937" cy="1138334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8</a:t>
            </a: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+ 3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573" y="1123827"/>
            <a:ext cx="1228197" cy="11337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2050" y="1239651"/>
            <a:ext cx="1225402" cy="11339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39651"/>
            <a:ext cx="1225402" cy="11339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902" y="1191694"/>
            <a:ext cx="1225402" cy="113395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820" y="1143737"/>
            <a:ext cx="1225402" cy="113395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601" y="1133782"/>
            <a:ext cx="1225402" cy="11339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587" y="1123827"/>
            <a:ext cx="1225402" cy="1133954"/>
          </a:xfrm>
          <a:prstGeom prst="rect">
            <a:avLst/>
          </a:prstGeom>
        </p:spPr>
      </p:pic>
      <p:pic>
        <p:nvPicPr>
          <p:cNvPr id="1028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41" y="2373603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673" y="2373604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Зеленое яблоко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323" y="2398910"/>
            <a:ext cx="872793" cy="93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9324" y="1264956"/>
            <a:ext cx="1225402" cy="11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29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</TotalTime>
  <Words>372</Words>
  <Application>Microsoft Office PowerPoint</Application>
  <PresentationFormat>Широкоэкранный</PresentationFormat>
  <Paragraphs>103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MathJax_Main</vt:lpstr>
      <vt:lpstr>Open Sans</vt:lpstr>
      <vt:lpstr>Times New Roman</vt:lpstr>
      <vt:lpstr>Тема Office</vt:lpstr>
      <vt:lpstr>Презентация PowerPoint</vt:lpstr>
      <vt:lpstr>Сложение однозначных чисел с переходом через десяток.</vt:lpstr>
      <vt:lpstr>Устный счет</vt:lpstr>
      <vt:lpstr>    </vt:lpstr>
      <vt:lpstr>Презентация PowerPoint</vt:lpstr>
      <vt:lpstr>Алгоритм </vt:lpstr>
      <vt:lpstr>Прием сложения с переходом через десяток :       + 3</vt:lpstr>
      <vt:lpstr>Прием сложения с переходом через десяток :       + 3</vt:lpstr>
      <vt:lpstr>8 + 3 </vt:lpstr>
      <vt:lpstr>8 + 3 </vt:lpstr>
      <vt:lpstr>3</vt:lpstr>
      <vt:lpstr>8 + 4 </vt:lpstr>
      <vt:lpstr>9+5=(9+1)+4=10+4=14</vt:lpstr>
      <vt:lpstr>8+6</vt:lpstr>
      <vt:lpstr>Какое равенство подходит к рисунку?</vt:lpstr>
      <vt:lpstr>        + 7</vt:lpstr>
      <vt:lpstr>       + 8                   + 9       </vt:lpstr>
      <vt:lpstr>3+8=</vt:lpstr>
      <vt:lpstr>3+9=</vt:lpstr>
      <vt:lpstr>Презентация PowerPoint</vt:lpstr>
      <vt:lpstr>Задача. У ёжика 4 белых гриба и 8 яблок. Сколько у ёжика всего грибов и яблок?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38</cp:revision>
  <dcterms:created xsi:type="dcterms:W3CDTF">2020-04-25T15:01:59Z</dcterms:created>
  <dcterms:modified xsi:type="dcterms:W3CDTF">2020-04-27T06:49:21Z</dcterms:modified>
</cp:coreProperties>
</file>