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714" y="2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3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7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92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7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672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41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48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9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77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59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ADEE8-9294-4C7D-AE8C-03FE086798F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3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4367"/>
            <a:ext cx="5302948" cy="55516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317691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Математика </a:t>
            </a:r>
            <a:b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 класс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47488" y="3602038"/>
            <a:ext cx="5620512" cy="1655762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Умножение числа 2.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Умножение на 2.</a:t>
            </a:r>
            <a:endParaRPr lang="ru-RU" sz="6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52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Сколько ног </a:t>
            </a:r>
            <a:r>
              <a:rPr lang="ru-RU" b="1" u="sng" dirty="0">
                <a:solidFill>
                  <a:srgbClr val="C00000"/>
                </a:solidFill>
              </a:rPr>
              <a:t>у четырёх </a:t>
            </a:r>
            <a:r>
              <a:rPr lang="ru-RU" b="1" dirty="0">
                <a:solidFill>
                  <a:srgbClr val="C00000"/>
                </a:solidFill>
              </a:rPr>
              <a:t>петухов?</a:t>
            </a:r>
          </a:p>
        </p:txBody>
      </p:sp>
      <p:pic>
        <p:nvPicPr>
          <p:cNvPr id="9218" name="Picture 2" descr="https://demo.mob-edu.ru/ui/upload/courses/94629/files/web_resources/3/Images_3/Mat_02_00_01_04.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911" y="1995911"/>
            <a:ext cx="7436317" cy="307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08392" y="2121409"/>
            <a:ext cx="3886200" cy="282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         Выбери </a:t>
            </a:r>
            <a:r>
              <a:rPr lang="ru-RU" sz="3200" dirty="0">
                <a:solidFill>
                  <a:srgbClr val="C00000"/>
                </a:solidFill>
              </a:rPr>
              <a:t>ответ: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</a:rPr>
              <a:t>2 </a:t>
            </a:r>
            <a:r>
              <a:rPr lang="ru-RU" sz="3200" b="1" dirty="0">
                <a:solidFill>
                  <a:srgbClr val="002060"/>
                </a:solidFill>
              </a:rPr>
              <a:t>х 3 = </a:t>
            </a:r>
            <a:r>
              <a:rPr lang="ru-RU" sz="3200" b="1" dirty="0" smtClean="0">
                <a:solidFill>
                  <a:srgbClr val="002060"/>
                </a:solidFill>
              </a:rPr>
              <a:t>6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srgbClr val="002060"/>
                </a:solidFill>
              </a:rPr>
              <a:t> 1 </a:t>
            </a:r>
            <a:r>
              <a:rPr lang="ru-RU" sz="3200" b="1" dirty="0">
                <a:solidFill>
                  <a:srgbClr val="002060"/>
                </a:solidFill>
              </a:rPr>
              <a:t>х </a:t>
            </a:r>
            <a:r>
              <a:rPr lang="ru-RU" sz="3200" b="1" dirty="0" smtClean="0">
                <a:solidFill>
                  <a:srgbClr val="002060"/>
                </a:solidFill>
              </a:rPr>
              <a:t>4 </a:t>
            </a:r>
            <a:r>
              <a:rPr lang="ru-RU" sz="3200" b="1" dirty="0">
                <a:solidFill>
                  <a:srgbClr val="002060"/>
                </a:solidFill>
              </a:rPr>
              <a:t>= </a:t>
            </a:r>
            <a:r>
              <a:rPr lang="ru-RU" sz="3200" b="1" dirty="0" smtClean="0">
                <a:solidFill>
                  <a:srgbClr val="002060"/>
                </a:solidFill>
              </a:rPr>
              <a:t>4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2 х 4 = 10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2 </a:t>
            </a:r>
            <a:r>
              <a:rPr lang="ru-RU" sz="3200" b="1" dirty="0">
                <a:solidFill>
                  <a:srgbClr val="002060"/>
                </a:solidFill>
              </a:rPr>
              <a:t>х </a:t>
            </a:r>
            <a:r>
              <a:rPr lang="ru-RU" sz="3200" b="1" dirty="0" smtClean="0">
                <a:solidFill>
                  <a:srgbClr val="002060"/>
                </a:solidFill>
              </a:rPr>
              <a:t>4 </a:t>
            </a:r>
            <a:r>
              <a:rPr lang="ru-RU" sz="3200" b="1" dirty="0">
                <a:solidFill>
                  <a:srgbClr val="002060"/>
                </a:solidFill>
              </a:rPr>
              <a:t>= </a:t>
            </a:r>
            <a:r>
              <a:rPr lang="ru-RU" sz="3200" b="1" dirty="0" smtClean="0">
                <a:solidFill>
                  <a:srgbClr val="002060"/>
                </a:solidFill>
              </a:rPr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93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23" y="365125"/>
            <a:ext cx="10780777" cy="1171067"/>
          </a:xfrm>
        </p:spPr>
        <p:txBody>
          <a:bodyPr>
            <a:normAutofit/>
          </a:bodyPr>
          <a:lstStyle/>
          <a:p>
            <a:pPr algn="ctr"/>
            <a:r>
              <a:rPr lang="ru-RU" sz="3200" b="1" i="0" dirty="0" smtClean="0">
                <a:solidFill>
                  <a:srgbClr val="002060"/>
                </a:solidFill>
                <a:effectLst/>
                <a:latin typeface="Open Sans"/>
              </a:rPr>
              <a:t>Сколько щупалец у двух осьминогов? (У одного осьминога восемь щупальцев).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24344" y="1825625"/>
            <a:ext cx="3191256" cy="27372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Выбери ответ: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3 = 24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8 х 1 = 8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2 = 16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2 = 18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demo.mob-edu.ru/ui/upload/courses/94629/files/web_resources/3/Images_3/Mat_02_00_01_04.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21" y="1743329"/>
            <a:ext cx="6908267" cy="357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2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363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схему, которая показывает принцип построения таблицы умножения на 2.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2289048" cy="43513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dirty="0"/>
          </a:p>
        </p:txBody>
      </p:sp>
      <p:pic>
        <p:nvPicPr>
          <p:cNvPr id="11266" name="Picture 2" descr="https://demo.mob-edu.ru/ui/upload/courses/94629/files/web_resources/3/Images_3/2/0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84" y="2212988"/>
            <a:ext cx="8000180" cy="137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481328" y="276119"/>
            <a:ext cx="9674352" cy="113205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6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1259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ПОМНИ!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пользоваться таблицей умножения, необходимо знать её наизусть.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2304288" y="2368296"/>
            <a:ext cx="2450592" cy="448970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dirty="0"/>
          </a:p>
        </p:txBody>
      </p:sp>
      <p:pic>
        <p:nvPicPr>
          <p:cNvPr id="8" name="Picture 3" descr="Наклейка PNG - AVATAN P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912" y="2522792"/>
            <a:ext cx="3889248" cy="38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1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916" y="240434"/>
            <a:ext cx="6899565" cy="1325563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Молодцы!</a:t>
            </a:r>
            <a:endParaRPr lang="ru-RU" sz="8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14340" name="Picture 4" descr="маша и #медведь - мидаль маши&quot; — card of the user Анастасия К. in ...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454" y="1690688"/>
            <a:ext cx="6324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377" y="5876305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437" y="5876305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1856" y="5876305"/>
            <a:ext cx="4883319" cy="1115665"/>
          </a:xfrm>
          <a:prstGeom prst="rect">
            <a:avLst/>
          </a:prstGeom>
        </p:spPr>
      </p:pic>
      <p:pic>
        <p:nvPicPr>
          <p:cNvPr id="14346" name="Picture 10" descr="Солнце – свет, солнце – тепло! | Педагогическое интернет ...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456" y="-609600"/>
            <a:ext cx="4100945" cy="410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9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236" y="202906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Вспомним, что такое умножение и компоненты действия «умножение»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418" y="1820001"/>
            <a:ext cx="5983224" cy="17765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– это сложение одинаковых слагаемых.</a:t>
            </a:r>
          </a:p>
          <a:p>
            <a:pPr marL="0" indent="0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230184"/>
            <a:ext cx="10671858" cy="146050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6418" y="2999810"/>
            <a:ext cx="5983224" cy="1776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2+2+2 = 2х3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Новая легкая методика усвоения таблицы умножения | Наглядное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67" y="4155157"/>
            <a:ext cx="8405160" cy="24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27419" y="3220773"/>
            <a:ext cx="5971309" cy="93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омпоненты действия «умножение»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888087"/>
            <a:ext cx="1593477" cy="273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158" y="1"/>
            <a:ext cx="10515600" cy="681787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Перемести </a:t>
            </a:r>
            <a:r>
              <a:rPr lang="ru-RU" sz="27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выражения в нужные колонки. После выполнения задания замени действие сложения умножением для примеров соответствующей колонки.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903758"/>
              </p:ext>
            </p:extLst>
          </p:nvPr>
        </p:nvGraphicFramePr>
        <p:xfrm>
          <a:off x="906378" y="1070812"/>
          <a:ext cx="10511590" cy="2898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1354"/>
                <a:gridCol w="5260236"/>
              </a:tblGrid>
              <a:tr h="538069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Можно</a:t>
                      </a: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заменить умножением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Нельзя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заменить умножением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22587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713119" y="3982455"/>
            <a:ext cx="1343527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8 + 8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54176" y="5189628"/>
            <a:ext cx="1814766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12 + 21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29850" y="6130109"/>
            <a:ext cx="2177717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62+63+61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330114" y="4756491"/>
            <a:ext cx="1977190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5+5+5+5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31755" y="4367467"/>
            <a:ext cx="4201028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32+32+2+3+32+32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51908" y="5696972"/>
            <a:ext cx="1838828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14 + 14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06378" y="4009755"/>
            <a:ext cx="5301916" cy="278541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Маша в школе - Маша и Медведь - Картинки PNG - Галерей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107" y="3207078"/>
            <a:ext cx="3665238" cy="365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65900" y="130565"/>
            <a:ext cx="10671858" cy="78785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"/>
          <p:cNvSpPr txBox="1">
            <a:spLocks noChangeArrowheads="1"/>
          </p:cNvSpPr>
          <p:nvPr/>
        </p:nvSpPr>
        <p:spPr bwMode="auto">
          <a:xfrm>
            <a:off x="2462662" y="1822855"/>
            <a:ext cx="141732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=8х2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"/>
          <p:cNvSpPr txBox="1">
            <a:spLocks noChangeArrowheads="1"/>
          </p:cNvSpPr>
          <p:nvPr/>
        </p:nvSpPr>
        <p:spPr bwMode="auto">
          <a:xfrm>
            <a:off x="2713119" y="3221155"/>
            <a:ext cx="1683601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=14х2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"/>
          <p:cNvSpPr txBox="1">
            <a:spLocks noChangeArrowheads="1"/>
          </p:cNvSpPr>
          <p:nvPr/>
        </p:nvSpPr>
        <p:spPr bwMode="auto">
          <a:xfrm>
            <a:off x="2713119" y="2429060"/>
            <a:ext cx="141732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=5х4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45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0232 L -0.12161 -0.3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0.20964 4.07407E-6 C 0.30352 4.07407E-6 0.4194 -0.10047 0.4194 -0.18172 L 0.4194 -0.36343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4" y="-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-0.11159 -0.344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33333E-6 L 0.22122 -3.33333E-6 C 0.32031 -3.33333E-6 0.44271 -0.1081 0.44271 -0.1956 L 0.44271 -0.39074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-0.10144 -0.35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22317 -3.7037E-7 C 0.32317 -3.7037E-7 0.44648 -0.11829 0.44648 -0.21435 L 0.44648 -0.4282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18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: Маша и медведь. Обсуждение на LiveInternet - Российск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0" y="2597919"/>
            <a:ext cx="2691494" cy="434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7415"/>
            <a:ext cx="10515600" cy="109635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 свойства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связанные с перестановкой компонентов действия.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784093" y="1578751"/>
            <a:ext cx="3727048" cy="20383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 перестановки множителей произведение </a:t>
            </a:r>
            <a:r>
              <a:rPr lang="ru-RU" sz="3600" b="1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 меняется.</a:t>
            </a:r>
            <a:endParaRPr lang="ru-RU" sz="3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53153" y="1612664"/>
            <a:ext cx="3877519" cy="2334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0" i="0" u="none" strike="noStrike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</a:rPr>
              <a:t>4 х 6 = 24</a:t>
            </a:r>
          </a:p>
          <a:p>
            <a:pPr marL="0" lvl="0" indent="0"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6 </a:t>
            </a:r>
            <a: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х </a:t>
            </a: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4 =</a:t>
            </a:r>
            <a: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/>
            </a:r>
            <a:b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1942" y="107415"/>
            <a:ext cx="10671858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50603" y="1526666"/>
            <a:ext cx="4340504" cy="214250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9549112" y="2442258"/>
            <a:ext cx="1319515" cy="13414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24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7153153" y="3946967"/>
            <a:ext cx="3877519" cy="2334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 х 5 = 15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5 х 3 = 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9641709" y="4781535"/>
            <a:ext cx="1608883" cy="1662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15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1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6781"/>
            <a:ext cx="10515600" cy="630297"/>
          </a:xfrm>
        </p:spPr>
        <p:txBody>
          <a:bodyPr>
            <a:noAutofit/>
          </a:bodyPr>
          <a:lstStyle/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Open Sans"/>
              </a:rPr>
              <a:t>Зная, что 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Open Sans"/>
              </a:rPr>
              <a:t>от перестановки множителей сумма не меняется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Open Sans"/>
              </a:rPr>
              <a:t>, найди значения выражения во втором столбике.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45490" y="1281614"/>
            <a:ext cx="2465406" cy="544327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2⋅2=4	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2⋅3=6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2⋅4=8	 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⋅5=10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2⋅6=12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2⋅7=14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2⋅8=16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2⋅9=18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2⋅10=20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16284"/>
            <a:ext cx="3203294" cy="479191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4⋅2=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5⋅2=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6⋅2=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7⋅2=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⋅2= 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9⋅2=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10⋅2= </a:t>
            </a: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1942" y="9792"/>
            <a:ext cx="10671858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1949" y="1235316"/>
            <a:ext cx="2986269" cy="5535874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78591" y="1235315"/>
            <a:ext cx="3125166" cy="553587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8160151" y="1235315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8</a:t>
            </a:r>
            <a:endParaRPr lang="ru-RU" sz="36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8160151" y="1815637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8160151" y="2425126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8171728" y="3042553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Объект 3"/>
          <p:cNvSpPr txBox="1">
            <a:spLocks/>
          </p:cNvSpPr>
          <p:nvPr/>
        </p:nvSpPr>
        <p:spPr>
          <a:xfrm>
            <a:off x="8160150" y="3690177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Объект 3"/>
          <p:cNvSpPr txBox="1">
            <a:spLocks/>
          </p:cNvSpPr>
          <p:nvPr/>
        </p:nvSpPr>
        <p:spPr>
          <a:xfrm>
            <a:off x="8160151" y="4299666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Объект 3"/>
          <p:cNvSpPr txBox="1">
            <a:spLocks/>
          </p:cNvSpPr>
          <p:nvPr/>
        </p:nvSpPr>
        <p:spPr>
          <a:xfrm>
            <a:off x="8466882" y="4955228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42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9108" y="0"/>
            <a:ext cx="6840639" cy="10354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умножение сложением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6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9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 х 2 =</a:t>
            </a:r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67815" y="4295134"/>
            <a:ext cx="2591766" cy="91531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 + 10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14937" y="0"/>
            <a:ext cx="6713316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3297331" y="2486279"/>
            <a:ext cx="2351109" cy="6727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>
                <a:solidFill>
                  <a:srgbClr val="C00000"/>
                </a:solidFill>
                <a:latin typeface="Arial Black" panose="020B0A04020102020204" pitchFamily="34" charset="0"/>
              </a:rPr>
              <a:t>6</a:t>
            </a: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+ 6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3274181" y="3086272"/>
            <a:ext cx="2374259" cy="66241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 + 9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3297330" y="3639603"/>
            <a:ext cx="2351109" cy="7026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7 + 7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3320483" y="1815505"/>
            <a:ext cx="2410427" cy="6879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 + 3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Развитие творческих способностей через игру © Ясли-сад агрогородка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06082" y="1635437"/>
            <a:ext cx="2644341" cy="422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3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  <p:bldP spid="9" grpId="0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Сообщество иллюстраторов | Иллюстрация Маша вектор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985" y="0"/>
            <a:ext cx="2567956" cy="286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410968" y="103353"/>
            <a:ext cx="6620017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98197"/>
                </a:solidFill>
                <a:effectLst/>
                <a:latin typeface="Open Sans"/>
              </a:rPr>
              <a:t>Делаем вывод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98197"/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Как устроена таблица умножения на 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»? 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Сравни свои выводы с правилом.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sz="half" idx="1"/>
          </p:nvPr>
        </p:nvSpPr>
        <p:spPr>
          <a:xfrm>
            <a:off x="1847088" y="1426464"/>
            <a:ext cx="4126992" cy="362102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sz="half" idx="2"/>
          </p:nvPr>
        </p:nvSpPr>
        <p:spPr bwMode="auto">
          <a:xfrm>
            <a:off x="6333505" y="3236976"/>
            <a:ext cx="539496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При умножении числа «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на однозначное число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каждый следующий ответ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в таблице увеличивается на «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».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05489" y="3236976"/>
            <a:ext cx="5522976" cy="288074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47088" y="0"/>
            <a:ext cx="7653527" cy="125751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295707" y="1581023"/>
            <a:ext cx="1819564" cy="1061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+ </a:t>
            </a:r>
            <a:r>
              <a:rPr 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7888" y="2010093"/>
            <a:ext cx="5181600" cy="435133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2 = 4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3 = 6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4 = 8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5 = 10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6 = 12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7 = 14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8 = 16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9 = 18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10 = 20</a:t>
            </a:r>
            <a:endParaRPr lang="ru-RU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69920" y="1959687"/>
            <a:ext cx="5181600" cy="435133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3 ⋅ 2 = 6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4 ⋅ 2 = 8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5 ⋅ 2= 10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6 ⋅ 2 = 12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7 ⋅ 2 = 14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8 ⋅ 2 = 16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9 ⋅ 2 = 18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10 ⋅ 2 = 20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-232411"/>
            <a:ext cx="106558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28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/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Для того, чтобы знать значения выражений при умножении</a:t>
            </a:r>
            <a:r>
              <a:rPr kumimoji="0" lang="ru-RU" altLang="ru-RU" sz="24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однозначного числа и числа 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 достаточно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выучить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только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таблицу умножения числа 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».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821244"/>
            <a:ext cx="5132832" cy="454018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9808" y="1"/>
            <a:ext cx="10287000" cy="1475436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Наклейка PNG - AVATAN P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020" y="720852"/>
            <a:ext cx="5935980" cy="59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9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09773" y="2488265"/>
            <a:ext cx="1880898" cy="1939830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362456" y="434434"/>
            <a:ext cx="92354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Сколько Маша заплатила за пирожок, </a:t>
            </a:r>
            <a:b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</a:b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если она дала кассиру 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5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 монет 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по 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2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 рубля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?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</a:rPr>
              <a:t> </a:t>
            </a:r>
          </a:p>
        </p:txBody>
      </p:sp>
      <p:pic>
        <p:nvPicPr>
          <p:cNvPr id="8195" name="Picture 3" descr="Кира-скрап - клипарт и рамки на прозрачном фон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" y="2590831"/>
            <a:ext cx="2328291" cy="401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042" y="2471725"/>
            <a:ext cx="1880898" cy="1939830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840" y="2511999"/>
            <a:ext cx="1880898" cy="1939830"/>
          </a:xfrm>
          <a:prstGeom prst="rect">
            <a:avLst/>
          </a:prstGeom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632" y="2511999"/>
            <a:ext cx="1880898" cy="1939830"/>
          </a:xfrm>
          <a:prstGeom prst="rect">
            <a:avLst/>
          </a:prstGeom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2079" y="2471725"/>
            <a:ext cx="1880898" cy="1939830"/>
          </a:xfrm>
          <a:prstGeom prst="rect">
            <a:avLst/>
          </a:prstGeom>
        </p:spPr>
      </p:pic>
      <p:sp>
        <p:nvSpPr>
          <p:cNvPr id="12" name="Rectangle 1"/>
          <p:cNvSpPr txBox="1">
            <a:spLocks noChangeArrowheads="1"/>
          </p:cNvSpPr>
          <p:nvPr/>
        </p:nvSpPr>
        <p:spPr bwMode="auto">
          <a:xfrm>
            <a:off x="4967540" y="5174081"/>
            <a:ext cx="34540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ru-RU" sz="4000" b="1" dirty="0" smtClean="0">
                <a:solidFill>
                  <a:srgbClr val="002060"/>
                </a:solidFill>
                <a:latin typeface="Open Sans"/>
              </a:rPr>
              <a:t>2 </a:t>
            </a:r>
            <a:r>
              <a:rPr lang="ru-RU" altLang="ru-RU" sz="4000" b="1" dirty="0" smtClean="0">
                <a:solidFill>
                  <a:srgbClr val="002060"/>
                </a:solidFill>
                <a:latin typeface="Open Sans"/>
              </a:rPr>
              <a:t>х 5 = 10 (р.)</a:t>
            </a:r>
            <a:endParaRPr lang="ru-RU" alt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31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277</Words>
  <Application>Microsoft Office PowerPoint</Application>
  <PresentationFormat>Широкоэкранный</PresentationFormat>
  <Paragraphs>142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MathJax_Main</vt:lpstr>
      <vt:lpstr>Open Sans</vt:lpstr>
      <vt:lpstr>Times New Roman</vt:lpstr>
      <vt:lpstr>Тема Office</vt:lpstr>
      <vt:lpstr>Математика  2 класс</vt:lpstr>
      <vt:lpstr>Вспомним, что такое умножение и компоненты действия «умножение»</vt:lpstr>
      <vt:lpstr> Перемести выражения в нужные колонки. После выполнения задания замени действие сложения умножением для примеров соответствующей колонки.</vt:lpstr>
      <vt:lpstr>Вспомни свойства умножения, связанные с перестановкой компонентов действия.</vt:lpstr>
      <vt:lpstr>Зная, что от перестановки множителей сумма не меняется, найди значения выражения во втором столбике.</vt:lpstr>
      <vt:lpstr>Замени умножение сложением</vt:lpstr>
      <vt:lpstr>Делаем вывод Как устроена таблица умножения на «2»?  Сравни свои выводы с правилом.</vt:lpstr>
      <vt:lpstr> Для того, чтобы знать значения выражений при умножении однозначного числа и числа «2» достаточно выучить только таблицу умножения числа «2». </vt:lpstr>
      <vt:lpstr>Сколько Маша заплатила за пирожок,  если она дала кассиру 5 монет по 2 рубля? </vt:lpstr>
      <vt:lpstr>Сколько ног у четырёх петухов?</vt:lpstr>
      <vt:lpstr>Сколько щупалец у двух осьминогов? (У одного осьминога восемь щупальцев).</vt:lpstr>
      <vt:lpstr>Рассмотри схему, которая показывает принцип построения таблицы умножения на 2.</vt:lpstr>
      <vt:lpstr>ПОМНИ!  Чтобы успешно пользоваться таблицей умножения, необходимо знать её наизусть.</vt:lpstr>
      <vt:lpstr>Молодцы!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26</cp:revision>
  <dcterms:created xsi:type="dcterms:W3CDTF">2020-04-28T17:32:03Z</dcterms:created>
  <dcterms:modified xsi:type="dcterms:W3CDTF">2020-04-28T22:03:28Z</dcterms:modified>
</cp:coreProperties>
</file>