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m4v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6" r:id="rId1"/>
    <p:sldMasterId id="2147483928" r:id="rId2"/>
  </p:sldMasterIdLst>
  <p:sldIdLst>
    <p:sldId id="257" r:id="rId3"/>
    <p:sldId id="259" r:id="rId4"/>
    <p:sldId id="291" r:id="rId5"/>
    <p:sldId id="292" r:id="rId6"/>
    <p:sldId id="293" r:id="rId7"/>
    <p:sldId id="294" r:id="rId8"/>
    <p:sldId id="262" r:id="rId9"/>
    <p:sldId id="288" r:id="rId10"/>
    <p:sldId id="263" r:id="rId11"/>
    <p:sldId id="264" r:id="rId12"/>
    <p:sldId id="265" r:id="rId13"/>
    <p:sldId id="266" r:id="rId14"/>
    <p:sldId id="267" r:id="rId15"/>
    <p:sldId id="268" r:id="rId16"/>
    <p:sldId id="289" r:id="rId17"/>
    <p:sldId id="269" r:id="rId18"/>
    <p:sldId id="277" r:id="rId19"/>
    <p:sldId id="290" r:id="rId20"/>
    <p:sldId id="286" r:id="rId21"/>
    <p:sldId id="28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94" autoAdjust="0"/>
  </p:normalViewPr>
  <p:slideViewPr>
    <p:cSldViewPr snapToGrid="0">
      <p:cViewPr varScale="1">
        <p:scale>
          <a:sx n="84" d="100"/>
          <a:sy n="84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32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459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0B3E6-0A82-41D5-9838-F91C9E5361B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BA77D-C370-42ED-B50F-8F99D66FDA7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7642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0BCFC-247E-4699-90EA-0B1D0A42BC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B5FBE-8B51-4A77-8752-AE966AC813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9324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43007-60B1-43C0-A689-F48376F489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88A62-26E7-41FE-9209-B48E3AA026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6388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E6BA2-FEFB-4395-AAB1-F1D329DFD52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5607C-4D1F-4532-816B-AF411CEE1E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5981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02519-0366-4F20-A33A-9E763F4D61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52167-8964-40A1-9437-41ABD216C9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9829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ED0F8-C9DC-42F3-8E11-47B1BD1034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B72CB-B384-4C76-8C7C-E3631CF5398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386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B5CCB-C076-473A-87B1-B8360731CA3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1268F-ABA0-4C25-BAF4-9261DBF8B0D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5393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3A0B5-60DD-475B-BAF3-BF578BA52C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CEE79-B9C9-4D96-AC61-4151EE74EA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6859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2612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E0EB-4724-422F-B2D2-C0A3016D79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29BA6-C62A-47F4-AC19-FA660BED84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4020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660B5-07D9-45D2-BC4B-414A4915B3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FD542-0C76-4938-B4FB-F02A39EB4D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14143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0242D-3CE8-4461-9810-A32E839B3C8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7255C0-9C6F-4B8B-8F95-D74F8911C4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9360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594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797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837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09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21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4479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37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41185-3136-4693-B73F-5060991C827A}" type="datetimeFigureOut">
              <a:rPr lang="ru-RU" smtClean="0"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7EC23-5155-4B18-9C55-32D983C2A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31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FC61A7-58BC-4907-90F0-15B2C98D4C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24.04.2020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ECA177-085C-4199-A71B-0B7418F37990}" type="slidenum">
              <a:rPr lang="ru-RU" altLang="ru-RU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26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20537"/>
            <a:ext cx="11933392" cy="74785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216" y="1897347"/>
            <a:ext cx="9012288" cy="297609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Математика</a:t>
            </a:r>
            <a:br>
              <a:rPr lang="ru-RU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2 класс</a:t>
            </a:r>
            <a:endParaRPr lang="ru-RU" sz="6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6061" y="0"/>
            <a:ext cx="4166886" cy="329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40687" y="3776515"/>
            <a:ext cx="2554015" cy="2645523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634441" y="1171561"/>
            <a:ext cx="7337385" cy="2766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4800" dirty="0" smtClean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710427" y="4312560"/>
            <a:ext cx="5301204" cy="1010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4800" dirty="0" smtClean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075" y="11022"/>
            <a:ext cx="2398487" cy="18988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6328" y="5856393"/>
            <a:ext cx="4883319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340" y="5866680"/>
            <a:ext cx="4883319" cy="11156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1507" y="5864206"/>
            <a:ext cx="4883319" cy="111566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3229" y="1043013"/>
            <a:ext cx="10515600" cy="4351338"/>
          </a:xfrm>
        </p:spPr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Тема: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«Приёмы </a:t>
            </a:r>
            <a:r>
              <a:rPr lang="ru-RU" altLang="ru-RU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умножения и деления с числом 10»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Цель: 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Узнать </a:t>
            </a:r>
            <a:r>
              <a:rPr lang="ru-RU" altLang="ru-RU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приёмы умножения и деления с </a:t>
            </a:r>
            <a:r>
              <a:rPr lang="ru-RU" altLang="ru-RU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числом </a:t>
            </a:r>
            <a:r>
              <a:rPr lang="ru-RU" altLang="ru-RU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41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6348" y="5801845"/>
            <a:ext cx="4877223" cy="11156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258" y="5809743"/>
            <a:ext cx="4877223" cy="1115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766" y="5786255"/>
            <a:ext cx="4877223" cy="11156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887" y="0"/>
            <a:ext cx="3081113" cy="2439215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127320"/>
              </p:ext>
            </p:extLst>
          </p:nvPr>
        </p:nvGraphicFramePr>
        <p:xfrm>
          <a:off x="1152145" y="283767"/>
          <a:ext cx="7958742" cy="50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6260"/>
                <a:gridCol w="4512482"/>
              </a:tblGrid>
              <a:tr h="749808">
                <a:tc>
                  <a:txBody>
                    <a:bodyPr/>
                    <a:lstStyle/>
                    <a:p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4659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х 3 =</a:t>
                      </a:r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4659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х 10 = </a:t>
                      </a:r>
                      <a:endParaRPr lang="ru-RU" sz="3200" dirty="0" smtClean="0">
                        <a:latin typeface="Arial Black" panose="020B0A04020102020204" pitchFamily="34" charset="0"/>
                      </a:endParaRPr>
                    </a:p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4659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30 : 3 = </a:t>
                      </a:r>
                      <a:endParaRPr lang="ru-RU" sz="3200" dirty="0" smtClean="0">
                        <a:latin typeface="Arial Black" panose="020B0A040201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dirty="0" smtClean="0">
                        <a:latin typeface="Arial Black" panose="020B0A04020102020204" pitchFamily="34" charset="0"/>
                      </a:endParaRPr>
                    </a:p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  <a:tr h="46598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: 10 = 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Black" panose="020B0A04020102020204" pitchFamily="34" charset="0"/>
                        <a:ea typeface="+mn-ea"/>
                        <a:cs typeface="+mn-cs"/>
                      </a:endParaRPr>
                    </a:p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2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9101" y="952955"/>
            <a:ext cx="4275030" cy="81053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10 + 10 + 10 = 30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079101" y="1659984"/>
            <a:ext cx="813817" cy="6045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Arial Black" panose="020B0A04020102020204" pitchFamily="34" charset="0"/>
              </a:rPr>
              <a:t>30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975910" y="2633931"/>
            <a:ext cx="849715" cy="810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Arial Black" panose="020B0A04020102020204" pitchFamily="34" charset="0"/>
              </a:rPr>
              <a:t>10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213654" y="4113651"/>
            <a:ext cx="849715" cy="810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Arial Black" panose="020B0A04020102020204" pitchFamily="34" charset="0"/>
              </a:rPr>
              <a:t>3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97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59151"/>
            <a:ext cx="2880579" cy="40135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086" y="-63382"/>
            <a:ext cx="2501914" cy="19806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4910" y="5860610"/>
            <a:ext cx="4877223" cy="11156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388" y="5860610"/>
            <a:ext cx="4877223" cy="1115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30134" y="5860610"/>
            <a:ext cx="4877223" cy="1115665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66745" y="159455"/>
            <a:ext cx="7175120" cy="4351338"/>
          </a:xfrm>
        </p:spPr>
        <p:txBody>
          <a:bodyPr>
            <a:normAutofit fontScale="77500" lnSpcReduction="20000"/>
          </a:bodyPr>
          <a:lstStyle/>
          <a:p>
            <a:endParaRPr lang="ru-RU" altLang="ru-RU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ru-RU" sz="38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 </a:t>
            </a:r>
            <a:r>
              <a:rPr lang="ru-RU" altLang="ru-RU" sz="3800" b="1" dirty="0" smtClean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умножении </a:t>
            </a:r>
            <a:r>
              <a:rPr lang="ru-RU" altLang="ru-RU" sz="38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числа на 10  </a:t>
            </a:r>
            <a:r>
              <a:rPr lang="ru-RU" altLang="ru-RU" sz="3800" b="1" dirty="0" smtClean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надо приписать справа 0.</a:t>
            </a:r>
          </a:p>
          <a:p>
            <a:endParaRPr lang="ru-RU" altLang="ru-RU" sz="38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altLang="ru-RU" sz="38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8 Х 1</a:t>
            </a:r>
            <a:r>
              <a:rPr lang="ru-RU" altLang="ru-RU" sz="3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  <a:r>
              <a:rPr lang="ru-RU" altLang="ru-RU" sz="38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= 8</a:t>
            </a:r>
            <a:r>
              <a:rPr lang="ru-RU" altLang="ru-RU" sz="3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</a:p>
          <a:p>
            <a:endParaRPr lang="ru-RU" altLang="ru-RU" sz="32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altLang="ru-RU" sz="3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 </a:t>
            </a:r>
            <a:r>
              <a:rPr lang="ru-RU" altLang="ru-RU" sz="38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делении числа на 10  надо отбросить справа </a:t>
            </a:r>
            <a:r>
              <a:rPr lang="ru-RU" altLang="ru-RU" sz="3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0.</a:t>
            </a:r>
          </a:p>
          <a:p>
            <a:endParaRPr lang="ru-RU" altLang="ru-RU" sz="3800" b="1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8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8</a:t>
            </a:r>
            <a:r>
              <a:rPr lang="ru-RU" sz="3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  <a:r>
              <a:rPr lang="ru-RU" sz="38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: 1</a:t>
            </a:r>
            <a:r>
              <a:rPr lang="ru-RU" sz="3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  <a:r>
              <a:rPr lang="ru-RU" sz="3800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= 8</a:t>
            </a:r>
            <a:endParaRPr lang="ru-RU" sz="3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3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956" y="0"/>
            <a:ext cx="2838044" cy="22467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457" y="5812751"/>
            <a:ext cx="4883319" cy="1115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442" y="5812752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0814" y="5812752"/>
            <a:ext cx="4883319" cy="1115665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58383" y="706273"/>
            <a:ext cx="5632809" cy="4351338"/>
          </a:xfrm>
        </p:spPr>
        <p:txBody>
          <a:bodyPr>
            <a:no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5</a:t>
            </a:r>
            <a:r>
              <a:rPr lang="ru-RU" altLang="ru-RU" sz="4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· 10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=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4400" b="1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Batang" pitchFamily="18" charset="-127"/>
              <a:cs typeface="Arial" panose="020B0604020202020204" pitchFamily="34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10 </a:t>
            </a:r>
            <a:r>
              <a:rPr lang="ru-RU" altLang="ru-RU" sz="4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· 9 = </a:t>
            </a: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80 </a:t>
            </a:r>
            <a:r>
              <a:rPr lang="ru-RU" altLang="ru-RU" sz="4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: 10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= </a:t>
            </a:r>
            <a:endParaRPr lang="ru-RU" altLang="ru-RU" sz="4400" b="1" dirty="0" smtClean="0">
              <a:solidFill>
                <a:srgbClr val="C00000"/>
              </a:solidFill>
              <a:latin typeface="Arial Black" panose="020B0A04020102020204" pitchFamily="34" charset="0"/>
              <a:ea typeface="Batang" pitchFamily="18" charset="-127"/>
              <a:cs typeface="Arial" panose="020B0604020202020204" pitchFamily="34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70 </a:t>
            </a:r>
            <a:r>
              <a:rPr lang="ru-RU" altLang="ru-RU" sz="4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: 7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= </a:t>
            </a:r>
            <a:endParaRPr lang="ru-RU" altLang="ru-RU" sz="4400" dirty="0">
              <a:solidFill>
                <a:srgbClr val="C0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endParaRPr lang="ru-RU" sz="4400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4288" y="3393451"/>
            <a:ext cx="1759468" cy="3589800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-330920" y="283464"/>
            <a:ext cx="5241248" cy="289957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 х 10    </a:t>
            </a: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80 : 10      10  х  9   </a:t>
            </a: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  </a:t>
            </a:r>
            <a:r>
              <a:rPr lang="ru-RU" sz="2800" dirty="0" smtClean="0">
                <a:solidFill>
                  <a:srgbClr val="FFFF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7</a:t>
            </a:r>
            <a:endParaRPr lang="ru-RU" sz="2800" dirty="0"/>
          </a:p>
        </p:txBody>
      </p:sp>
      <p:sp>
        <p:nvSpPr>
          <p:cNvPr id="9" name="Объект 4"/>
          <p:cNvSpPr txBox="1">
            <a:spLocks/>
          </p:cNvSpPr>
          <p:nvPr/>
        </p:nvSpPr>
        <p:spPr>
          <a:xfrm>
            <a:off x="7624455" y="4747496"/>
            <a:ext cx="929031" cy="822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1</a:t>
            </a: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0 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</a:p>
          <a:p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8001609" y="3405073"/>
            <a:ext cx="929031" cy="822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8</a:t>
            </a: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</a:p>
          <a:p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14" name="Объект 4"/>
          <p:cNvSpPr txBox="1">
            <a:spLocks/>
          </p:cNvSpPr>
          <p:nvPr/>
        </p:nvSpPr>
        <p:spPr>
          <a:xfrm>
            <a:off x="7624456" y="2058981"/>
            <a:ext cx="929031" cy="822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90 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</a:p>
          <a:p>
            <a:endParaRPr lang="ru-RU" sz="4400" dirty="0">
              <a:latin typeface="Arial Black" panose="020B0A04020102020204" pitchFamily="34" charset="0"/>
            </a:endParaRPr>
          </a:p>
        </p:txBody>
      </p:sp>
      <p:sp>
        <p:nvSpPr>
          <p:cNvPr id="15" name="Объект 4"/>
          <p:cNvSpPr txBox="1">
            <a:spLocks/>
          </p:cNvSpPr>
          <p:nvPr/>
        </p:nvSpPr>
        <p:spPr>
          <a:xfrm>
            <a:off x="7624457" y="716558"/>
            <a:ext cx="929031" cy="8229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50 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</a:t>
            </a: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Batang" pitchFamily="18" charset="-127"/>
                <a:cs typeface="Arial" panose="020B0604020202020204" pitchFamily="34" charset="0"/>
              </a:rPr>
              <a:t>    </a:t>
            </a:r>
          </a:p>
          <a:p>
            <a:pPr marL="0" indent="0">
              <a:buNone/>
            </a:pPr>
            <a:endParaRPr lang="ru-RU" sz="4400" dirty="0">
              <a:latin typeface="Arial Black" panose="020B0A040201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5232431" y="5433297"/>
            <a:ext cx="3580744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бъект 4"/>
          <p:cNvSpPr txBox="1">
            <a:spLocks/>
          </p:cNvSpPr>
          <p:nvPr/>
        </p:nvSpPr>
        <p:spPr>
          <a:xfrm>
            <a:off x="1231870" y="4717131"/>
            <a:ext cx="3801039" cy="10999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ru-RU" altLang="ru-RU" sz="4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7 х 10 = </a:t>
            </a:r>
            <a:r>
              <a:rPr lang="ru-RU" altLang="ru-RU" sz="44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70</a:t>
            </a:r>
            <a:endParaRPr lang="ru-RU" altLang="ru-RU" sz="4400" dirty="0" smtClean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endParaRPr lang="ru-RU" sz="4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68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:\Рабочий Стол\урок мат\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23"/>
          <a:stretch>
            <a:fillRect/>
          </a:stretch>
        </p:blipFill>
        <p:spPr bwMode="auto">
          <a:xfrm>
            <a:off x="1187813" y="-1"/>
            <a:ext cx="7609346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960" y="60495"/>
            <a:ext cx="2744040" cy="2172365"/>
          </a:xfr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2322" y="5999722"/>
            <a:ext cx="4883319" cy="111566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339" y="5930741"/>
            <a:ext cx="4883319" cy="11156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0818" y="5930741"/>
            <a:ext cx="4883319" cy="11156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1544" y="823511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  <a:cs typeface="Arial" panose="020B0604020202020204" pitchFamily="34" charset="0"/>
              </a:rPr>
              <a:t>70 : 10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17068" y="4067532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Batang" pitchFamily="18" charset="-127"/>
                <a:cs typeface="Arial" panose="020B0604020202020204" pitchFamily="34" charset="0"/>
              </a:rPr>
              <a:t>4 · 10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62565" y="3879812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  <a:cs typeface="Arial" panose="020B0604020202020204" pitchFamily="34" charset="0"/>
              </a:rPr>
              <a:t>80 : 8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18610" y="247521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  <a:cs typeface="Arial" panose="020B0604020202020204" pitchFamily="34" charset="0"/>
              </a:rPr>
              <a:t>5 · 10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10084" y="3381842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  <a:cs typeface="Arial" panose="020B0604020202020204" pitchFamily="34" charset="0"/>
              </a:rPr>
              <a:t>10 · 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349640" y="4514388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  <a:cs typeface="Arial" panose="020B0604020202020204" pitchFamily="34" charset="0"/>
              </a:rPr>
              <a:t>40 :10</a:t>
            </a:r>
          </a:p>
        </p:txBody>
      </p:sp>
    </p:spTree>
    <p:extLst>
      <p:ext uri="{BB962C8B-B14F-4D97-AF65-F5344CB8AC3E}">
        <p14:creationId xmlns:p14="http://schemas.microsoft.com/office/powerpoint/2010/main" val="17334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/>
          <p:cNvSpPr/>
          <p:nvPr/>
        </p:nvSpPr>
        <p:spPr>
          <a:xfrm>
            <a:off x="2667001" y="2928939"/>
            <a:ext cx="1071563" cy="1500187"/>
          </a:xfrm>
          <a:prstGeom prst="flowChartConnector">
            <a:avLst/>
          </a:prstGeom>
          <a:solidFill>
            <a:srgbClr val="BC00BC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810001" y="2928939"/>
            <a:ext cx="1071563" cy="1500187"/>
          </a:xfrm>
          <a:prstGeom prst="flowChartConnector">
            <a:avLst/>
          </a:prstGeom>
          <a:solidFill>
            <a:srgbClr val="57D3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4953001" y="2928939"/>
            <a:ext cx="1071563" cy="1500187"/>
          </a:xfrm>
          <a:prstGeom prst="flowChartConnector">
            <a:avLst/>
          </a:prstGeom>
          <a:solidFill>
            <a:srgbClr val="FF575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6096001" y="2928939"/>
            <a:ext cx="1071563" cy="1500187"/>
          </a:xfrm>
          <a:prstGeom prst="flowChartConnector">
            <a:avLst/>
          </a:prstGeom>
          <a:solidFill>
            <a:srgbClr val="4AD24A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7239001" y="2928939"/>
            <a:ext cx="1071563" cy="1500187"/>
          </a:xfrm>
          <a:prstGeom prst="flowChartConnector">
            <a:avLst/>
          </a:prstGeom>
          <a:solidFill>
            <a:srgbClr val="FFFF4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382001" y="2928939"/>
            <a:ext cx="1071563" cy="1500187"/>
          </a:xfrm>
          <a:prstGeom prst="flowChartConnector">
            <a:avLst/>
          </a:prstGeom>
          <a:solidFill>
            <a:srgbClr val="FF8633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3024189" y="4429126"/>
            <a:ext cx="142875" cy="142875"/>
          </a:xfrm>
          <a:prstGeom prst="triangle">
            <a:avLst/>
          </a:prstGeom>
          <a:solidFill>
            <a:srgbClr val="CC3399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4310064" y="4429126"/>
            <a:ext cx="142875" cy="142875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5381626" y="4429126"/>
            <a:ext cx="142875" cy="142875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6524626" y="4429126"/>
            <a:ext cx="142875" cy="142875"/>
          </a:xfrm>
          <a:prstGeom prst="triangle">
            <a:avLst/>
          </a:prstGeom>
          <a:solidFill>
            <a:srgbClr val="4AD24A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7739064" y="4429126"/>
            <a:ext cx="142875" cy="142875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8882064" y="4429126"/>
            <a:ext cx="142875" cy="142875"/>
          </a:xfrm>
          <a:prstGeom prst="triangle">
            <a:avLst/>
          </a:prstGeom>
          <a:solidFill>
            <a:srgbClr val="FF8633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3326" name="Picture 2" descr="D:\Рабочий Стол\урок мат\49630385_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60712"/>
          <a:stretch>
            <a:fillRect/>
          </a:stretch>
        </p:blipFill>
        <p:spPr bwMode="auto">
          <a:xfrm>
            <a:off x="2595564" y="4429126"/>
            <a:ext cx="7762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2" descr="D:\Рабочий Стол\урок мат\49630385_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60712"/>
          <a:stretch>
            <a:fillRect/>
          </a:stretch>
        </p:blipFill>
        <p:spPr bwMode="auto">
          <a:xfrm>
            <a:off x="3881439" y="4500564"/>
            <a:ext cx="7762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Picture 2" descr="D:\Рабочий Стол\урок мат\49630385_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60712"/>
          <a:stretch>
            <a:fillRect/>
          </a:stretch>
        </p:blipFill>
        <p:spPr bwMode="auto">
          <a:xfrm>
            <a:off x="4881564" y="4429126"/>
            <a:ext cx="7762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2" descr="D:\Рабочий Стол\урок мат\49630385_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60712"/>
          <a:stretch>
            <a:fillRect/>
          </a:stretch>
        </p:blipFill>
        <p:spPr bwMode="auto">
          <a:xfrm>
            <a:off x="6024564" y="4429126"/>
            <a:ext cx="776287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Picture 2" descr="D:\Рабочий Стол\урок мат\49630385_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60712"/>
          <a:stretch>
            <a:fillRect/>
          </a:stretch>
        </p:blipFill>
        <p:spPr bwMode="auto">
          <a:xfrm>
            <a:off x="7239000" y="4429126"/>
            <a:ext cx="7762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2" descr="D:\Рабочий Стол\урок мат\49630385_sharik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0" t="60712"/>
          <a:stretch>
            <a:fillRect/>
          </a:stretch>
        </p:blipFill>
        <p:spPr bwMode="auto">
          <a:xfrm>
            <a:off x="8382000" y="4429126"/>
            <a:ext cx="776288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2" name="TextBox 34"/>
          <p:cNvSpPr txBox="1">
            <a:spLocks noChangeArrowheads="1"/>
          </p:cNvSpPr>
          <p:nvPr/>
        </p:nvSpPr>
        <p:spPr bwMode="auto">
          <a:xfrm>
            <a:off x="2667000" y="1143000"/>
            <a:ext cx="6929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prstClr val="black"/>
                </a:solidFill>
              </a:rPr>
              <a:t>4</a:t>
            </a: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</a:rPr>
              <a:t> · 10 = 40        80 : 8 = 10        40 : 10 = 4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prstClr val="black"/>
                </a:solidFill>
                <a:latin typeface="Arial" panose="020B0604020202020204" pitchFamily="34" charset="0"/>
                <a:ea typeface="Batang" pitchFamily="18" charset="-127"/>
              </a:rPr>
              <a:t>70 : 10 = 7        5 · 10 = 50        10 · 2 = 20</a:t>
            </a:r>
            <a:endParaRPr lang="ru-RU" altLang="ru-RU" sz="2800" b="1" dirty="0">
              <a:solidFill>
                <a:prstClr val="black"/>
              </a:solidFill>
            </a:endParaRPr>
          </a:p>
        </p:txBody>
      </p:sp>
      <p:sp>
        <p:nvSpPr>
          <p:cNvPr id="13333" name="TextBox 35"/>
          <p:cNvSpPr txBox="1">
            <a:spLocks noChangeArrowheads="1"/>
          </p:cNvSpPr>
          <p:nvPr/>
        </p:nvSpPr>
        <p:spPr bwMode="auto">
          <a:xfrm>
            <a:off x="2881314" y="3357563"/>
            <a:ext cx="642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</a:rPr>
              <a:t>4</a:t>
            </a:r>
          </a:p>
        </p:txBody>
      </p:sp>
      <p:sp>
        <p:nvSpPr>
          <p:cNvPr id="13334" name="TextBox 36"/>
          <p:cNvSpPr txBox="1">
            <a:spLocks noChangeArrowheads="1"/>
          </p:cNvSpPr>
          <p:nvPr/>
        </p:nvSpPr>
        <p:spPr bwMode="auto">
          <a:xfrm>
            <a:off x="4095751" y="3357563"/>
            <a:ext cx="500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</a:rPr>
              <a:t>7</a:t>
            </a:r>
          </a:p>
        </p:txBody>
      </p:sp>
      <p:sp>
        <p:nvSpPr>
          <p:cNvPr id="13335" name="TextBox 37"/>
          <p:cNvSpPr txBox="1">
            <a:spLocks noChangeArrowheads="1"/>
          </p:cNvSpPr>
          <p:nvPr/>
        </p:nvSpPr>
        <p:spPr bwMode="auto">
          <a:xfrm>
            <a:off x="5024439" y="3357563"/>
            <a:ext cx="9286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</a:rPr>
              <a:t>10</a:t>
            </a:r>
          </a:p>
        </p:txBody>
      </p:sp>
      <p:sp>
        <p:nvSpPr>
          <p:cNvPr id="13336" name="TextBox 38"/>
          <p:cNvSpPr txBox="1">
            <a:spLocks noChangeArrowheads="1"/>
          </p:cNvSpPr>
          <p:nvPr/>
        </p:nvSpPr>
        <p:spPr bwMode="auto">
          <a:xfrm>
            <a:off x="6096001" y="3357563"/>
            <a:ext cx="1071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</a:rPr>
              <a:t>20</a:t>
            </a:r>
          </a:p>
        </p:txBody>
      </p:sp>
      <p:sp>
        <p:nvSpPr>
          <p:cNvPr id="13337" name="TextBox 39"/>
          <p:cNvSpPr txBox="1">
            <a:spLocks noChangeArrowheads="1"/>
          </p:cNvSpPr>
          <p:nvPr/>
        </p:nvSpPr>
        <p:spPr bwMode="auto">
          <a:xfrm>
            <a:off x="7310439" y="335756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</a:rPr>
              <a:t>40</a:t>
            </a:r>
          </a:p>
        </p:txBody>
      </p:sp>
      <p:sp>
        <p:nvSpPr>
          <p:cNvPr id="13338" name="TextBox 40"/>
          <p:cNvSpPr txBox="1">
            <a:spLocks noChangeArrowheads="1"/>
          </p:cNvSpPr>
          <p:nvPr/>
        </p:nvSpPr>
        <p:spPr bwMode="auto">
          <a:xfrm>
            <a:off x="8453439" y="335756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>
                <a:solidFill>
                  <a:prstClr val="black"/>
                </a:solidFill>
              </a:rPr>
              <a:t>50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810250" y="5643563"/>
            <a:ext cx="3500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FF0000"/>
                </a:solidFill>
              </a:rPr>
              <a:t>Мой результат: ________</a:t>
            </a:r>
          </a:p>
        </p:txBody>
      </p:sp>
      <p:sp>
        <p:nvSpPr>
          <p:cNvPr id="44" name="Плюс 43"/>
          <p:cNvSpPr/>
          <p:nvPr/>
        </p:nvSpPr>
        <p:spPr>
          <a:xfrm>
            <a:off x="8310563" y="5572126"/>
            <a:ext cx="500062" cy="500063"/>
          </a:xfrm>
          <a:prstGeom prst="mathPlus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8239126" y="5214938"/>
            <a:ext cx="428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6000" b="1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5487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9498" y="5845861"/>
            <a:ext cx="4877223" cy="1115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332" y="5845861"/>
            <a:ext cx="4877223" cy="11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548" y="5845861"/>
            <a:ext cx="4877223" cy="11156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254" y="0"/>
            <a:ext cx="2953792" cy="233841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124545" y="470389"/>
            <a:ext cx="6789745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600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u="sng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Найти периметр квадрата со стороной 10 см.</a:t>
            </a:r>
            <a:r>
              <a:rPr lang="ru-RU" sz="3600" dirty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240343"/>
              </p:ext>
            </p:extLst>
          </p:nvPr>
        </p:nvGraphicFramePr>
        <p:xfrm>
          <a:off x="3092925" y="1836917"/>
          <a:ext cx="2033752" cy="17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752"/>
              </a:tblGrid>
              <a:tr h="175552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10 см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494084" y="4618527"/>
            <a:ext cx="533648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600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 = 10 х 4 = 40 см </a:t>
            </a:r>
            <a:endParaRPr lang="ru-RU" sz="3600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8480" y="3115285"/>
            <a:ext cx="3378287" cy="316162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73561" y="3592437"/>
            <a:ext cx="435901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600" dirty="0" smtClean="0"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 = ?</a:t>
            </a:r>
            <a:endParaRPr lang="ru-RU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1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0322" y="3523248"/>
            <a:ext cx="3181980" cy="33347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2882" y="5893466"/>
            <a:ext cx="4883319" cy="11156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535" y="5893466"/>
            <a:ext cx="4883319" cy="1115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87468" y="5893466"/>
            <a:ext cx="4883319" cy="1115665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6758833" y="2717109"/>
            <a:ext cx="642392" cy="721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2330556" y="3520369"/>
            <a:ext cx="642392" cy="721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7960400" y="2717109"/>
            <a:ext cx="642392" cy="721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7985567" y="3510462"/>
            <a:ext cx="642392" cy="721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54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603" y="752"/>
            <a:ext cx="2815397" cy="222885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8000" y="145024"/>
            <a:ext cx="6096000" cy="591341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altLang="ru-RU" sz="3800" b="1" dirty="0">
                <a:solidFill>
                  <a:srgbClr val="00B05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 умножении числа на 10  надо приписать справа 0.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ru-RU" altLang="ru-RU" sz="38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altLang="ru-RU" sz="3800" b="1" dirty="0">
                <a:solidFill>
                  <a:srgbClr val="5B9BD5">
                    <a:lumMod val="75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8 Х 1</a:t>
            </a:r>
            <a:r>
              <a:rPr lang="ru-RU" altLang="ru-RU" sz="38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  <a:r>
              <a:rPr lang="ru-RU" altLang="ru-RU" sz="3800" b="1" dirty="0">
                <a:solidFill>
                  <a:srgbClr val="5B9BD5">
                    <a:lumMod val="75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= 8</a:t>
            </a:r>
            <a:r>
              <a:rPr lang="ru-RU" altLang="ru-RU" sz="38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ru-RU" altLang="ru-RU" sz="3200" b="1" dirty="0">
              <a:solidFill>
                <a:srgbClr val="FF000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altLang="ru-RU" sz="3800" b="1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 делении числа на 10  надо отбросить справа 0.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800" b="1" dirty="0" smtClean="0">
                <a:solidFill>
                  <a:srgbClr val="70AD47">
                    <a:lumMod val="75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8</a:t>
            </a:r>
            <a:r>
              <a:rPr lang="ru-RU" sz="38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  <a:r>
              <a:rPr lang="ru-RU" sz="3800" b="1" dirty="0" smtClean="0">
                <a:solidFill>
                  <a:srgbClr val="70AD47">
                    <a:lumMod val="75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3800" b="1" dirty="0">
                <a:solidFill>
                  <a:srgbClr val="70AD47">
                    <a:lumMod val="75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: 1</a:t>
            </a:r>
            <a:r>
              <a:rPr lang="ru-RU" sz="3800" b="1" dirty="0">
                <a:solidFill>
                  <a:srgbClr val="FF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</a:t>
            </a:r>
            <a:r>
              <a:rPr lang="ru-RU" sz="3800" b="1" dirty="0">
                <a:solidFill>
                  <a:srgbClr val="70AD47">
                    <a:lumMod val="75000"/>
                  </a:srgb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= 8</a:t>
            </a:r>
            <a:endParaRPr lang="ru-RU" sz="3800" dirty="0">
              <a:solidFill>
                <a:srgbClr val="70AD47">
                  <a:lumMod val="75000"/>
                </a:srgb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05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1566" y="3696186"/>
            <a:ext cx="3435593" cy="1325563"/>
          </a:xfrm>
        </p:spPr>
        <p:txBody>
          <a:bodyPr/>
          <a:lstStyle/>
          <a:p>
            <a:r>
              <a:rPr lang="ru-RU" b="1" dirty="0"/>
              <a:t>Д</a:t>
            </a:r>
            <a:r>
              <a:rPr lang="ru-RU" b="1" dirty="0" smtClean="0"/>
              <a:t>/з: с. 75, №2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4195" y="201651"/>
            <a:ext cx="7483956" cy="2675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828" y="5840870"/>
            <a:ext cx="4883319" cy="11156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52" y="5840871"/>
            <a:ext cx="4883319" cy="1115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9124" y="5840871"/>
            <a:ext cx="4883319" cy="1115665"/>
          </a:xfrm>
          <a:prstGeom prst="rect">
            <a:avLst/>
          </a:prstGeom>
        </p:spPr>
      </p:pic>
      <p:pic>
        <p:nvPicPr>
          <p:cNvPr id="1026" name="Picture 2" descr="Книга: &quot;Математика. 2 класс. Учебник. В 2-х частях. ФГОС&quot; - Моро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57" y="201651"/>
            <a:ext cx="4184158" cy="554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36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189" y="1958364"/>
            <a:ext cx="7147573" cy="44728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362" y="0"/>
            <a:ext cx="4572638" cy="36200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7629" y="5894732"/>
            <a:ext cx="4883319" cy="1115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4340" y="5894733"/>
            <a:ext cx="4883319" cy="11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39240" y="5894734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1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855" y="365125"/>
            <a:ext cx="8214395" cy="1325563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Наши помощники:</a:t>
            </a:r>
            <a:endParaRPr lang="ru-RU" sz="6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9625" y="3475545"/>
            <a:ext cx="3389670" cy="327383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26444" y="1004235"/>
            <a:ext cx="7014257" cy="4108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</a:t>
            </a:r>
          </a:p>
          <a:p>
            <a:r>
              <a:rPr lang="ru-RU" sz="5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НАХОДЧИВОСТЬ,</a:t>
            </a:r>
          </a:p>
          <a:p>
            <a:r>
              <a:rPr lang="ru-RU" sz="5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СМЕКАЛКА. </a:t>
            </a:r>
            <a:endParaRPr lang="ru-RU" sz="5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174" y="189186"/>
            <a:ext cx="3362750" cy="26621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7605" y="5843798"/>
            <a:ext cx="4883319" cy="1115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306" y="5853764"/>
            <a:ext cx="4883319" cy="11156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2389" y="5863730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/>
          </a:p>
        </p:txBody>
      </p:sp>
      <p:pic>
        <p:nvPicPr>
          <p:cNvPr id="10" name="королевство кривых зеркал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" y="156172"/>
            <a:ext cx="11914632" cy="6701828"/>
          </a:xfrm>
        </p:spPr>
      </p:pic>
    </p:spTree>
    <p:extLst>
      <p:ext uri="{BB962C8B-B14F-4D97-AF65-F5344CB8AC3E}">
        <p14:creationId xmlns:p14="http://schemas.microsoft.com/office/powerpoint/2010/main" val="365491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794" y="48006"/>
            <a:ext cx="10515600" cy="120135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Р</a:t>
            </a:r>
            <a:r>
              <a:rPr 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з</a:t>
            </a:r>
            <a:r>
              <a:rPr lang="ru-RU" dirty="0">
                <a:solidFill>
                  <a:srgbClr val="FFC000"/>
                </a:solidFill>
                <a:latin typeface="Arial Black" panose="020B0A04020102020204" pitchFamily="34" charset="0"/>
              </a:rPr>
              <a:t>м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и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к</a:t>
            </a:r>
            <a:r>
              <a:rPr lang="ru-RU" dirty="0">
                <a:solidFill>
                  <a:schemeClr val="accent2"/>
                </a:solidFill>
                <a:latin typeface="Arial Black" panose="020B0A04020102020204" pitchFamily="34" charset="0"/>
              </a:rPr>
              <a:t>а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93522" y="1249362"/>
            <a:ext cx="8840978" cy="1500187"/>
          </a:xfrm>
        </p:spPr>
        <p:txBody>
          <a:bodyPr>
            <a:normAutofit fontScale="92500" lnSpcReduction="10000"/>
          </a:bodyPr>
          <a:lstStyle/>
          <a:p>
            <a:r>
              <a:rPr lang="ru-RU" sz="5400" dirty="0" smtClean="0">
                <a:solidFill>
                  <a:schemeClr val="accent2"/>
                </a:solidFill>
              </a:rPr>
              <a:t> </a:t>
            </a:r>
            <a:endParaRPr lang="ru-RU" sz="5400" dirty="0">
              <a:solidFill>
                <a:schemeClr val="accent2"/>
              </a:solidFill>
            </a:endParaRPr>
          </a:p>
          <a:p>
            <a:r>
              <a:rPr lang="ru-RU" sz="5400" b="1" dirty="0" smtClean="0">
                <a:solidFill>
                  <a:srgbClr val="C00000"/>
                </a:solidFill>
              </a:rPr>
              <a:t>Сколько дней в двух неделях?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Гимнастика для ума | Власть Труда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68275"/>
            <a:ext cx="285750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Учим дни недел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563" y="3034285"/>
            <a:ext cx="3408448" cy="305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3"/>
          <p:cNvSpPr txBox="1">
            <a:spLocks/>
          </p:cNvSpPr>
          <p:nvPr/>
        </p:nvSpPr>
        <p:spPr>
          <a:xfrm>
            <a:off x="7269480" y="3145536"/>
            <a:ext cx="1280160" cy="145389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>
                <a:solidFill>
                  <a:schemeClr val="accent2"/>
                </a:solidFill>
              </a:rPr>
              <a:t> </a:t>
            </a:r>
          </a:p>
          <a:p>
            <a:r>
              <a:rPr lang="ru-RU" sz="71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14</a:t>
            </a:r>
            <a:endParaRPr lang="ru-RU" sz="71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2" descr="Гимнастика для ума | Власть Тру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68274"/>
            <a:ext cx="285750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7561" y="5928059"/>
            <a:ext cx="4883319" cy="1115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9001" y="5868266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46093" y="5868267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7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50" y="70034"/>
            <a:ext cx="10888400" cy="16155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236" y="0"/>
            <a:ext cx="2859272" cy="21581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546" y="191835"/>
            <a:ext cx="10515600" cy="17284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7908" y="2367471"/>
            <a:ext cx="10515600" cy="1500187"/>
          </a:xfrm>
        </p:spPr>
        <p:txBody>
          <a:bodyPr>
            <a:normAutofit/>
          </a:bodyPr>
          <a:lstStyle/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лап у 4 зайчат?</a:t>
            </a:r>
          </a:p>
        </p:txBody>
      </p:sp>
      <p:pic>
        <p:nvPicPr>
          <p:cNvPr id="6" name="Picture 2" descr="Фото зайца из мультика – картинки и фото мультяшные зайцы, скачать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346" y="3754420"/>
            <a:ext cx="958381" cy="152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Фото зайца из мультика – картинки и фото мультяшные зайцы, скачать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468" y="3754420"/>
            <a:ext cx="958381" cy="152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Фото зайца из мультика – картинки и фото мультяшные зайцы, скачать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175" y="3781851"/>
            <a:ext cx="958381" cy="152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Фото зайца из мультика – картинки и фото мультяшные зайцы, скачать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655" y="3714329"/>
            <a:ext cx="958381" cy="152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8549640" y="3867658"/>
            <a:ext cx="1615894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4556" y="5958038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4721" y="5958038"/>
            <a:ext cx="4883319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33023" y="5958038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34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1538" y="2057053"/>
            <a:ext cx="10515600" cy="1500187"/>
          </a:xfrm>
        </p:spPr>
        <p:txBody>
          <a:bodyPr/>
          <a:lstStyle/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ушей у 5 ежей?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498" y="228411"/>
            <a:ext cx="4846574" cy="99688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Р</a:t>
            </a:r>
            <a:r>
              <a:rPr 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з</a:t>
            </a:r>
            <a:r>
              <a:rPr lang="ru-RU" dirty="0">
                <a:solidFill>
                  <a:srgbClr val="FFC000"/>
                </a:solidFill>
                <a:latin typeface="Arial Black" panose="020B0A04020102020204" pitchFamily="34" charset="0"/>
              </a:rPr>
              <a:t>м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и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к</a:t>
            </a:r>
            <a:r>
              <a:rPr lang="ru-RU" dirty="0">
                <a:solidFill>
                  <a:schemeClr val="accent2"/>
                </a:solidFill>
                <a:latin typeface="Arial Black" panose="020B0A04020102020204" pitchFamily="34" charset="0"/>
              </a:rPr>
              <a:t>а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5" name="Picture 2" descr="Гимнастика для ума | Власть Тру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204" y="144209"/>
            <a:ext cx="285750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Картинки по запросу животные мультяшные png | Ежики, Иллюстрации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7987" y="3347691"/>
            <a:ext cx="1203296" cy="169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ртинки по запросу животные мультяшные png | Ежики, Иллюстрации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17767" y="3354548"/>
            <a:ext cx="1203296" cy="169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Картинки по запросу животные мультяшные png | Ежики, Иллюстрации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97732" y="3354548"/>
            <a:ext cx="1203296" cy="169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Картинки по запросу животные мультяшные png | Ежики, Иллюстрации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37877" y="3347691"/>
            <a:ext cx="1203296" cy="169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Картинки по запросу животные мультяшные png | Ежики, Иллюстрации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02533" y="3347691"/>
            <a:ext cx="1203296" cy="169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2"/>
          <p:cNvSpPr txBox="1">
            <a:spLocks/>
          </p:cNvSpPr>
          <p:nvPr/>
        </p:nvSpPr>
        <p:spPr>
          <a:xfrm>
            <a:off x="9164501" y="4719990"/>
            <a:ext cx="1451683" cy="1500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72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441" y="5868267"/>
            <a:ext cx="4883319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7767" y="5920359"/>
            <a:ext cx="4883319" cy="111566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9599" y="5861410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8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2330449"/>
            <a:ext cx="10515600" cy="943103"/>
          </a:xfrm>
        </p:spPr>
        <p:txBody>
          <a:bodyPr/>
          <a:lstStyle/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5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лапок у 3 пауков?     </a:t>
            </a:r>
            <a:endParaRPr lang="ru-RU" sz="5400" b="1" dirty="0">
              <a:solidFill>
                <a:srgbClr val="5B9BD5">
                  <a:lumMod val="50000"/>
                </a:srgbClr>
              </a:solidFill>
            </a:endParaRPr>
          </a:p>
          <a:p>
            <a:endParaRPr lang="ru-RU" dirty="0"/>
          </a:p>
        </p:txBody>
      </p:sp>
      <p:pic>
        <p:nvPicPr>
          <p:cNvPr id="4" name="Picture 2" descr="Гимнастика для ума | Власть Тру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68274"/>
            <a:ext cx="285750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1850" y="316483"/>
            <a:ext cx="4965446" cy="932878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Р</a:t>
            </a:r>
            <a:r>
              <a:rPr lang="ru-RU" dirty="0">
                <a:solidFill>
                  <a:srgbClr val="92D050"/>
                </a:solidFill>
                <a:latin typeface="Arial Black" panose="020B0A04020102020204" pitchFamily="34" charset="0"/>
              </a:rPr>
              <a:t>а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з</a:t>
            </a:r>
            <a:r>
              <a:rPr lang="ru-RU" dirty="0">
                <a:solidFill>
                  <a:srgbClr val="FFC000"/>
                </a:solidFill>
                <a:latin typeface="Arial Black" panose="020B0A04020102020204" pitchFamily="34" charset="0"/>
              </a:rPr>
              <a:t>м</a:t>
            </a: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и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н</a:t>
            </a:r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к</a:t>
            </a:r>
            <a:r>
              <a:rPr lang="ru-RU" dirty="0">
                <a:solidFill>
                  <a:schemeClr val="accent2"/>
                </a:solidFill>
                <a:latin typeface="Arial Black" panose="020B0A04020102020204" pitchFamily="34" charset="0"/>
              </a:rPr>
              <a:t>а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098" name="Picture 2" descr="Рисунки паука карандашом для детей (25 фото) 🔥 Прикольные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76" y="3473007"/>
            <a:ext cx="2651251" cy="149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Рисунки паука карандашом для детей (25 фото) 🔥 Прикольные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980" y="3411536"/>
            <a:ext cx="2656670" cy="149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Рисунки паука карандашом для детей (25 фото) 🔥 Прикольные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837" y="3353278"/>
            <a:ext cx="2864102" cy="161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9455660" y="3687172"/>
            <a:ext cx="1165015" cy="9431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0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sz="60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990" y="5868267"/>
            <a:ext cx="4883319" cy="1115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5067" y="5868266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88471" y="5868267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53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43512" y="162042"/>
            <a:ext cx="9144000" cy="1655762"/>
          </a:xfrm>
        </p:spPr>
        <p:txBody>
          <a:bodyPr>
            <a:normAutofit fontScale="25000" lnSpcReduction="20000"/>
          </a:bodyPr>
          <a:lstStyle/>
          <a:p>
            <a:r>
              <a:rPr lang="ru-RU" sz="24000" u="sng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 х 1 = 5</a:t>
            </a:r>
          </a:p>
          <a:p>
            <a:r>
              <a:rPr lang="ru-RU" sz="24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5 : 5 = 1</a:t>
            </a:r>
          </a:p>
          <a:p>
            <a:r>
              <a:rPr lang="ru-RU" sz="24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5 : 1 = 5</a:t>
            </a:r>
          </a:p>
          <a:p>
            <a:pPr algn="l"/>
            <a:endParaRPr lang="ru-RU" sz="12800" dirty="0" smtClean="0"/>
          </a:p>
          <a:p>
            <a:pPr algn="l"/>
            <a:r>
              <a:rPr lang="ru-RU" sz="12800" b="1" dirty="0" smtClean="0">
                <a:solidFill>
                  <a:srgbClr val="C00000"/>
                </a:solidFill>
              </a:rPr>
              <a:t>Если значение произведения двух множителей разделить на один из множителей, то получится другой множитель.</a:t>
            </a:r>
          </a:p>
          <a:p>
            <a:pPr algn="l"/>
            <a:endParaRPr lang="ru-RU" sz="12800" dirty="0" smtClean="0"/>
          </a:p>
          <a:p>
            <a:pPr algn="l"/>
            <a:r>
              <a:rPr lang="ru-RU" sz="12800" b="1" dirty="0" smtClean="0">
                <a:solidFill>
                  <a:srgbClr val="00B050"/>
                </a:solidFill>
              </a:rPr>
              <a:t>При умножении и делении числа на 1 получится то же самое число.( 4 х 1 = 4, 4 : 1 = 4)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5872163"/>
            <a:ext cx="4878388" cy="11160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653" y="5892159"/>
            <a:ext cx="4877223" cy="11156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144" y="5892158"/>
            <a:ext cx="4877223" cy="11156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328" y="0"/>
            <a:ext cx="3501697" cy="277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376" y="4503611"/>
            <a:ext cx="1911159" cy="196253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18033"/>
            <a:ext cx="1126540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: 2 = 3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3 х 2 = 6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 х 3 = 6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перестановки мест множителей значение произведения не изменяется.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050" y="46961"/>
            <a:ext cx="2728950" cy="2160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716" y="5873570"/>
            <a:ext cx="4877223" cy="11156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8036" y="5931484"/>
            <a:ext cx="4877223" cy="1115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7516" y="5934533"/>
            <a:ext cx="4877223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2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318303" y="90664"/>
            <a:ext cx="5764192" cy="318303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322" y="1119487"/>
            <a:ext cx="4486156" cy="132556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 х 10      80 : 10      10  х  9     70  :  7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8" y="3393450"/>
            <a:ext cx="1759468" cy="3589800"/>
          </a:xfrm>
          <a:prstGeom prst="rect">
            <a:avLst/>
          </a:prstGeom>
        </p:spPr>
      </p:pic>
      <p:sp>
        <p:nvSpPr>
          <p:cNvPr id="10" name="Объект 7"/>
          <p:cNvSpPr txBox="1">
            <a:spLocks/>
          </p:cNvSpPr>
          <p:nvPr/>
        </p:nvSpPr>
        <p:spPr>
          <a:xfrm>
            <a:off x="5532237" y="4791989"/>
            <a:ext cx="3123236" cy="1435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4400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4774" y="5867586"/>
            <a:ext cx="4877223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884" y="5867586"/>
            <a:ext cx="4877223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8882" y="5867585"/>
            <a:ext cx="4877223" cy="11156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959" y="-21903"/>
            <a:ext cx="3540041" cy="280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5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2215</TotalTime>
  <Words>385</Words>
  <Application>Microsoft Office PowerPoint</Application>
  <PresentationFormat>Широкоэкранный</PresentationFormat>
  <Paragraphs>103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Arial</vt:lpstr>
      <vt:lpstr>Arial Black</vt:lpstr>
      <vt:lpstr>Batang</vt:lpstr>
      <vt:lpstr>Calibri</vt:lpstr>
      <vt:lpstr>Calibri Light</vt:lpstr>
      <vt:lpstr>Cambria</vt:lpstr>
      <vt:lpstr>Symbol</vt:lpstr>
      <vt:lpstr>Times New Roman</vt:lpstr>
      <vt:lpstr>Тема Office</vt:lpstr>
      <vt:lpstr>1_Тема Office</vt:lpstr>
      <vt:lpstr>Математика 2 класс</vt:lpstr>
      <vt:lpstr>Наши помощники:</vt:lpstr>
      <vt:lpstr>Разминка</vt:lpstr>
      <vt:lpstr>Презентация PowerPoint</vt:lpstr>
      <vt:lpstr>Разминка</vt:lpstr>
      <vt:lpstr>Разминка</vt:lpstr>
      <vt:lpstr> </vt:lpstr>
      <vt:lpstr>Презентация PowerPoint</vt:lpstr>
      <vt:lpstr>5  х 10      80 : 10      10  х  9     70  :  7 </vt:lpstr>
      <vt:lpstr>Презентация PowerPoint</vt:lpstr>
      <vt:lpstr>10 + 10 + 10 = 30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Д/з: с. 75, №2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83</cp:revision>
  <dcterms:created xsi:type="dcterms:W3CDTF">2020-04-19T15:01:54Z</dcterms:created>
  <dcterms:modified xsi:type="dcterms:W3CDTF">2020-04-24T10:26:28Z</dcterms:modified>
</cp:coreProperties>
</file>