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61" r:id="rId4"/>
    <p:sldId id="271" r:id="rId5"/>
    <p:sldId id="265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8E504-F11D-4FC5-93E8-CF6197405BB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9164-9999-4ABF-9022-9ACCF4CE82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871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8E504-F11D-4FC5-93E8-CF6197405BB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9164-9999-4ABF-9022-9ACCF4CE82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47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8E504-F11D-4FC5-93E8-CF6197405BB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9164-9999-4ABF-9022-9ACCF4CE82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066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8E504-F11D-4FC5-93E8-CF6197405BB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9164-9999-4ABF-9022-9ACCF4CE82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033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8E504-F11D-4FC5-93E8-CF6197405BB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9164-9999-4ABF-9022-9ACCF4CE82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640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8E504-F11D-4FC5-93E8-CF6197405BB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9164-9999-4ABF-9022-9ACCF4CE82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690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8E504-F11D-4FC5-93E8-CF6197405BB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9164-9999-4ABF-9022-9ACCF4CE82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092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8E504-F11D-4FC5-93E8-CF6197405BB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9164-9999-4ABF-9022-9ACCF4CE82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444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8E504-F11D-4FC5-93E8-CF6197405BB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9164-9999-4ABF-9022-9ACCF4CE82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945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8E504-F11D-4FC5-93E8-CF6197405BB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9164-9999-4ABF-9022-9ACCF4CE82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266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8E504-F11D-4FC5-93E8-CF6197405BB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9164-9999-4ABF-9022-9ACCF4CE82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661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8E504-F11D-4FC5-93E8-CF6197405BBD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09164-9999-4ABF-9022-9ACCF4CE82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575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1840757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</a:t>
            </a:r>
            <a:b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класс </a:t>
            </a:r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524000" y="3254797"/>
            <a:ext cx="9144000" cy="165576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Тема:</a:t>
            </a:r>
          </a:p>
          <a:p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Письменное деление на 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трёхзначные числа 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когда в частном есть нули.</a:t>
            </a:r>
            <a:endParaRPr lang="ru-RU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0123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66544" y="1938527"/>
            <a:ext cx="8906256" cy="3954971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algn="ctr"/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PT Sans"/>
              </a:rPr>
              <a:t>Вы уже знаете, как выполнять деление в столбик на трехзначные числа. </a:t>
            </a:r>
            <a:endParaRPr lang="ru-RU" b="1" i="1" dirty="0" smtClean="0">
              <a:solidFill>
                <a:schemeClr val="accent1">
                  <a:lumMod val="50000"/>
                </a:schemeClr>
              </a:solidFill>
              <a:latin typeface="PT Sans"/>
            </a:endParaRPr>
          </a:p>
          <a:p>
            <a:pPr algn="ct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PT Sans"/>
              </a:rPr>
              <a:t>Сегодня мы рассмотрим случаи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PT Sans"/>
              </a:rPr>
              <a:t>, когда при делении в записи частного есть нули. 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PT Sans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372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13432" y="1765452"/>
            <a:ext cx="85039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>
                <a:solidFill>
                  <a:srgbClr val="C00000"/>
                </a:solidFill>
                <a:latin typeface="Open Sans"/>
              </a:rPr>
              <a:t>Дели́мое</a:t>
            </a:r>
            <a:r>
              <a:rPr lang="ru-RU" sz="2800" dirty="0">
                <a:solidFill>
                  <a:srgbClr val="000000"/>
                </a:solidFill>
                <a:latin typeface="Open Sans"/>
              </a:rPr>
              <a:t> — число, которое делят</a:t>
            </a:r>
            <a:r>
              <a:rPr lang="ru-RU" sz="2800" dirty="0" smtClean="0">
                <a:solidFill>
                  <a:srgbClr val="000000"/>
                </a:solidFill>
                <a:latin typeface="Open Sans"/>
              </a:rPr>
              <a:t>.</a:t>
            </a:r>
          </a:p>
          <a:p>
            <a:r>
              <a:rPr lang="ru-RU" sz="2800" dirty="0" smtClean="0">
                <a:solidFill>
                  <a:srgbClr val="000000"/>
                </a:solidFill>
                <a:latin typeface="Open Sans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Open Sans"/>
              </a:rPr>
              <a:t>При </a:t>
            </a:r>
            <a:r>
              <a:rPr lang="ru-RU" sz="2800" b="1" i="1" dirty="0">
                <a:solidFill>
                  <a:srgbClr val="FF0000"/>
                </a:solidFill>
                <a:latin typeface="Open Sans"/>
              </a:rPr>
              <a:t>a</a:t>
            </a:r>
            <a:r>
              <a:rPr lang="ru-RU" sz="2800" b="1" i="1" dirty="0">
                <a:solidFill>
                  <a:srgbClr val="000000"/>
                </a:solidFill>
                <a:latin typeface="Open Sans"/>
              </a:rPr>
              <a:t> : b = с</a:t>
            </a:r>
            <a:r>
              <a:rPr lang="ru-RU" sz="2800" dirty="0">
                <a:solidFill>
                  <a:srgbClr val="000000"/>
                </a:solidFill>
                <a:latin typeface="Open Sans"/>
              </a:rPr>
              <a:t>,</a:t>
            </a:r>
            <a:r>
              <a:rPr lang="ru-RU" sz="2800" b="1" dirty="0">
                <a:solidFill>
                  <a:srgbClr val="000000"/>
                </a:solidFill>
                <a:latin typeface="Open Sans"/>
              </a:rPr>
              <a:t> </a:t>
            </a:r>
            <a:r>
              <a:rPr lang="ru-RU" sz="2800" b="1" i="1" dirty="0">
                <a:solidFill>
                  <a:srgbClr val="FF0000"/>
                </a:solidFill>
                <a:latin typeface="Open Sans"/>
              </a:rPr>
              <a:t>а</a:t>
            </a:r>
            <a:r>
              <a:rPr lang="ru-RU" sz="2800" dirty="0">
                <a:solidFill>
                  <a:srgbClr val="000000"/>
                </a:solidFill>
                <a:latin typeface="Open Sans"/>
              </a:rPr>
              <a:t> — делимое.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 err="1">
                <a:solidFill>
                  <a:srgbClr val="C00000"/>
                </a:solidFill>
                <a:latin typeface="Open Sans"/>
              </a:rPr>
              <a:t>Дели́тель</a:t>
            </a:r>
            <a:r>
              <a:rPr lang="ru-RU" sz="2800" dirty="0">
                <a:solidFill>
                  <a:srgbClr val="000000"/>
                </a:solidFill>
                <a:latin typeface="Open Sans"/>
              </a:rPr>
              <a:t> — число, на которое делят</a:t>
            </a:r>
            <a:r>
              <a:rPr lang="ru-RU" sz="2800" dirty="0" smtClean="0">
                <a:solidFill>
                  <a:srgbClr val="000000"/>
                </a:solidFill>
                <a:latin typeface="Open Sans"/>
              </a:rPr>
              <a:t>.</a:t>
            </a:r>
          </a:p>
          <a:p>
            <a:r>
              <a:rPr lang="ru-RU" sz="2800" dirty="0" smtClean="0">
                <a:solidFill>
                  <a:srgbClr val="000000"/>
                </a:solidFill>
                <a:latin typeface="Open Sans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Open Sans"/>
              </a:rPr>
              <a:t>При </a:t>
            </a:r>
            <a:r>
              <a:rPr lang="ru-RU" sz="2800" b="1" i="1" dirty="0">
                <a:solidFill>
                  <a:srgbClr val="000000"/>
                </a:solidFill>
                <a:latin typeface="Open Sans"/>
              </a:rPr>
              <a:t>a : </a:t>
            </a:r>
            <a:r>
              <a:rPr lang="ru-RU" sz="2800" b="1" i="1" dirty="0">
                <a:solidFill>
                  <a:srgbClr val="FF0000"/>
                </a:solidFill>
                <a:latin typeface="Open Sans"/>
              </a:rPr>
              <a:t>b </a:t>
            </a:r>
            <a:r>
              <a:rPr lang="ru-RU" sz="2800" b="1" i="1" dirty="0">
                <a:solidFill>
                  <a:srgbClr val="000000"/>
                </a:solidFill>
                <a:latin typeface="Open Sans"/>
              </a:rPr>
              <a:t>= с</a:t>
            </a:r>
            <a:r>
              <a:rPr lang="ru-RU" sz="2800" b="1" dirty="0">
                <a:solidFill>
                  <a:srgbClr val="000000"/>
                </a:solidFill>
                <a:latin typeface="Open Sans"/>
              </a:rPr>
              <a:t>, </a:t>
            </a:r>
            <a:r>
              <a:rPr lang="ru-RU" sz="2800" b="1" i="1" dirty="0">
                <a:solidFill>
                  <a:srgbClr val="FF0000"/>
                </a:solidFill>
                <a:latin typeface="Open Sans"/>
              </a:rPr>
              <a:t>b</a:t>
            </a:r>
            <a:r>
              <a:rPr lang="ru-RU" sz="2800" dirty="0">
                <a:solidFill>
                  <a:srgbClr val="000000"/>
                </a:solidFill>
                <a:latin typeface="Open Sans"/>
              </a:rPr>
              <a:t> — делитель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 err="1">
                <a:solidFill>
                  <a:srgbClr val="C00000"/>
                </a:solidFill>
                <a:latin typeface="Open Sans"/>
              </a:rPr>
              <a:t>Ча́стное</a:t>
            </a:r>
            <a:r>
              <a:rPr lang="ru-RU" sz="2800" dirty="0">
                <a:solidFill>
                  <a:srgbClr val="C00000"/>
                </a:solidFill>
                <a:latin typeface="Open Sans"/>
              </a:rPr>
              <a:t> </a:t>
            </a:r>
            <a:r>
              <a:rPr lang="ru-RU" sz="2800" dirty="0">
                <a:solidFill>
                  <a:srgbClr val="000000"/>
                </a:solidFill>
                <a:latin typeface="Open Sans"/>
              </a:rPr>
              <a:t>— результат, получаемый в процессе деления. При </a:t>
            </a:r>
            <a:r>
              <a:rPr lang="ru-RU" sz="2800" b="1" i="1" dirty="0">
                <a:solidFill>
                  <a:srgbClr val="000000"/>
                </a:solidFill>
                <a:latin typeface="Open Sans"/>
              </a:rPr>
              <a:t>a : b = </a:t>
            </a:r>
            <a:r>
              <a:rPr lang="ru-RU" sz="2800" b="1" i="1" dirty="0">
                <a:solidFill>
                  <a:srgbClr val="FF0000"/>
                </a:solidFill>
                <a:latin typeface="Open Sans"/>
              </a:rPr>
              <a:t>с</a:t>
            </a:r>
            <a:r>
              <a:rPr lang="ru-RU" sz="2800" b="1" dirty="0">
                <a:solidFill>
                  <a:srgbClr val="000000"/>
                </a:solidFill>
                <a:latin typeface="Open Sans"/>
              </a:rPr>
              <a:t>, </a:t>
            </a:r>
            <a:r>
              <a:rPr lang="ru-RU" sz="2800" b="1" i="1" dirty="0">
                <a:solidFill>
                  <a:srgbClr val="FF0000"/>
                </a:solidFill>
                <a:latin typeface="Open Sans"/>
              </a:rPr>
              <a:t>с</a:t>
            </a:r>
            <a:r>
              <a:rPr lang="ru-RU" sz="2800" dirty="0">
                <a:solidFill>
                  <a:srgbClr val="000000"/>
                </a:solidFill>
                <a:latin typeface="Open Sans"/>
              </a:rPr>
              <a:t> — частное.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2787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1597152" y="546291"/>
            <a:ext cx="9144000" cy="65157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Алгоритм:</a:t>
            </a:r>
            <a:endParaRPr lang="ru-RU" sz="40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2447544" y="1499616"/>
            <a:ext cx="9144000" cy="4078224"/>
          </a:xfrm>
        </p:spPr>
        <p:txBody>
          <a:bodyPr>
            <a:normAutofit fontScale="85000" lnSpcReduction="20000"/>
          </a:bodyPr>
          <a:lstStyle/>
          <a:p>
            <a:pPr marL="457200" indent="-457200" algn="l">
              <a:buAutoNum type="arabicPeriod"/>
            </a:pPr>
            <a:r>
              <a:rPr lang="ru-RU" sz="3800" b="1" dirty="0" smtClean="0">
                <a:solidFill>
                  <a:schemeClr val="accent1">
                    <a:lumMod val="50000"/>
                  </a:schemeClr>
                </a:solidFill>
              </a:rPr>
              <a:t>Выделяю первое неполное делимое.</a:t>
            </a:r>
          </a:p>
          <a:p>
            <a:pPr marL="457200" indent="-457200" algn="l">
              <a:buAutoNum type="arabicPeriod"/>
            </a:pPr>
            <a:r>
              <a:rPr lang="ru-RU" sz="3800" b="1" dirty="0" smtClean="0">
                <a:solidFill>
                  <a:schemeClr val="accent1">
                    <a:lumMod val="50000"/>
                  </a:schemeClr>
                </a:solidFill>
              </a:rPr>
              <a:t>Определяю количество цифр в частном.</a:t>
            </a:r>
          </a:p>
          <a:p>
            <a:pPr marL="457200" indent="-457200" algn="l">
              <a:buAutoNum type="arabicPeriod"/>
            </a:pPr>
            <a:r>
              <a:rPr lang="ru-RU" sz="3800" b="1" dirty="0" smtClean="0">
                <a:solidFill>
                  <a:schemeClr val="accent1">
                    <a:lumMod val="50000"/>
                  </a:schemeClr>
                </a:solidFill>
              </a:rPr>
              <a:t>Способом подбора определяю первую цифру частного.</a:t>
            </a:r>
          </a:p>
          <a:p>
            <a:pPr marL="457200" indent="-457200" algn="l">
              <a:buAutoNum type="arabicPeriod"/>
            </a:pPr>
            <a:r>
              <a:rPr lang="ru-RU" sz="3800" b="1" dirty="0" smtClean="0">
                <a:solidFill>
                  <a:schemeClr val="accent1">
                    <a:lumMod val="50000"/>
                  </a:schemeClr>
                </a:solidFill>
              </a:rPr>
              <a:t>Умножаю делитель на пробную цифру.</a:t>
            </a:r>
          </a:p>
          <a:p>
            <a:pPr marL="457200" indent="-457200" algn="l">
              <a:buAutoNum type="arabicPeriod"/>
            </a:pPr>
            <a:r>
              <a:rPr lang="ru-RU" sz="3800" b="1" dirty="0" smtClean="0">
                <a:solidFill>
                  <a:schemeClr val="accent1">
                    <a:lumMod val="50000"/>
                  </a:schemeClr>
                </a:solidFill>
              </a:rPr>
              <a:t>Вычитаю от первого неполного делимого полученное произведение.</a:t>
            </a:r>
          </a:p>
          <a:p>
            <a:pPr marL="457200" indent="-457200" algn="l">
              <a:buAutoNum type="arabicPeriod"/>
            </a:pPr>
            <a:r>
              <a:rPr lang="ru-RU" sz="3800" b="1" dirty="0" smtClean="0">
                <a:solidFill>
                  <a:schemeClr val="accent1">
                    <a:lumMod val="50000"/>
                  </a:schemeClr>
                </a:solidFill>
              </a:rPr>
              <a:t>Остаток сравниваю с делителем. Помню, что остаток должен быть меньше делителя.</a:t>
            </a:r>
          </a:p>
          <a:p>
            <a:pPr marL="457200" indent="-457200" algn="l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161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Презентация на тему &amp;quot;Увлекательные ребусы для детей 7-8 лет&amp;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348" y="682313"/>
            <a:ext cx="6498047" cy="4873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</TotalTime>
  <Words>91</Words>
  <Application>Microsoft Office PowerPoint</Application>
  <PresentationFormat>Широкоэкранный</PresentationFormat>
  <Paragraphs>16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Arial</vt:lpstr>
      <vt:lpstr>Arial Black</vt:lpstr>
      <vt:lpstr>Calibri</vt:lpstr>
      <vt:lpstr>Calibri Light</vt:lpstr>
      <vt:lpstr>Open Sans</vt:lpstr>
      <vt:lpstr>PT Sans</vt:lpstr>
      <vt:lpstr>Тема Office</vt:lpstr>
      <vt:lpstr>Математика 4 класс </vt:lpstr>
      <vt:lpstr>Презентация PowerPoint</vt:lpstr>
      <vt:lpstr>Презентация PowerPoint</vt:lpstr>
      <vt:lpstr>Алгоритм:</vt:lpstr>
      <vt:lpstr>Презентация PowerPoint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4 класс </dc:title>
  <dc:creator>лариса</dc:creator>
  <cp:lastModifiedBy>лариса</cp:lastModifiedBy>
  <cp:revision>34</cp:revision>
  <dcterms:created xsi:type="dcterms:W3CDTF">2020-04-20T22:23:35Z</dcterms:created>
  <dcterms:modified xsi:type="dcterms:W3CDTF">2020-04-29T03:28:33Z</dcterms:modified>
</cp:coreProperties>
</file>