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2"/>
  </p:notesMasterIdLst>
  <p:sldIdLst>
    <p:sldId id="411" r:id="rId2"/>
    <p:sldId id="385" r:id="rId3"/>
    <p:sldId id="386" r:id="rId4"/>
    <p:sldId id="412" r:id="rId5"/>
    <p:sldId id="388" r:id="rId6"/>
    <p:sldId id="389" r:id="rId7"/>
    <p:sldId id="390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414" r:id="rId16"/>
    <p:sldId id="398" r:id="rId17"/>
    <p:sldId id="413" r:id="rId18"/>
    <p:sldId id="415" r:id="rId19"/>
    <p:sldId id="400" r:id="rId20"/>
    <p:sldId id="401" r:id="rId21"/>
    <p:sldId id="402" r:id="rId22"/>
    <p:sldId id="403" r:id="rId23"/>
    <p:sldId id="404" r:id="rId24"/>
    <p:sldId id="416" r:id="rId25"/>
    <p:sldId id="405" r:id="rId26"/>
    <p:sldId id="417" r:id="rId27"/>
    <p:sldId id="408" r:id="rId28"/>
    <p:sldId id="418" r:id="rId29"/>
    <p:sldId id="419" r:id="rId30"/>
    <p:sldId id="377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>
      <p:cViewPr>
        <p:scale>
          <a:sx n="59" d="100"/>
          <a:sy n="59" d="100"/>
        </p:scale>
        <p:origin x="-1032" y="-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039D9-56E3-414F-BECD-9587E4076FA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B8972-8B15-4676-85C5-DBD2C24BA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9924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3098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5759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3281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077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8855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0266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145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8195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7479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171457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537231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23BB10A-F556-45AE-B0A8-78AC99E28967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2454D52-41E3-4507-A87D-B3A54236E7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4712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1.gif"/><Relationship Id="rId7" Type="http://schemas.openxmlformats.org/officeDocument/2006/relationships/image" Target="../media/image4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1.gif"/><Relationship Id="rId7" Type="http://schemas.openxmlformats.org/officeDocument/2006/relationships/image" Target="../media/image4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2.png"/><Relationship Id="rId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48.png"/><Relationship Id="rId9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2.gif"/><Relationship Id="rId7" Type="http://schemas.openxmlformats.org/officeDocument/2006/relationships/image" Target="../media/image5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2.gif"/><Relationship Id="rId7" Type="http://schemas.openxmlformats.org/officeDocument/2006/relationships/image" Target="../media/image5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0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0" b="130"/>
          <a:stretch>
            <a:fillRect/>
          </a:stretch>
        </p:blipFill>
        <p:spPr>
          <a:xfrm>
            <a:off x="1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94183" y="771394"/>
            <a:ext cx="920363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На свете профессий есть множество разных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И очень красивых и очень опасных: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Учитель, дизайнер, художник, актёр,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Рабочий завода, поэт, прокурор,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Пожарный отважный, геолог и врач…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Их всех не назвать нам, 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хоть смейся, хоть плач!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Мы вас познакомим не с ними – с другой,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Прожить без неё мы не сможем с тобой.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718986" cy="20694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2063254"/>
            <a:ext cx="2266086" cy="25925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709" y="4857649"/>
            <a:ext cx="729861" cy="15234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55300" y="382476"/>
            <a:ext cx="1336825" cy="20879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89414" y="2615183"/>
            <a:ext cx="1957163" cy="20348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170696" y="4363191"/>
            <a:ext cx="2482996" cy="216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818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45921" y="1429790"/>
            <a:ext cx="515389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Как называется помещение в котором работает повар?</a:t>
            </a:r>
          </a:p>
        </p:txBody>
      </p:sp>
      <p:pic>
        <p:nvPicPr>
          <p:cNvPr id="7" name="Picture 5" descr="C:\Users\User\Desktop\КАРТИНКИ\профессия\3589806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3214" y="923478"/>
            <a:ext cx="4832466" cy="56055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3508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-249382" y="232756"/>
            <a:ext cx="12159442" cy="103600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Рабочее место повара</a:t>
            </a:r>
            <a:endParaRPr kumimoji="0" lang="ru-RU" sz="66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7" name="Picture 2" descr="C:\Users\Александр\Pictures\Юля\повар, кондитер\h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044" y="1326025"/>
            <a:ext cx="8212589" cy="44762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Текст 7"/>
          <p:cNvSpPr txBox="1">
            <a:spLocks noGrp="1" noChangeArrowheads="1"/>
          </p:cNvSpPr>
          <p:nvPr>
            <p:ph type="body" sz="half" idx="2"/>
          </p:nvPr>
        </p:nvSpPr>
        <p:spPr bwMode="auto">
          <a:xfrm>
            <a:off x="10690167" y="610136"/>
            <a:ext cx="764771" cy="62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ru-RU" altLang="ru-RU" sz="8000" b="1" dirty="0" smtClean="0">
                <a:solidFill>
                  <a:schemeClr val="accent6">
                    <a:lumMod val="50000"/>
                  </a:schemeClr>
                </a:solidFill>
              </a:rPr>
              <a:t>кухня</a:t>
            </a:r>
            <a:endParaRPr lang="ru-RU" altLang="ru-RU" sz="8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1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-89188" y="0"/>
            <a:ext cx="12281188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895600" cy="35021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Picture 8" descr="C:\Users\User\Desktop\КАРТИНКИ\профессия\1513619050_povar1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238" y="-199504"/>
            <a:ext cx="6483199" cy="6035040"/>
          </a:xfrm>
          <a:prstGeom prst="rect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733309" y="1895301"/>
            <a:ext cx="566928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С какими инструментами работает повар? </a:t>
            </a:r>
          </a:p>
        </p:txBody>
      </p:sp>
    </p:spTree>
    <p:extLst>
      <p:ext uri="{BB962C8B-B14F-4D97-AF65-F5344CB8AC3E}">
        <p14:creationId xmlns:p14="http://schemas.microsoft.com/office/powerpoint/2010/main" xmlns="" val="42316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232" y="3669958"/>
            <a:ext cx="5143500" cy="35909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0" b="100000" l="0" r="100000">
                        <a14:foregroundMark x1="11486" y1="1900" x2="6081" y2="30225"/>
                        <a14:foregroundMark x1="29189" y1="2591" x2="28378" y2="78929"/>
                        <a14:foregroundMark x1="45405" y1="2591" x2="44054" y2="89983"/>
                        <a14:foregroundMark x1="62973" y1="2936" x2="57162" y2="65112"/>
                        <a14:foregroundMark x1="75405" y1="3454" x2="70811" y2="55095"/>
                        <a14:foregroundMark x1="87027" y1="4663" x2="90676" y2="55440"/>
                        <a14:foregroundMark x1="91486" y1="19689" x2="92432" y2="400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666" y="1963394"/>
            <a:ext cx="2339625" cy="18305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10000" b="90000" l="10000" r="90000">
                        <a14:backgroundMark x1="35000" y1="74250" x2="67250" y2="84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5575" y="-79545"/>
            <a:ext cx="2958238" cy="295823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0" b="100000" l="20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2979851" y="2610196"/>
            <a:ext cx="2369270" cy="23692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0" b="100000" l="0" r="100000">
                        <a14:foregroundMark x1="3333" y1="89111" x2="38889" y2="68444"/>
                        <a14:foregroundMark x1="63778" y1="26444" x2="14667" y2="98222"/>
                        <a14:foregroundMark x1="63778" y1="30444" x2="92667" y2="4667"/>
                        <a14:foregroundMark x1="26222" y1="74444" x2="2889" y2="75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5984" y="352087"/>
            <a:ext cx="2719743" cy="27197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91704" y="221544"/>
            <a:ext cx="1819691" cy="178625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82036" y="4272742"/>
            <a:ext cx="2368114" cy="123414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633556" y="1213658"/>
            <a:ext cx="53446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Я бываю очень разной</a:t>
            </a:r>
          </a:p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Из металла, из фаянса.</a:t>
            </a:r>
          </a:p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Из пластмассы и стекла –</a:t>
            </a:r>
          </a:p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Тоже делают меня.</a:t>
            </a:r>
          </a:p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Что бы жарить и варить</a:t>
            </a:r>
          </a:p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Что бы чай, компот попить.</a:t>
            </a:r>
            <a:endParaRPr lang="ru-RU" sz="3000" b="1" i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Без меня на кухне худо</a:t>
            </a:r>
          </a:p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А зовут меня ….</a:t>
            </a:r>
            <a:endParaRPr lang="ru-RU" sz="3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Текст 14"/>
          <p:cNvSpPr txBox="1">
            <a:spLocks noGrp="1" noChangeArrowheads="1"/>
          </p:cNvSpPr>
          <p:nvPr>
            <p:ph type="body" sz="half" idx="2"/>
          </p:nvPr>
        </p:nvSpPr>
        <p:spPr bwMode="auto">
          <a:xfrm>
            <a:off x="9443258" y="5187142"/>
            <a:ext cx="228544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посуда</a:t>
            </a:r>
          </a:p>
        </p:txBody>
      </p:sp>
    </p:spTree>
    <p:extLst>
      <p:ext uri="{BB962C8B-B14F-4D97-AF65-F5344CB8AC3E}">
        <p14:creationId xmlns:p14="http://schemas.microsoft.com/office/powerpoint/2010/main" xmlns="" val="118746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Прямоугольник 5"/>
          <p:cNvSpPr/>
          <p:nvPr/>
        </p:nvSpPr>
        <p:spPr>
          <a:xfrm>
            <a:off x="731520" y="1213658"/>
            <a:ext cx="11460479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 горки сыр катался - Весь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внутри остался.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И такую горку называют…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2. Чтобы жарилась еда, нам нужна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…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3. Меч-малютка на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досочке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, 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все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кромсает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 кусочки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4. Тетя в шляпе на плите суп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готовит в животе. 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5. Сама не ем, а людей кормлю</a:t>
            </a:r>
            <a:r>
              <a:rPr lang="ru-RU" sz="3200" b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3200" b="1" smtClean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ru-RU" sz="3200" b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6. Среди ложек я полковник. А зовут меня…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350925" y="1745673"/>
            <a:ext cx="48878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b="1" dirty="0" smtClean="0">
                <a:solidFill>
                  <a:srgbClr val="FFFF00"/>
                </a:solidFill>
              </a:rPr>
              <a:t>ТЕРКА</a:t>
            </a:r>
            <a:endParaRPr lang="ru-RU" sz="2800" b="1" dirty="0" smtClean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64335" y="2394064"/>
            <a:ext cx="29940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b="1" dirty="0" smtClean="0">
                <a:solidFill>
                  <a:srgbClr val="FFFF00"/>
                </a:solidFill>
              </a:rPr>
              <a:t>СКОВОРОДА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723419" y="2460566"/>
            <a:ext cx="1468582" cy="108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sz="36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/>
            <a:r>
              <a:rPr lang="ru-RU" sz="2800" b="1" dirty="0" smtClean="0">
                <a:solidFill>
                  <a:srgbClr val="FFFF00"/>
                </a:solidFill>
              </a:rPr>
              <a:t>НОЖ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559636" y="3674225"/>
            <a:ext cx="22182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b="1" dirty="0" smtClean="0">
                <a:solidFill>
                  <a:srgbClr val="FFFF00"/>
                </a:solidFill>
              </a:rPr>
              <a:t>КАСТРЮЛЯ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611786" y="4256115"/>
            <a:ext cx="18006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b="1" dirty="0" smtClean="0">
                <a:solidFill>
                  <a:srgbClr val="FFFF00"/>
                </a:solidFill>
              </a:rPr>
              <a:t>ЛОЖКА</a:t>
            </a:r>
            <a:endParaRPr lang="ru-RU" sz="2800" b="1" dirty="0" smtClean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158992" y="4921135"/>
            <a:ext cx="2462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800" b="1" dirty="0" smtClean="0">
                <a:solidFill>
                  <a:srgbClr val="FFFF00"/>
                </a:solidFill>
              </a:rPr>
              <a:t>ПОЛОВНИК</a:t>
            </a:r>
          </a:p>
        </p:txBody>
      </p:sp>
      <p:pic>
        <p:nvPicPr>
          <p:cNvPr id="13" name="Picture 2" descr="C:\Users\User\Desktop\КАРТИНКИ\профессия\382121-8225385de383084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03988" y="5609246"/>
            <a:ext cx="617699" cy="9827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7550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4" name="Прямоугольник 13"/>
          <p:cNvSpPr/>
          <p:nvPr/>
        </p:nvSpPr>
        <p:spPr>
          <a:xfrm>
            <a:off x="914401" y="917323"/>
            <a:ext cx="852885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Надену фартук, завяжу.      </a:t>
            </a:r>
          </a:p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Как готовлю, покажу.           </a:t>
            </a:r>
          </a:p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Вода, лучок, картошка.        </a:t>
            </a:r>
          </a:p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Поварю немножко.               </a:t>
            </a:r>
          </a:p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А ещё потру морковку           </a:t>
            </a:r>
          </a:p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Готова вкусная похлёбка.       </a:t>
            </a:r>
          </a:p>
          <a:p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</a:rPr>
              <a:t>Кушайте, пожалуйста.</a:t>
            </a:r>
            <a:endParaRPr lang="ru-RU" sz="4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8491" y="0"/>
            <a:ext cx="558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solidFill>
                  <a:srgbClr val="FFFF00"/>
                </a:solidFill>
              </a:rPr>
              <a:t>физминутка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1030" name="Picture 6" descr="C:\Users\User\Desktop\КАРТИНКИ\профессия\JPid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8915" y="802104"/>
            <a:ext cx="3680137" cy="50241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7550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888" y="859074"/>
            <a:ext cx="4060970" cy="50762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61615" y="1158963"/>
            <a:ext cx="3173678" cy="4395544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22124" y="1413165"/>
            <a:ext cx="440574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Без каких предметов повару не обойтись на кухне?</a:t>
            </a:r>
          </a:p>
        </p:txBody>
      </p:sp>
    </p:spTree>
    <p:extLst>
      <p:ext uri="{BB962C8B-B14F-4D97-AF65-F5344CB8AC3E}">
        <p14:creationId xmlns:p14="http://schemas.microsoft.com/office/powerpoint/2010/main" xmlns="" val="316651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5467" y="1429789"/>
            <a:ext cx="6096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Жарит мясо, варит суп,</a:t>
            </a:r>
          </a:p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 Пироги печет. </a:t>
            </a:r>
          </a:p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 У нее и там и тут </a:t>
            </a:r>
          </a:p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 Очень горячо.</a:t>
            </a:r>
            <a:endParaRPr lang="ru-RU" sz="4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3732" y="897773"/>
            <a:ext cx="4754220" cy="3933037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29789" y="5017390"/>
            <a:ext cx="37336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ПЛИТА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618312" y="4582356"/>
            <a:ext cx="430217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Для чего повару плита?</a:t>
            </a:r>
            <a:endParaRPr lang="ru-RU" sz="36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770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3938" y="1187116"/>
            <a:ext cx="535806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Под крышей </a:t>
            </a: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– </a:t>
            </a:r>
          </a:p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четыре ножки</a:t>
            </a: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</a:p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Над крышей </a:t>
            </a: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–</a:t>
            </a:r>
          </a:p>
          <a:p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400" b="1" i="1" dirty="0" smtClean="0">
                <a:solidFill>
                  <a:schemeClr val="accent6">
                    <a:lumMod val="50000"/>
                  </a:schemeClr>
                </a:solidFill>
              </a:rPr>
              <a:t>суп да ложки.</a:t>
            </a:r>
            <a:endParaRPr lang="ru-RU" sz="4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18145" y="1161867"/>
            <a:ext cx="5775159" cy="4481171"/>
          </a:xfrm>
          <a:prstGeom prst="rect">
            <a:avLst/>
          </a:prstGeo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321517" y="3927030"/>
            <a:ext cx="18704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СТОЛ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73055" y="4581469"/>
            <a:ext cx="430217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Для чего повару нужен стол?</a:t>
            </a:r>
          </a:p>
          <a:p>
            <a:pPr eaLnBrk="1" hangingPunct="1"/>
            <a:endParaRPr lang="ru-RU" sz="3600" b="1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886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7305" y="1058779"/>
            <a:ext cx="75879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5">
                    <a:lumMod val="50000"/>
                  </a:schemeClr>
                </a:solidFill>
              </a:rPr>
              <a:t>Полюбуйся, посмотри </a:t>
            </a:r>
            <a:r>
              <a:rPr lang="ru-RU" sz="4400" b="1" i="1" dirty="0" smtClean="0">
                <a:solidFill>
                  <a:schemeClr val="accent5">
                    <a:lumMod val="50000"/>
                  </a:schemeClr>
                </a:solidFill>
              </a:rPr>
              <a:t>-</a:t>
            </a:r>
            <a:endParaRPr lang="ru-RU" sz="44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4400" b="1" i="1" dirty="0" smtClean="0">
                <a:solidFill>
                  <a:schemeClr val="accent5">
                    <a:lumMod val="50000"/>
                  </a:schemeClr>
                </a:solidFill>
              </a:rPr>
              <a:t>Полюс северный внутри</a:t>
            </a:r>
            <a:r>
              <a:rPr lang="ru-RU" sz="4400" b="1" i="1" dirty="0" smtClean="0">
                <a:solidFill>
                  <a:schemeClr val="accent5">
                    <a:lumMod val="50000"/>
                  </a:schemeClr>
                </a:solidFill>
              </a:rPr>
              <a:t>!</a:t>
            </a:r>
            <a:endParaRPr lang="ru-RU" sz="44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4400" b="1" i="1" dirty="0" smtClean="0">
                <a:solidFill>
                  <a:schemeClr val="accent5">
                    <a:lumMod val="50000"/>
                  </a:schemeClr>
                </a:solidFill>
              </a:rPr>
              <a:t>Там сверкает снег и лед</a:t>
            </a:r>
            <a:r>
              <a:rPr lang="ru-RU" sz="4400" b="1" i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endParaRPr lang="ru-RU" sz="4400" b="1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4400" b="1" i="1" dirty="0" smtClean="0">
                <a:solidFill>
                  <a:schemeClr val="accent5">
                    <a:lumMod val="50000"/>
                  </a:schemeClr>
                </a:solidFill>
              </a:rPr>
              <a:t>Там сама зима живет. </a:t>
            </a:r>
            <a:endParaRPr lang="ru-RU" sz="4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100000" l="3000" r="98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16842" y="841610"/>
            <a:ext cx="7015265" cy="5242731"/>
          </a:xfrm>
          <a:prstGeom prst="rect">
            <a:avLst/>
          </a:prstGeo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99410" y="4138863"/>
            <a:ext cx="405865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ХОЛОДИЛЬНИК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59832" y="5081665"/>
            <a:ext cx="684997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Для чего нужен холодильник повару?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886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837506" y="1286934"/>
            <a:ext cx="76213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Ходит в белом колпаке</a:t>
            </a:r>
          </a:p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С поварёшкою в руке.</a:t>
            </a:r>
          </a:p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Он готовит нам обед:</a:t>
            </a:r>
          </a:p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Кашу, щи и винегрет.</a:t>
            </a:r>
          </a:p>
          <a:p>
            <a:r>
              <a:rPr lang="ru-RU" sz="4800" b="1" dirty="0" smtClean="0">
                <a:ln>
                  <a:solidFill>
                    <a:srgbClr val="0070C0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Кто это?</a:t>
            </a:r>
            <a:endParaRPr lang="ru-RU" sz="4800" b="1" dirty="0">
              <a:ln>
                <a:solidFill>
                  <a:srgbClr val="0070C0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Текст 8"/>
          <p:cNvSpPr txBox="1">
            <a:spLocks noGrp="1" noChangeArrowheads="1"/>
          </p:cNvSpPr>
          <p:nvPr>
            <p:ph type="body" sz="half" idx="2"/>
          </p:nvPr>
        </p:nvSpPr>
        <p:spPr bwMode="auto">
          <a:xfrm>
            <a:off x="9868247" y="644571"/>
            <a:ext cx="914400" cy="567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6600" b="1" dirty="0" smtClean="0">
                <a:solidFill>
                  <a:schemeClr val="accent5">
                    <a:lumMod val="50000"/>
                  </a:schemeClr>
                </a:solidFill>
              </a:rPr>
              <a:t>повар</a:t>
            </a:r>
            <a:endParaRPr lang="ru-RU" altLang="ru-RU" sz="6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53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6" descr="C:\Users\User\Desktop\КАРТИНКИ\профессия\WetLongAmericanmarten-max-1mb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5218" y="1474183"/>
            <a:ext cx="3154680" cy="4319788"/>
          </a:xfrm>
          <a:prstGeom prst="rect">
            <a:avLst/>
          </a:prstGeom>
          <a:noFill/>
        </p:spPr>
      </p:pic>
      <p:pic>
        <p:nvPicPr>
          <p:cNvPr id="7" name="Picture 3" descr="C:\Users\User\Desktop\КАРТИНКИ\профессия\d2d0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-512681" y="994611"/>
            <a:ext cx="4216072" cy="4720169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389119" y="1828800"/>
            <a:ext cx="4488873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6600" b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Где же работают повара?</a:t>
            </a:r>
            <a:endParaRPr lang="ru-RU" altLang="ru-RU" sz="6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59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015" y="552583"/>
            <a:ext cx="3226458" cy="2640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800000"/>
            </a:solidFill>
            <a:miter lim="800000"/>
            <a:headEnd/>
            <a:tailEnd/>
          </a:ln>
          <a:effectLst/>
          <a:ex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6487" y="595519"/>
            <a:ext cx="3374967" cy="2554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800000"/>
            </a:solidFill>
          </a:ln>
          <a:effectLst/>
          <a:ex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30095" y="631129"/>
            <a:ext cx="3275215" cy="2500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8000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/>
        </p:spPr>
      </p:pic>
      <p:sp>
        <p:nvSpPr>
          <p:cNvPr id="9" name="TextBox 8"/>
          <p:cNvSpPr txBox="1"/>
          <p:nvPr/>
        </p:nvSpPr>
        <p:spPr>
          <a:xfrm>
            <a:off x="1130531" y="3225338"/>
            <a:ext cx="40399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5">
                    <a:lumMod val="50000"/>
                  </a:schemeClr>
                </a:solidFill>
              </a:rPr>
              <a:t>В столовой: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47651" y="3923608"/>
            <a:ext cx="43392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в детском саду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,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школе, 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на заводе, </a:t>
            </a:r>
            <a:endParaRPr lang="ru-RU" sz="36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в армии</a:t>
            </a: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4903" y="3391593"/>
            <a:ext cx="3513510" cy="2635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800000"/>
            </a:solidFill>
            <a:miter lim="800000"/>
            <a:headEnd/>
            <a:tailEnd/>
          </a:ln>
          <a:effectLst/>
          <a:extLst/>
        </p:spPr>
      </p:pic>
      <p:sp>
        <p:nvSpPr>
          <p:cNvPr id="13" name="Текст 12"/>
          <p:cNvSpPr txBox="1">
            <a:spLocks noGrp="1" noChangeArrowheads="1"/>
          </p:cNvSpPr>
          <p:nvPr>
            <p:ph type="body" sz="half" idx="2"/>
          </p:nvPr>
        </p:nvSpPr>
        <p:spPr bwMode="auto">
          <a:xfrm>
            <a:off x="8877993" y="3773978"/>
            <a:ext cx="3314007" cy="199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В кафе,</a:t>
            </a:r>
          </a:p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</a:rPr>
              <a:t> в ресторане</a:t>
            </a:r>
          </a:p>
          <a:p>
            <a:endParaRPr lang="ru-RU" sz="28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167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13471" y="2016493"/>
            <a:ext cx="717162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Отгадайте загадки и подумайте – почему повар совершил ошибку?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Picture 5" descr="C:\Users\User\Desktop\КАРТИНКИ\профессия\9124882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2526" y="1462154"/>
            <a:ext cx="2948541" cy="45531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4418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92352" y="0"/>
            <a:ext cx="86934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Игра «Повар готовит обед»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179" y="770021"/>
            <a:ext cx="5486399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Повар стал готовить щи.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Взял в кладовке овощи: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Взял капусту и морковку,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Взял и лука он головку,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Взял бананы и картошку,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И взял зелени немножко.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Разве так готовят щи?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Ты ошибку поищи…</a:t>
            </a:r>
          </a:p>
          <a:p>
            <a:r>
              <a:rPr lang="ru-RU" i="1" dirty="0" smtClean="0">
                <a:solidFill>
                  <a:srgbClr val="00B050"/>
                </a:solidFill>
              </a:rPr>
              <a:t> </a:t>
            </a:r>
            <a:endParaRPr lang="ru-RU" i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4078" y="3022071"/>
            <a:ext cx="2597922" cy="3247402"/>
          </a:xfrm>
          <a:prstGeom prst="rect">
            <a:avLst/>
          </a:prstGeom>
        </p:spPr>
      </p:pic>
      <p:pic>
        <p:nvPicPr>
          <p:cNvPr id="9" name="Рисунок 8">
            <a:hlinkClick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4001" t="15572" r="14176" b="25899"/>
          <a:stretch/>
        </p:blipFill>
        <p:spPr>
          <a:xfrm>
            <a:off x="5075476" y="980366"/>
            <a:ext cx="2952328" cy="2520280"/>
          </a:xfrm>
          <a:prstGeom prst="rect">
            <a:avLst/>
          </a:prstGeom>
        </p:spPr>
      </p:pic>
      <p:pic>
        <p:nvPicPr>
          <p:cNvPr id="10" name="Рисунок 9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207686" y="660013"/>
            <a:ext cx="2635171" cy="2635171"/>
          </a:xfrm>
          <a:prstGeom prst="rect">
            <a:avLst/>
          </a:prstGeom>
        </p:spPr>
      </p:pic>
      <p:pic>
        <p:nvPicPr>
          <p:cNvPr id="11" name="Рисунок 10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68555" y="2917214"/>
            <a:ext cx="1535486" cy="1679848"/>
          </a:xfrm>
          <a:prstGeom prst="rect">
            <a:avLst/>
          </a:prstGeom>
        </p:spPr>
      </p:pic>
      <p:pic>
        <p:nvPicPr>
          <p:cNvPr id="12" name="Рисунок 11">
            <a:hlinkClick r:id="" action="ppaction://hlinkshowjump?jump=nextslide" highlightClick="1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10000" b="71500" l="55775" r="100000"/>
                    </a14:imgEffect>
                  </a14:imgLayer>
                </a14:imgProps>
              </a:ext>
            </a:extLst>
          </a:blip>
          <a:srcRect l="56388" t="23541" r="1" b="40550"/>
          <a:stretch/>
        </p:blipFill>
        <p:spPr>
          <a:xfrm>
            <a:off x="5883331" y="4242717"/>
            <a:ext cx="2317444" cy="2150061"/>
          </a:xfrm>
          <a:prstGeom prst="rect">
            <a:avLst/>
          </a:prstGeom>
        </p:spPr>
      </p:pic>
      <p:pic>
        <p:nvPicPr>
          <p:cNvPr id="13" name="Рисунок 12">
            <a:hlinkClick r:id="" action="ppaction://noaction" highlightClick="1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008983" y="3596535"/>
            <a:ext cx="3068960" cy="3068960"/>
          </a:xfrm>
          <a:prstGeom prst="rect">
            <a:avLst/>
          </a:prstGeom>
        </p:spPr>
      </p:pic>
      <p:pic>
        <p:nvPicPr>
          <p:cNvPr id="14" name="Рисунок 13">
            <a:hlinkClick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9" cstate="print"/>
          <a:srcRect l="20469" t="19832" r="14563" b="18057"/>
          <a:stretch/>
        </p:blipFill>
        <p:spPr>
          <a:xfrm>
            <a:off x="4303259" y="3108521"/>
            <a:ext cx="2204864" cy="140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25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92352" y="0"/>
            <a:ext cx="86934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Игра «Повар готовит обед»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179" y="770021"/>
            <a:ext cx="5486399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Повар стал готовить щи.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Взял в кладовке овощи: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Взял капусту и морковку,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Взял и лука он головку,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Взял бананы и картошку,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И взял зелени немножко.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Разве так готовят щи?</a:t>
            </a:r>
          </a:p>
          <a:p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</a:rPr>
              <a:t>Ты ошибку поищи…</a:t>
            </a:r>
          </a:p>
          <a:p>
            <a:r>
              <a:rPr lang="ru-RU" i="1" dirty="0" smtClean="0">
                <a:solidFill>
                  <a:srgbClr val="00B050"/>
                </a:solidFill>
              </a:rPr>
              <a:t> </a:t>
            </a:r>
            <a:endParaRPr lang="ru-RU" i="1" dirty="0">
              <a:solidFill>
                <a:srgbClr val="00B05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94078" y="3022071"/>
            <a:ext cx="2597922" cy="32474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6820" y="4114992"/>
            <a:ext cx="2871537" cy="249748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2501" y="3349152"/>
            <a:ext cx="941799" cy="16185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4001" t="15572" r="14176" b="25899"/>
          <a:stretch/>
        </p:blipFill>
        <p:spPr>
          <a:xfrm>
            <a:off x="5091518" y="1044535"/>
            <a:ext cx="2952328" cy="252028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 cstate="print"/>
          <a:srcRect l="20469" t="19832" r="14563" b="18057"/>
          <a:stretch/>
        </p:blipFill>
        <p:spPr>
          <a:xfrm>
            <a:off x="4299838" y="3133748"/>
            <a:ext cx="2204864" cy="140309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992942" y="3596535"/>
            <a:ext cx="3068960" cy="306896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8175601" y="692097"/>
            <a:ext cx="2635171" cy="263517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268555" y="2997424"/>
            <a:ext cx="1535486" cy="16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25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92352" y="0"/>
            <a:ext cx="86934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Игра «Повар готовит обед»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360" y="1042736"/>
            <a:ext cx="963597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Стал готовить повар овощной салат</a:t>
            </a:r>
          </a:p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Положил в него он наугад:</a:t>
            </a:r>
          </a:p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Помидоры красные, зелёного лучка</a:t>
            </a:r>
          </a:p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Огурцы хрустящие, немного чесночка.</a:t>
            </a:r>
          </a:p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Сливы очень спелые, капусту и редис</a:t>
            </a:r>
          </a:p>
          <a:p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</a:rPr>
              <a:t>Ч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то лишнее в салате? Попробуй, разберись!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156443" y="4466220"/>
            <a:ext cx="2035557" cy="2391780"/>
          </a:xfrm>
          <a:prstGeom prst="rect">
            <a:avLst/>
          </a:prstGeom>
        </p:spPr>
      </p:pic>
      <p:pic>
        <p:nvPicPr>
          <p:cNvPr id="9" name="Рисунок 8">
            <a:hlinkClick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9985" b="89864" l="9871" r="96781"/>
                    </a14:imgEffect>
                  </a14:imgLayer>
                </a14:imgProps>
              </a:ext>
            </a:extLst>
          </a:blip>
          <a:srcRect l="12084" t="11544" b="28810"/>
          <a:stretch/>
        </p:blipFill>
        <p:spPr>
          <a:xfrm>
            <a:off x="7991235" y="906994"/>
            <a:ext cx="2736304" cy="2633244"/>
          </a:xfrm>
          <a:prstGeom prst="rect">
            <a:avLst/>
          </a:prstGeom>
        </p:spPr>
      </p:pic>
      <p:pic>
        <p:nvPicPr>
          <p:cNvPr id="10" name="Рисунок 9">
            <a:hlinkClick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2348" t="8657" r="16778" b="13578"/>
          <a:stretch/>
        </p:blipFill>
        <p:spPr>
          <a:xfrm>
            <a:off x="8866871" y="1347932"/>
            <a:ext cx="3325129" cy="2736304"/>
          </a:xfrm>
          <a:prstGeom prst="rect">
            <a:avLst/>
          </a:prstGeom>
        </p:spPr>
      </p:pic>
      <p:pic>
        <p:nvPicPr>
          <p:cNvPr id="11" name="Рисунок 10">
            <a:hlinkClick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8169" b="89864" l="2361" r="98069"/>
                    </a14:imgEffect>
                  </a14:imgLayer>
                </a14:imgProps>
              </a:ext>
            </a:extLst>
          </a:blip>
          <a:srcRect l="5745" r="1" b="33492"/>
          <a:stretch/>
        </p:blipFill>
        <p:spPr>
          <a:xfrm>
            <a:off x="2489341" y="3768485"/>
            <a:ext cx="2283234" cy="2285232"/>
          </a:xfrm>
          <a:prstGeom prst="rect">
            <a:avLst/>
          </a:prstGeom>
        </p:spPr>
      </p:pic>
      <p:pic>
        <p:nvPicPr>
          <p:cNvPr id="12" name="Рисунок 11">
            <a:hlinkClick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9771" b="89813" l="0" r="99373">
                        <a14:foregroundMark x1="67398" y1="67152" x2="89655" y2="59875"/>
                        <a14:foregroundMark x1="27900" y1="68191" x2="15047" y2="54054"/>
                      </a14:backgroundRemoval>
                    </a14:imgEffect>
                  </a14:imgLayer>
                </a14:imgProps>
              </a:ext>
            </a:extLst>
          </a:blip>
          <a:srcRect l="4972" t="29567" r="4972" b="29568"/>
          <a:stretch/>
        </p:blipFill>
        <p:spPr>
          <a:xfrm>
            <a:off x="398424" y="4037207"/>
            <a:ext cx="2736305" cy="1872208"/>
          </a:xfrm>
          <a:prstGeom prst="rect">
            <a:avLst/>
          </a:prstGeom>
        </p:spPr>
      </p:pic>
      <p:pic>
        <p:nvPicPr>
          <p:cNvPr id="13" name="Рисунок 12">
            <a:hlinkClick r:id="" action="ppaction://hlinkshowjump?jump=nextslide" highlightClick="1"/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100000" l="627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40968" y="3959603"/>
            <a:ext cx="1881844" cy="1887743"/>
          </a:xfrm>
          <a:prstGeom prst="rect">
            <a:avLst/>
          </a:prstGeom>
        </p:spPr>
      </p:pic>
      <p:pic>
        <p:nvPicPr>
          <p:cNvPr id="14" name="Рисунок 13">
            <a:hlinkClick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9" cstate="print"/>
          <a:srcRect l="-2608" t="12487" r="704" b="15214"/>
          <a:stretch/>
        </p:blipFill>
        <p:spPr>
          <a:xfrm>
            <a:off x="6697935" y="4078670"/>
            <a:ext cx="2598070" cy="2779330"/>
          </a:xfrm>
          <a:prstGeom prst="rect">
            <a:avLst/>
          </a:prstGeom>
        </p:spPr>
      </p:pic>
      <p:pic>
        <p:nvPicPr>
          <p:cNvPr id="15" name="Рисунок 14">
            <a:hlinkClick r:id="" action="ppaction://noaction" highlightClick="1"/>
          </p:cNvPr>
          <p:cNvPicPr>
            <a:picLocks noChangeAspect="1"/>
          </p:cNvPicPr>
          <p:nvPr/>
        </p:nvPicPr>
        <p:blipFill rotWithShape="1">
          <a:blip r:embed="rId10" cstate="print"/>
          <a:srcRect l="6724" t="16287" r="851" b="19273"/>
          <a:stretch/>
        </p:blipFill>
        <p:spPr>
          <a:xfrm>
            <a:off x="9048422" y="3596184"/>
            <a:ext cx="2303942" cy="242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149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92352" y="0"/>
            <a:ext cx="86934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Игра «Повар готовит обед»</a:t>
            </a:r>
            <a:endParaRPr lang="ru-RU" sz="4800" b="1" cap="none" spc="0" dirty="0">
              <a:ln w="0"/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360" y="1042736"/>
            <a:ext cx="963597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Стал готовить повар овощной салат</a:t>
            </a:r>
          </a:p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Положил в него он наугад:</a:t>
            </a:r>
          </a:p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Помидоры красные, зелёного лучка</a:t>
            </a:r>
          </a:p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Огурцы хрустящие, немного чесночка.</a:t>
            </a:r>
          </a:p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Сливы очень спелые, капусту и редис</a:t>
            </a:r>
          </a:p>
          <a:p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</a:rPr>
              <a:t>Ч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</a:rPr>
              <a:t>то лишнее в салате? Попробуй, разберись!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156443" y="4466220"/>
            <a:ext cx="2035557" cy="23917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9985" b="89864" l="9871" r="96781"/>
                    </a14:imgEffect>
                  </a14:imgLayer>
                </a14:imgProps>
              </a:ext>
            </a:extLst>
          </a:blip>
          <a:srcRect l="12084" t="11544" b="28810"/>
          <a:stretch/>
        </p:blipFill>
        <p:spPr>
          <a:xfrm>
            <a:off x="7959149" y="955120"/>
            <a:ext cx="2736304" cy="26332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2348" t="8657" r="16778" b="13578"/>
          <a:stretch/>
        </p:blipFill>
        <p:spPr>
          <a:xfrm>
            <a:off x="8866871" y="1347931"/>
            <a:ext cx="3325129" cy="27363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8169" b="89864" l="2361" r="98069"/>
                    </a14:imgEffect>
                  </a14:imgLayer>
                </a14:imgProps>
              </a:ext>
            </a:extLst>
          </a:blip>
          <a:srcRect l="5745" r="1" b="33492"/>
          <a:stretch/>
        </p:blipFill>
        <p:spPr>
          <a:xfrm>
            <a:off x="2457256" y="3752444"/>
            <a:ext cx="2283234" cy="22852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9771" b="89813" l="0" r="99373">
                        <a14:foregroundMark x1="67398" y1="67152" x2="89655" y2="59875"/>
                        <a14:foregroundMark x1="27900" y1="68191" x2="15047" y2="54054"/>
                      </a14:backgroundRemoval>
                    </a14:imgEffect>
                  </a14:imgLayer>
                </a14:imgProps>
              </a:ext>
            </a:extLst>
          </a:blip>
          <a:srcRect l="4972" t="29567" r="4972" b="29568"/>
          <a:stretch/>
        </p:blipFill>
        <p:spPr>
          <a:xfrm>
            <a:off x="336885" y="3878890"/>
            <a:ext cx="2736305" cy="18722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91696" y="4283269"/>
            <a:ext cx="2421940" cy="21064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29205" y="3627426"/>
            <a:ext cx="786502" cy="13516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 cstate="print"/>
          <a:srcRect l="-2608" t="12487" r="704" b="15214"/>
          <a:stretch/>
        </p:blipFill>
        <p:spPr>
          <a:xfrm>
            <a:off x="6753900" y="4026568"/>
            <a:ext cx="2646774" cy="283143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1" cstate="print"/>
          <a:srcRect l="6724" t="16287" r="851" b="19273"/>
          <a:stretch/>
        </p:blipFill>
        <p:spPr>
          <a:xfrm>
            <a:off x="9195269" y="3673641"/>
            <a:ext cx="2092926" cy="220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149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1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C:\Users\User\Desktop\КАРТИНКИ\профессия\b43131ba04be74d3eb6c338719edd20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6102" y="900615"/>
            <a:ext cx="4972050" cy="5153025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2505" y="1171073"/>
            <a:ext cx="693019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4800" b="1" dirty="0" smtClean="0">
                <a:solidFill>
                  <a:schemeClr val="accent4">
                    <a:lumMod val="50000"/>
                  </a:schemeClr>
                </a:solidFill>
              </a:rPr>
              <a:t>Какими профессиональными качествами  должен обладать повар?</a:t>
            </a:r>
          </a:p>
        </p:txBody>
      </p:sp>
    </p:spTree>
    <p:extLst>
      <p:ext uri="{BB962C8B-B14F-4D97-AF65-F5344CB8AC3E}">
        <p14:creationId xmlns:p14="http://schemas.microsoft.com/office/powerpoint/2010/main" xmlns="" val="371845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User\Desktop\КАРТИНКИ\профессия\3230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6673" y="1042737"/>
            <a:ext cx="2628900" cy="4281391"/>
          </a:xfrm>
          <a:prstGeom prst="rect">
            <a:avLst/>
          </a:prstGeom>
          <a:noFill/>
        </p:spPr>
      </p:pic>
      <p:pic>
        <p:nvPicPr>
          <p:cNvPr id="7" name="Picture 3" descr="C:\Users\User\Desktop\КАРТИНКИ\профессия\ThornyImperfectAnemonecrab-max-1m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24800" y="522603"/>
            <a:ext cx="3834063" cy="4156598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330795" y="987206"/>
            <a:ext cx="6302326" cy="85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Аккуратность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328820" y="1869276"/>
            <a:ext cx="6302326" cy="85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Внимательность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00931" y="2585000"/>
            <a:ext cx="6302326" cy="1662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Должен хорошо уметь считать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242934" y="4275591"/>
            <a:ext cx="8468750" cy="85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Иметь хорошую память</a:t>
            </a:r>
            <a:endParaRPr lang="ru-RU" sz="4400" dirty="0" smtClean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42931" y="5151984"/>
            <a:ext cx="8848579" cy="85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buFont typeface="Wingdings" pitchFamily="2" charset="2"/>
              <a:buChar char="§"/>
            </a:pP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Фантазию и творчество.</a:t>
            </a:r>
            <a:endParaRPr lang="ru-RU" sz="4400" dirty="0" smtClean="0">
              <a:solidFill>
                <a:schemeClr val="accent5">
                  <a:lumMod val="50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845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89744" y="116632"/>
            <a:ext cx="11527436" cy="79208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n-ea"/>
                <a:cs typeface="+mn-cs"/>
              </a:rPr>
              <a:t>Изделия повара для детей</a:t>
            </a:r>
            <a:endParaRPr kumimoji="0" lang="ru-RU" sz="6600" b="1" i="0" u="none" strike="noStrike" kern="1200" cap="none" spc="0" normalizeH="0" baseline="0" noProof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021" y="1219200"/>
            <a:ext cx="10154653" cy="5005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1845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-23360" y="40194"/>
            <a:ext cx="12191999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62324" y="1236309"/>
            <a:ext cx="5820632" cy="28007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ru-RU" sz="8800" b="1" cap="none" spc="0" dirty="0" smtClean="0">
                <a:ln w="9525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Профессия </a:t>
            </a:r>
          </a:p>
          <a:p>
            <a:pPr algn="ctr"/>
            <a:r>
              <a:rPr lang="ru-RU" sz="8800" b="1" cap="none" spc="0" dirty="0" smtClean="0">
                <a:ln w="9525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повар</a:t>
            </a:r>
            <a:endParaRPr lang="ru-RU" sz="8800" b="1" cap="none" spc="0" dirty="0">
              <a:ln w="9525">
                <a:solidFill>
                  <a:srgbClr val="002060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9703" y="1113662"/>
            <a:ext cx="3768852" cy="47110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937" y="3759199"/>
            <a:ext cx="2322789" cy="2253165"/>
          </a:xfrm>
          <a:prstGeom prst="rect">
            <a:avLst/>
          </a:prstGeom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12316" y="3256067"/>
            <a:ext cx="451568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4800" b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Кого называют поваром?</a:t>
            </a:r>
            <a:endParaRPr lang="ru-RU" altLang="ru-RU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922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49" name="Picture 1" descr="C:\Users\User\Desktop\КАРТИНКИ\профессия\поварят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gray">
          <a:xfrm>
            <a:off x="285719" y="1196752"/>
            <a:ext cx="11503007" cy="399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CanUp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Спасибо за внимание</a:t>
            </a:r>
            <a:endParaRPr kumimoji="0" lang="en-US" sz="9600" b="1" i="0" u="none" strike="noStrike" kern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117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-23360" y="40194"/>
            <a:ext cx="12191999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62324" y="1236309"/>
            <a:ext cx="5820632" cy="28007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ru-RU" sz="8800" b="1" cap="none" spc="0" dirty="0" smtClean="0">
                <a:ln w="9525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Профессия </a:t>
            </a:r>
          </a:p>
          <a:p>
            <a:pPr algn="ctr"/>
            <a:r>
              <a:rPr lang="ru-RU" sz="8800" b="1" cap="none" spc="0" dirty="0" smtClean="0">
                <a:ln w="9525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повар</a:t>
            </a:r>
            <a:endParaRPr lang="ru-RU" sz="8800" b="1" cap="none" spc="0" dirty="0">
              <a:ln w="9525">
                <a:solidFill>
                  <a:srgbClr val="002060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9703" y="1113662"/>
            <a:ext cx="3768852" cy="47110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937" y="3728549"/>
            <a:ext cx="2354387" cy="2283816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19045" y="3418841"/>
            <a:ext cx="5507188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600" b="1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Повар — это человек, профессией которого является приготовление пищи. </a:t>
            </a:r>
            <a:endParaRPr lang="ru-RU" alt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1999" cy="6857999"/>
          </a:xfrm>
        </p:spPr>
      </p:pic>
      <p:pic>
        <p:nvPicPr>
          <p:cNvPr id="6" name="Picture 2" descr="C:\Users\User\Desktop\повар\картинки\novye-fakty-o-menju-pervobytnyh-ljude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0533" y="1471945"/>
            <a:ext cx="5875867" cy="438089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1172" y="1369811"/>
            <a:ext cx="336562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Мы не знаем, как выглядели первые повара</a:t>
            </a:r>
            <a:endParaRPr lang="ru-RU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Текст 7"/>
          <p:cNvSpPr txBox="1">
            <a:spLocks noGrp="1" noChangeArrowheads="1"/>
          </p:cNvSpPr>
          <p:nvPr>
            <p:ph type="body" sz="half" idx="2"/>
          </p:nvPr>
        </p:nvSpPr>
        <p:spPr bwMode="auto">
          <a:xfrm>
            <a:off x="9411885" y="2758655"/>
            <a:ext cx="4633637" cy="2326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6600" b="1" dirty="0" smtClean="0">
                <a:solidFill>
                  <a:srgbClr val="FF0000"/>
                </a:solidFill>
              </a:rPr>
              <a:t>Может так?</a:t>
            </a:r>
            <a:endParaRPr lang="ru-RU" alt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5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167" b="99167" l="0" r="100000">
                        <a14:foregroundMark x1="34375" y1="30333" x2="34375" y2="30333"/>
                        <a14:foregroundMark x1="26420" y1="31500" x2="27557" y2="31167"/>
                        <a14:foregroundMark x1="30398" y1="28000" x2="30398" y2="28000"/>
                        <a14:foregroundMark x1="32102" y1="43167" x2="32102" y2="43167"/>
                        <a14:foregroundMark x1="35227" y1="50667" x2="35227" y2="50667"/>
                        <a14:foregroundMark x1="45455" y1="11500" x2="45455" y2="11500"/>
                        <a14:foregroundMark x1="38068" y1="11000" x2="38068" y2="11000"/>
                        <a14:foregroundMark x1="41193" y1="9333" x2="41193" y2="9333"/>
                        <a14:foregroundMark x1="44318" y1="8667" x2="45455" y2="8667"/>
                        <a14:foregroundMark x1="50852" y1="10000" x2="50852" y2="10000"/>
                        <a14:foregroundMark x1="54830" y1="13000" x2="54830" y2="13000"/>
                        <a14:foregroundMark x1="53125" y1="10000" x2="53125" y2="10000"/>
                        <a14:foregroundMark x1="50568" y1="8167" x2="48580" y2="8167"/>
                        <a14:foregroundMark x1="38068" y1="12333" x2="38068" y2="12333"/>
                        <a14:foregroundMark x1="36080" y1="13333" x2="36080" y2="13333"/>
                        <a14:foregroundMark x1="36080" y1="15000" x2="36080" y2="15000"/>
                        <a14:foregroundMark x1="36080" y1="10167" x2="36080" y2="10167"/>
                        <a14:foregroundMark x1="39773" y1="8833" x2="39773" y2="8833"/>
                        <a14:foregroundMark x1="42330" y1="7833" x2="42330" y2="7833"/>
                        <a14:foregroundMark x1="43182" y1="7833" x2="43182" y2="7833"/>
                        <a14:foregroundMark x1="45455" y1="7500" x2="48295" y2="7500"/>
                        <a14:foregroundMark x1="29545" y1="26500" x2="29545" y2="26500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39" t="6525" r="12444"/>
          <a:stretch/>
        </p:blipFill>
        <p:spPr bwMode="auto">
          <a:xfrm>
            <a:off x="815527" y="603504"/>
            <a:ext cx="2919002" cy="577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167" b="99833" l="10000" r="9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37" r="13729"/>
          <a:stretch/>
        </p:blipFill>
        <p:spPr bwMode="auto">
          <a:xfrm>
            <a:off x="8276361" y="559580"/>
            <a:ext cx="2915375" cy="573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34529" y="1357174"/>
            <a:ext cx="4614203" cy="335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b="1" dirty="0" smtClean="0">
                <a:solidFill>
                  <a:schemeClr val="accent4">
                    <a:lumMod val="50000"/>
                  </a:schemeClr>
                </a:solidFill>
              </a:rPr>
              <a:t>А современные    повара выглядят</a:t>
            </a:r>
          </a:p>
          <a:p>
            <a:pPr algn="ctr" eaLnBrk="1" hangingPunct="1"/>
            <a:r>
              <a:rPr lang="ru-RU" altLang="ru-RU" sz="4400" b="1" dirty="0" smtClean="0">
                <a:solidFill>
                  <a:srgbClr val="7030A0"/>
                </a:solidFill>
              </a:rPr>
              <a:t> </a:t>
            </a:r>
            <a:r>
              <a:rPr lang="ru-RU" altLang="ru-RU" sz="8000" b="1" dirty="0" smtClean="0">
                <a:solidFill>
                  <a:srgbClr val="FFFF00"/>
                </a:solidFill>
              </a:rPr>
              <a:t>вот так!</a:t>
            </a:r>
            <a:endParaRPr lang="ru-RU" altLang="ru-RU" sz="8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232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1"/>
            <a:ext cx="12191999" cy="685799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79599" y="1426464"/>
            <a:ext cx="37592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В какой одежде работает повар?</a:t>
            </a:r>
            <a:endParaRPr lang="ru-RU" alt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Picture 4" descr="C:\Users\User\Desktop\КАРТИНКИ\профессия\eeae65792f9322c419fe22cddd9c63f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8538" y="982134"/>
            <a:ext cx="3465196" cy="53499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310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0" y="0"/>
            <a:ext cx="12192001" cy="683152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Ирина\Desktop\презентация повар\картинки\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7279" y="1479665"/>
            <a:ext cx="9775767" cy="400673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277686" y="5220393"/>
            <a:ext cx="82628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</a:rPr>
              <a:t>Одежда  повара</a:t>
            </a:r>
            <a:endParaRPr lang="ru-RU" sz="6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23545" y="1629295"/>
            <a:ext cx="269823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Фартук</a:t>
            </a:r>
          </a:p>
          <a:p>
            <a:r>
              <a:rPr lang="ru-RU" sz="2800" b="1" i="1" dirty="0" smtClean="0">
                <a:solidFill>
                  <a:schemeClr val="accent1"/>
                </a:solidFill>
              </a:rPr>
              <a:t> </a:t>
            </a:r>
            <a:endParaRPr lang="ru-RU" sz="2800" b="1" i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305993" y="1546166"/>
            <a:ext cx="3225338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Поварской китель  или  халат</a:t>
            </a:r>
          </a:p>
          <a:p>
            <a:endParaRPr lang="ru-RU" sz="2800" b="1" i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828116" y="1562793"/>
            <a:ext cx="193482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</a:rPr>
              <a:t>Колпак</a:t>
            </a:r>
          </a:p>
          <a:p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172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29" r="5729"/>
          <a:stretch>
            <a:fillRect/>
          </a:stretch>
        </p:blipFill>
        <p:spPr>
          <a:xfrm>
            <a:off x="-15241" y="0"/>
            <a:ext cx="12207241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167" b="99167" l="0" r="100000">
                        <a14:foregroundMark x1="34375" y1="30333" x2="34375" y2="30333"/>
                        <a14:foregroundMark x1="26420" y1="31500" x2="27557" y2="31167"/>
                        <a14:foregroundMark x1="30398" y1="28000" x2="30398" y2="28000"/>
                        <a14:foregroundMark x1="32102" y1="43167" x2="32102" y2="43167"/>
                        <a14:foregroundMark x1="35227" y1="50667" x2="35227" y2="50667"/>
                        <a14:foregroundMark x1="45455" y1="11500" x2="45455" y2="11500"/>
                        <a14:foregroundMark x1="38068" y1="11000" x2="38068" y2="11000"/>
                        <a14:foregroundMark x1="41193" y1="9333" x2="41193" y2="9333"/>
                        <a14:foregroundMark x1="44318" y1="8667" x2="45455" y2="8667"/>
                        <a14:foregroundMark x1="50852" y1="10000" x2="50852" y2="10000"/>
                        <a14:foregroundMark x1="54830" y1="13000" x2="54830" y2="13000"/>
                        <a14:foregroundMark x1="53125" y1="10000" x2="53125" y2="10000"/>
                        <a14:foregroundMark x1="50568" y1="8167" x2="48580" y2="8167"/>
                        <a14:foregroundMark x1="38068" y1="12333" x2="38068" y2="12333"/>
                        <a14:foregroundMark x1="36080" y1="13333" x2="36080" y2="13333"/>
                        <a14:foregroundMark x1="36080" y1="15000" x2="36080" y2="15000"/>
                        <a14:foregroundMark x1="36080" y1="10167" x2="36080" y2="10167"/>
                        <a14:foregroundMark x1="39773" y1="8833" x2="39773" y2="8833"/>
                        <a14:foregroundMark x1="42330" y1="7833" x2="42330" y2="7833"/>
                        <a14:foregroundMark x1="43182" y1="7833" x2="43182" y2="7833"/>
                        <a14:foregroundMark x1="45455" y1="7500" x2="48295" y2="7500"/>
                        <a14:foregroundMark x1="29545" y1="26500" x2="29545" y2="26500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39" t="6525" r="12444"/>
          <a:stretch/>
        </p:blipFill>
        <p:spPr bwMode="auto">
          <a:xfrm>
            <a:off x="515390" y="243576"/>
            <a:ext cx="3200842" cy="6331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>
                    <a14:imgEffect>
                      <a14:backgroundRemoval t="167" b="99833" l="10000" r="9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37" r="13729"/>
          <a:stretch/>
        </p:blipFill>
        <p:spPr bwMode="auto">
          <a:xfrm>
            <a:off x="8241627" y="216130"/>
            <a:ext cx="3256025" cy="640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391593" y="1047404"/>
            <a:ext cx="555290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первую очередь повар должен быть аккуратным  и иметь опрятный вид.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Он должен быть одет в 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чистый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халат и колпак. 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57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1306</TotalTime>
  <Words>576</Words>
  <Application>Microsoft Office PowerPoint</Application>
  <PresentationFormat>Произвольный</PresentationFormat>
  <Paragraphs>138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Savon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Панова</dc:creator>
  <cp:lastModifiedBy>User</cp:lastModifiedBy>
  <cp:revision>241</cp:revision>
  <dcterms:created xsi:type="dcterms:W3CDTF">2013-02-11T16:40:10Z</dcterms:created>
  <dcterms:modified xsi:type="dcterms:W3CDTF">2022-10-11T20:01:27Z</dcterms:modified>
</cp:coreProperties>
</file>