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7" r:id="rId11"/>
    <p:sldId id="268" r:id="rId12"/>
    <p:sldId id="266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48951-1A1E-4D3E-A403-281958C7DDEC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CA249-A89C-48EA-9314-76A8D7D20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371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CA249-A89C-48EA-9314-76A8D7D2093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673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DCA249-A89C-48EA-9314-76A8D7D2093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014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17.wdp"/><Relationship Id="rId4" Type="http://schemas.openxmlformats.org/officeDocument/2006/relationships/image" Target="../media/image18.png"/><Relationship Id="rId9" Type="http://schemas.microsoft.com/office/2007/relationships/hdphoto" Target="../media/hdphoto19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14.png"/><Relationship Id="rId4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348880"/>
            <a:ext cx="7772400" cy="158417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ОТРЕЗОК.</a:t>
            </a:r>
            <a:br>
              <a:rPr lang="ru-RU" sz="4400" b="1" dirty="0" smtClean="0"/>
            </a:br>
            <a:r>
              <a:rPr lang="ru-RU" sz="4400" b="1" dirty="0" smtClean="0"/>
              <a:t>ДЛИНА  ОТРЕЗКА.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09069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1186299"/>
            <a:ext cx="7690048" cy="158417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r>
              <a:rPr lang="ru-RU" sz="3100" b="1" u="sng" dirty="0" smtClean="0"/>
              <a:t/>
            </a:r>
            <a:br>
              <a:rPr lang="ru-RU" sz="3100" b="1" u="sng" dirty="0" smtClean="0"/>
            </a:br>
            <a:r>
              <a:rPr lang="ru-RU" sz="3100" b="1" i="1" dirty="0" smtClean="0"/>
              <a:t>Известно, что  МК = 24  см, </a:t>
            </a:r>
            <a:r>
              <a:rPr lang="en-US" sz="3100" b="1" i="1" dirty="0" smtClean="0"/>
              <a:t>NP = 32 </a:t>
            </a:r>
            <a:r>
              <a:rPr lang="ru-RU" sz="3100" b="1" i="1" dirty="0" smtClean="0"/>
              <a:t>см, МР = 50 см.</a:t>
            </a:r>
            <a:br>
              <a:rPr lang="ru-RU" sz="3100" b="1" i="1" dirty="0" smtClean="0"/>
            </a:br>
            <a:r>
              <a:rPr lang="ru-RU" sz="3100" b="1" i="1" dirty="0" smtClean="0"/>
              <a:t>Найдите  длину  отрезка  </a:t>
            </a:r>
            <a:r>
              <a:rPr lang="en-US" sz="3100" b="1" i="1" dirty="0" smtClean="0"/>
              <a:t>NK</a:t>
            </a:r>
            <a:r>
              <a:rPr lang="ru-RU" sz="3100" b="1" i="1" dirty="0" smtClean="0"/>
              <a:t>.</a:t>
            </a:r>
            <a:endParaRPr lang="ru-RU" sz="3100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914400" y="3068960"/>
            <a:ext cx="7772400" cy="295084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251520" y="404664"/>
            <a:ext cx="2016224" cy="648072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u="sng" dirty="0" smtClean="0"/>
              <a:t>Задача</a:t>
            </a:r>
            <a:endParaRPr lang="ru-RU" sz="3400" b="1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25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501009"/>
            <a:ext cx="5616624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286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2483768" y="1412776"/>
            <a:ext cx="5673824" cy="45720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 smtClean="0"/>
              <a:t>   </a:t>
            </a:r>
          </a:p>
          <a:p>
            <a:pPr marL="0" indent="0">
              <a:buNone/>
            </a:pPr>
            <a:r>
              <a:rPr lang="ru-RU" b="1" i="1" dirty="0" smtClean="0"/>
              <a:t>   </a:t>
            </a:r>
            <a:r>
              <a:rPr lang="en-US" b="1" i="1" dirty="0" smtClean="0"/>
              <a:t>MN = MP – NP </a:t>
            </a:r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   </a:t>
            </a:r>
            <a:r>
              <a:rPr lang="en-US" b="1" i="1" dirty="0"/>
              <a:t>M</a:t>
            </a:r>
            <a:r>
              <a:rPr lang="en-US" b="1" i="1" dirty="0" smtClean="0"/>
              <a:t>N</a:t>
            </a:r>
            <a:r>
              <a:rPr lang="ru-RU" b="1" i="1" dirty="0" smtClean="0"/>
              <a:t> = </a:t>
            </a:r>
            <a:r>
              <a:rPr lang="en-US" b="1" i="1" dirty="0" smtClean="0"/>
              <a:t>50 – 32 = 18 </a:t>
            </a:r>
            <a:r>
              <a:rPr lang="ru-RU" b="1" i="1" dirty="0" smtClean="0"/>
              <a:t>(см)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   </a:t>
            </a:r>
            <a:r>
              <a:rPr lang="en-US" b="1" i="1" dirty="0" smtClean="0"/>
              <a:t> NK = MK – MN</a:t>
            </a:r>
            <a:endParaRPr lang="ru-RU" b="1" i="1" dirty="0" smtClean="0"/>
          </a:p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r>
              <a:rPr lang="en-US" b="1" i="1" dirty="0"/>
              <a:t> </a:t>
            </a:r>
            <a:r>
              <a:rPr lang="en-US" b="1" i="1" dirty="0" smtClean="0"/>
              <a:t>   NK = 24 -18 = 6 </a:t>
            </a:r>
            <a:r>
              <a:rPr lang="ru-RU" b="1" i="1" dirty="0" smtClean="0"/>
              <a:t>(см)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   </a:t>
            </a: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                             Ответ: 6  см.</a:t>
            </a:r>
            <a:endParaRPr lang="ru-RU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2664296" cy="56207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>Решение: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7354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95536" y="836712"/>
            <a:ext cx="8496944" cy="187220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Испокон   веков  люди  пользовались  такой  естественной  мерой  длины, как  </a:t>
            </a:r>
            <a:r>
              <a:rPr lang="ru-RU" sz="2000" b="1" i="1" dirty="0" smtClean="0"/>
              <a:t>шаг</a:t>
            </a:r>
            <a:r>
              <a:rPr lang="ru-RU" sz="2000" dirty="0" smtClean="0"/>
              <a:t>. Многие  народы  применяли  меру  длины  </a:t>
            </a:r>
            <a:r>
              <a:rPr lang="ru-RU" sz="2000" b="1" i="1" dirty="0" smtClean="0"/>
              <a:t>дальность  полета  стрелы</a:t>
            </a:r>
            <a:r>
              <a:rPr lang="ru-RU" sz="2000" dirty="0" smtClean="0"/>
              <a:t>. Большие  расстояния  измеряли  </a:t>
            </a:r>
            <a:r>
              <a:rPr lang="ru-RU" sz="2000" b="1" i="1" dirty="0" smtClean="0"/>
              <a:t>дневными  переходами</a:t>
            </a:r>
            <a:r>
              <a:rPr lang="ru-RU" sz="2000" dirty="0" smtClean="0"/>
              <a:t>. Также  использовали  «измерительные  приборы», которые  были  под  рукой: </a:t>
            </a:r>
            <a:r>
              <a:rPr lang="ru-RU" sz="2000" b="1" i="1" dirty="0" smtClean="0"/>
              <a:t>дюйм, ладонь, пядь, локоть, фут, косая  сажень  </a:t>
            </a:r>
            <a:r>
              <a:rPr lang="ru-RU" sz="2000" dirty="0" smtClean="0"/>
              <a:t>и  т.д.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72400" cy="49006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МЕРЫ  ДЛИНЫ  В  СТАРИНУ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19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" y="2637350"/>
            <a:ext cx="1944216" cy="1945541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120000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16000" contrast="-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08264"/>
            <a:ext cx="1967353" cy="196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brightnessContrast bright="14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41339"/>
            <a:ext cx="2664296" cy="351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99000"/>
                    </a14:imgEffect>
                    <a14:imgEffect>
                      <a14:brightnessContrast bright="22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93773"/>
            <a:ext cx="2699792" cy="3628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37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0"/>
            <a:ext cx="8892480" cy="316835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2400" b="1" u="sng" dirty="0" smtClean="0"/>
              <a:t>Практическая  работа.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Когда  нет  измерительного  прибора, расстояние  можно измерять  «голыми  руками». Для  этого  полезно  знать:</a:t>
            </a:r>
            <a:br>
              <a:rPr lang="ru-RU" sz="2400" dirty="0" smtClean="0"/>
            </a:br>
            <a:r>
              <a:rPr lang="ru-RU" sz="2400" dirty="0" smtClean="0"/>
              <a:t>а) расстояние  между  концами  большого и  указательного  пальцев, когда  они  раздвинуты; б) ширину  своей  ладони; в) расстояние  между  концами  раздвинутых  среднего  и  указательного  пальцев; г) длину  своего  указательного пальца; д) расстояние  между  концами  большого  пальца и мизинца, когда  они  широко  расставлены. </a:t>
            </a:r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1043608" y="5445224"/>
            <a:ext cx="7776864" cy="162880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u="sng" dirty="0" smtClean="0"/>
              <a:t>Задание</a:t>
            </a:r>
          </a:p>
          <a:p>
            <a:pPr marL="0" indent="0">
              <a:buNone/>
            </a:pPr>
            <a:r>
              <a:rPr lang="ru-RU" b="1" dirty="0" smtClean="0"/>
              <a:t>1) Измерьте  с  помощью  линейки  размеры  своей  руки.</a:t>
            </a:r>
          </a:p>
          <a:p>
            <a:pPr marL="0" indent="0">
              <a:buNone/>
            </a:pPr>
            <a:r>
              <a:rPr lang="ru-RU" b="1" dirty="0" smtClean="0"/>
              <a:t>2) Измерьте  рукой  ширину  парты.</a:t>
            </a:r>
          </a:p>
          <a:p>
            <a:pPr marL="0" indent="0">
              <a:buNone/>
            </a:pPr>
            <a:r>
              <a:rPr lang="ru-RU" b="1" dirty="0" smtClean="0"/>
              <a:t>3) Проверьте  полученный  результат  с  помощью  линейки</a:t>
            </a:r>
            <a:endParaRPr lang="ru-RU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brightnessContrast bright="16000" contras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992"/>
            <a:ext cx="871296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32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03040" y="4177679"/>
            <a:ext cx="6753944" cy="57606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ГЕОМЕТРИЧЕСКИЕ  ФИГУРЫ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brightnessContrast bright="14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38019"/>
            <a:ext cx="194421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7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554" y="1931302"/>
            <a:ext cx="2121136" cy="1353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-22000"/>
                    </a14:imgEffect>
                    <a14:imgEffect>
                      <a14:brightnessContrast bright="14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193169"/>
            <a:ext cx="2088232" cy="1426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543590" y="476672"/>
            <a:ext cx="2664296" cy="576064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ТОЧКА</a:t>
            </a:r>
            <a:endParaRPr lang="ru-RU" sz="2400" b="1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6018394" y="476672"/>
            <a:ext cx="2664296" cy="576064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ЛИНИЯ</a:t>
            </a:r>
            <a:endParaRPr lang="ru-RU" sz="2400" b="1" dirty="0"/>
          </a:p>
        </p:txBody>
      </p:sp>
      <p:sp>
        <p:nvSpPr>
          <p:cNvPr id="10" name="Заголовок 3"/>
          <p:cNvSpPr txBox="1">
            <a:spLocks/>
          </p:cNvSpPr>
          <p:nvPr/>
        </p:nvSpPr>
        <p:spPr>
          <a:xfrm>
            <a:off x="3347864" y="1355238"/>
            <a:ext cx="2664296" cy="576064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ОТРЕЗОК</a:t>
            </a:r>
            <a:endParaRPr lang="ru-RU" sz="24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911359" y="4787041"/>
            <a:ext cx="1652529" cy="689131"/>
          </a:xfrm>
          <a:prstGeom prst="straightConnector1">
            <a:avLst/>
          </a:prstGeom>
          <a:ln w="635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882261" y="4787041"/>
            <a:ext cx="1570059" cy="802199"/>
          </a:xfrm>
          <a:prstGeom prst="straightConnector1">
            <a:avLst/>
          </a:prstGeom>
          <a:ln w="635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3"/>
          <p:cNvSpPr txBox="1">
            <a:spLocks/>
          </p:cNvSpPr>
          <p:nvPr/>
        </p:nvSpPr>
        <p:spPr>
          <a:xfrm>
            <a:off x="899592" y="5589240"/>
            <a:ext cx="2664296" cy="576064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ТОЧКА</a:t>
            </a:r>
            <a:endParaRPr lang="ru-RU" sz="2400" b="1" dirty="0"/>
          </a:p>
        </p:txBody>
      </p:sp>
      <p:sp>
        <p:nvSpPr>
          <p:cNvPr id="22" name="Заголовок 3"/>
          <p:cNvSpPr txBox="1">
            <a:spLocks/>
          </p:cNvSpPr>
          <p:nvPr/>
        </p:nvSpPr>
        <p:spPr>
          <a:xfrm>
            <a:off x="5652120" y="5733256"/>
            <a:ext cx="2664296" cy="576064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ОТРЕЗОК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7556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23928" y="1484046"/>
            <a:ext cx="5050904" cy="88538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  </a:t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700" b="1" dirty="0" smtClean="0"/>
              <a:t>Читают « Отрезок  АВ»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683568" y="4941168"/>
            <a:ext cx="6033864" cy="864096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Точки  А  и  В   -  концы  отрезка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52000"/>
                    </a14:imgEffect>
                    <a14:imgEffect>
                      <a14:colorTemperature colorTemp="7375"/>
                    </a14:imgEffect>
                    <a14:imgEffect>
                      <a14:saturation sat="75000"/>
                    </a14:imgEffect>
                    <a14:imgEffect>
                      <a14:brightnessContrast bright="-5000"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24206"/>
            <a:ext cx="2952328" cy="20904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sx="13000" sy="13000" algn="ctr" rotWithShape="0">
              <a:schemeClr val="bg2">
                <a:alpha val="85000"/>
              </a:schemeClr>
            </a:outerShdw>
          </a:effectLst>
          <a:scene3d>
            <a:camera prst="orthographicFront">
              <a:rot lat="3000001" lon="20699994" rev="0"/>
            </a:camera>
            <a:lightRig rig="threePt" dir="t"/>
          </a:scene3d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3563888" y="3414650"/>
            <a:ext cx="5050904" cy="885382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rmAutofit fontScale="3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/>
              <a:t>  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r>
              <a:rPr lang="ru-RU" sz="8000" b="1" dirty="0" smtClean="0"/>
              <a:t>Обозначают  АВ   или  ВА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702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35896" y="692696"/>
            <a:ext cx="5400600" cy="293833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АВ = 1  см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(длина  отрезка  АВ  равна  1  см)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 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MN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помещается  три  отрезка  АВ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MN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 = 3  см.</a:t>
            </a:r>
            <a:b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 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EF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помещается  четыре  отрезка  АВ </a:t>
            </a:r>
            <a:r>
              <a:rPr lang="en-US" sz="2000" b="1" u="sng" dirty="0" smtClean="0">
                <a:solidFill>
                  <a:schemeClr val="tx2">
                    <a:lumMod val="75000"/>
                  </a:schemeClr>
                </a:solidFill>
              </a:rPr>
              <a:t>EF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= 4  см. </a:t>
            </a:r>
            <a:endParaRPr lang="ru-RU" sz="20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611560" y="4180321"/>
            <a:ext cx="3168352" cy="6480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РК = 17  мм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"/>
                    </a14:imgEffect>
                    <a14:imgEffect>
                      <a14:brightnessContrast bright="16000" contrast="-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16835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000"/>
                    </a14:imgEffect>
                    <a14:imgEffect>
                      <a14:brightnessContrast bright="10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05064"/>
            <a:ext cx="316835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611560" y="5733256"/>
            <a:ext cx="7984504" cy="936104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2400" b="1" i="1" u="sng" dirty="0" smtClean="0">
                <a:solidFill>
                  <a:schemeClr val="tx2">
                    <a:lumMod val="75000"/>
                  </a:schemeClr>
                </a:solidFill>
              </a:rPr>
              <a:t>Измерить  отрезок  означает  подсчитать  сколько   единичных  отрезков  в нем  помещается</a:t>
            </a:r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08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 animBg="1"/>
      <p:bldP spid="5" grpId="1" build="p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628800"/>
            <a:ext cx="8892480" cy="100811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Если  на  отрезке  АВ  отметить  точку  </a:t>
            </a:r>
            <a:r>
              <a:rPr lang="ru-RU" sz="2400" b="1" i="1" dirty="0" smtClean="0">
                <a:solidFill>
                  <a:srgbClr val="FF0000"/>
                </a:solidFill>
              </a:rPr>
              <a:t>С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</a:rPr>
              <a:t>,  то  длина  отрезка  равна  сумме  длин  отрезков  АС  и  СВ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923928" y="512677"/>
            <a:ext cx="4521696" cy="6480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 smtClean="0"/>
              <a:t>АВ = АС + СВ</a:t>
            </a:r>
            <a:endParaRPr lang="ru-RU" sz="3200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"/>
                    </a14:imgEffect>
                    <a14:imgEffect>
                      <a14:brightnessContrast bright="13000" contrast="-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7"/>
            <a:ext cx="3312368" cy="1008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Объект 4"/>
          <p:cNvSpPr txBox="1">
            <a:spLocks/>
          </p:cNvSpPr>
          <p:nvPr/>
        </p:nvSpPr>
        <p:spPr>
          <a:xfrm>
            <a:off x="2987824" y="3032956"/>
            <a:ext cx="6408712" cy="1512168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Два  отрезка  называют  РАВНЫМИ, если  они  совпадают  при  наложении.</a:t>
            </a:r>
          </a:p>
          <a:p>
            <a:pPr marL="0" indent="0">
              <a:buFont typeface="Wingdings 2"/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Пишут:  АВ = </a:t>
            </a: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</a:rPr>
              <a:t>CD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8000"/>
                    </a14:imgEffect>
                    <a14:imgEffect>
                      <a14:brightnessContrast bright="9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4944"/>
            <a:ext cx="250814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107504" y="4993455"/>
            <a:ext cx="7776864" cy="615506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Равные  отрезки  имеют  равные  длины</a:t>
            </a:r>
            <a:endParaRPr lang="ru-RU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1" name="Объект 4"/>
          <p:cNvSpPr txBox="1">
            <a:spLocks/>
          </p:cNvSpPr>
          <p:nvPr/>
        </p:nvSpPr>
        <p:spPr>
          <a:xfrm>
            <a:off x="1115616" y="5985284"/>
            <a:ext cx="7848872" cy="684076"/>
          </a:xfrm>
          <a:prstGeom prst="rect">
            <a:avLst/>
          </a:prstGeom>
          <a:solidFill>
            <a:schemeClr val="bg1"/>
          </a:solidFill>
        </p:spPr>
        <p:txBody>
          <a:bodyPr vert="horz">
            <a:normAutofit fontScale="92500" lnSpcReduction="20000"/>
          </a:bodyPr>
          <a:lstStyle>
            <a:lvl1pPr marL="274320" indent="-274320" algn="l" rtl="0" eaLnBrk="1" latinLnBrk="0" hangingPunct="1">
              <a:spcBef>
                <a:spcPts val="58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SzPct val="8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FontTx/>
              <a:buChar char="o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</a:rPr>
              <a:t>Длину  отрезка  АВ  называют  РАССТОЯНИЕМ  между  точками  А  и  В.</a:t>
            </a:r>
            <a:endParaRPr lang="ru-RU" b="1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2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404664"/>
            <a:ext cx="5328592" cy="252028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400" b="1" i="1" dirty="0" smtClean="0"/>
              <a:t>Если  конец  первого  отрезка  совпадает  с  концом  второго  отрезка, конец  второго  отрезка  совпадает  с  концом  третьего  отрезка  и  т.д., то  отрезки  образуют  ЛОМАНУЮ</a:t>
            </a:r>
            <a:endParaRPr lang="ru-RU" sz="2400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276223" y="3501008"/>
            <a:ext cx="7066291" cy="720080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Являются  ли  следующие  фигуры  ломаными?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(Если  нет , то  почему?)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7000"/>
                    </a14:imgEffect>
                    <a14:imgEffect>
                      <a14:brightnessContrast bright="14000" contras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4664"/>
            <a:ext cx="295232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brightnessContrast bright="29000" contras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2094"/>
            <a:ext cx="338437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brightnessContrast bright="24000"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65104"/>
            <a:ext cx="352839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94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ЗАМКНУТЫЕ  ЛОМАННЫЕ</a:t>
            </a:r>
            <a:endParaRPr lang="ru-RU" sz="3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914400" y="1988840"/>
            <a:ext cx="7772400" cy="403096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6000"/>
                    </a14:imgEffect>
                    <a14:imgEffect>
                      <a14:brightnessContrast bright="18000" contras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01008"/>
            <a:ext cx="439248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100000"/>
                    </a14:imgEffect>
                    <a14:imgEffect>
                      <a14:brightnessContrast bright="12000" contrast="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439248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87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2392" y="1412776"/>
            <a:ext cx="7690048" cy="158417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r>
              <a:rPr lang="ru-RU" sz="3100" b="1" u="sng" dirty="0" smtClean="0"/>
              <a:t/>
            </a:r>
            <a:br>
              <a:rPr lang="ru-RU" sz="3100" b="1" u="sng" dirty="0" smtClean="0"/>
            </a:br>
            <a:r>
              <a:rPr lang="ru-RU" sz="3100" b="1" i="1" dirty="0" smtClean="0"/>
              <a:t>Отрезок  ВС  на  3  см  меньше  отрезка  АВ, длина  которого  равна  8  см.</a:t>
            </a:r>
            <a:br>
              <a:rPr lang="ru-RU" sz="3100" b="1" i="1" dirty="0" smtClean="0"/>
            </a:br>
            <a:r>
              <a:rPr lang="ru-RU" sz="3100" b="1" i="1" dirty="0" smtClean="0"/>
              <a:t>найдите  длину  отрезка  АС.</a:t>
            </a:r>
            <a:endParaRPr lang="ru-RU" sz="3100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914400" y="3068960"/>
            <a:ext cx="7772400" cy="295084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7000"/>
                    </a14:imgEffect>
                    <a14:imgEffect>
                      <a14:brightnessContrast bright="16000" contras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17032"/>
            <a:ext cx="5544616" cy="2376264"/>
          </a:xfrm>
          <a:prstGeom prst="rect">
            <a:avLst/>
          </a:prstGeom>
          <a:noFill/>
          <a:ln w="19050" cap="rnd">
            <a:solidFill>
              <a:schemeClr val="tx1"/>
            </a:solidFill>
            <a:prstDash val="lgDashDot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251520" y="538227"/>
            <a:ext cx="2016224" cy="648072"/>
          </a:xfrm>
          <a:prstGeom prst="rect">
            <a:avLst/>
          </a:prstGeom>
          <a:solidFill>
            <a:schemeClr val="bg1"/>
          </a:solidFill>
        </p:spPr>
        <p:txBody>
          <a:bodyPr bIns="91440" anchor="b" anchorCtr="0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u="sng" dirty="0" smtClean="0"/>
              <a:t>Задача</a:t>
            </a:r>
            <a:endParaRPr lang="ru-RU" sz="3400" b="1" i="1" dirty="0"/>
          </a:p>
        </p:txBody>
      </p:sp>
    </p:spTree>
    <p:extLst>
      <p:ext uri="{BB962C8B-B14F-4D97-AF65-F5344CB8AC3E}">
        <p14:creationId xmlns:p14="http://schemas.microsoft.com/office/powerpoint/2010/main" val="302821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2483768" y="1412776"/>
            <a:ext cx="5673824" cy="4572000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   Имеем: </a:t>
            </a:r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   ВС = 8 – 3 = 5  (см)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   АС = АВ + ВС. 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   Отсюда  АС = 8  + 5 = 13  (см)</a:t>
            </a:r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                             Ответ: 13  см.</a:t>
            </a:r>
            <a:endParaRPr lang="ru-RU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2664296" cy="56207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i="1" dirty="0" smtClean="0"/>
              <a:t>Решение: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29324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1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00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211</TotalTime>
  <Words>299</Words>
  <Application>Microsoft Office PowerPoint</Application>
  <PresentationFormat>Экран (4:3)</PresentationFormat>
  <Paragraphs>58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Справедливость</vt:lpstr>
      <vt:lpstr>ОТРЕЗОК. ДЛИНА  ОТРЕЗКА.</vt:lpstr>
      <vt:lpstr>   ГЕОМЕТРИЧЕСКИЕ  ФИГУРЫ</vt:lpstr>
      <vt:lpstr>      Читают « Отрезок  АВ» </vt:lpstr>
      <vt:lpstr>АВ = 1  см  (длина  отрезка  АВ  равна  1  см)  На  MN  помещается  три  отрезка  АВ MN = 3  см.  На  EF  помещается  четыре  отрезка  АВ EF= 4  см. </vt:lpstr>
      <vt:lpstr>Если  на  отрезке  АВ  отметить  точку  С,  то  длина  отрезка  равна  сумме  длин  отрезков  АС  и  СВ</vt:lpstr>
      <vt:lpstr>Если  конец  первого  отрезка  совпадает  с  концом  второго  отрезка, конец  второго  отрезка  совпадает  с  концом  третьего  отрезка  и  т.д., то  отрезки  образуют  ЛОМАНУЮ</vt:lpstr>
      <vt:lpstr>ЗАМКНУТЫЕ  ЛОМАННЫЕ</vt:lpstr>
      <vt:lpstr>  Отрезок  ВС  на  3  см  меньше  отрезка  АВ, длина  которого  равна  8  см. найдите  длину  отрезка  АС.</vt:lpstr>
      <vt:lpstr>Решение:</vt:lpstr>
      <vt:lpstr>  Известно, что  МК = 24  см, NP = 32 см, МР = 50 см. Найдите  длину  отрезка  NK.</vt:lpstr>
      <vt:lpstr>Решение:</vt:lpstr>
      <vt:lpstr>МЕРЫ  ДЛИНЫ  В  СТАРИНУ</vt:lpstr>
      <vt:lpstr>Практическая  работа. Когда  нет  измерительного  прибора, расстояние  можно измерять  «голыми  руками». Для  этого  полезно  знать: а) расстояние  между  концами  большого и  указательного  пальцев, когда  они  раздвинуты; б) ширину  своей  ладони; в) расстояние  между  концами  раздвинутых  среднего  и  указательного  пальцев; г) длину  своего  указательного пальца; д) расстояние  между  концами  большого  пальца и мизинца, когда  они  широко  расставлены.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ОТРЕЗОК. ДЛИНА  ОТРЕЗКА.</dc:title>
  <dc:creator>Оля</dc:creator>
  <cp:lastModifiedBy>Оля</cp:lastModifiedBy>
  <cp:revision>19</cp:revision>
  <dcterms:modified xsi:type="dcterms:W3CDTF">2020-09-06T15:32:30Z</dcterms:modified>
</cp:coreProperties>
</file>