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374" r:id="rId3"/>
    <p:sldId id="344" r:id="rId4"/>
    <p:sldId id="345" r:id="rId5"/>
    <p:sldId id="347" r:id="rId6"/>
    <p:sldId id="346" r:id="rId7"/>
    <p:sldId id="348" r:id="rId8"/>
    <p:sldId id="349" r:id="rId9"/>
    <p:sldId id="350" r:id="rId10"/>
    <p:sldId id="351" r:id="rId11"/>
    <p:sldId id="352" r:id="rId12"/>
    <p:sldId id="353" r:id="rId13"/>
    <p:sldId id="354" r:id="rId14"/>
    <p:sldId id="355" r:id="rId15"/>
    <p:sldId id="357" r:id="rId16"/>
    <p:sldId id="356" r:id="rId17"/>
    <p:sldId id="358" r:id="rId18"/>
    <p:sldId id="359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69" r:id="rId28"/>
    <p:sldId id="368" r:id="rId29"/>
    <p:sldId id="370" r:id="rId30"/>
    <p:sldId id="371" r:id="rId31"/>
    <p:sldId id="372" r:id="rId32"/>
    <p:sldId id="373" r:id="rId33"/>
    <p:sldId id="332" r:id="rId34"/>
    <p:sldId id="283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20CA"/>
    <a:srgbClr val="23147E"/>
    <a:srgbClr val="87353B"/>
    <a:srgbClr val="A82498"/>
    <a:srgbClr val="B13417"/>
    <a:srgbClr val="2E471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861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65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4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C4B43-E9ED-4FF9-AF56-8C4148B0DA33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85B71-12D5-49C3-8BB9-1B90FFBE2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2637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Щелчок по прямоугольнику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85B71-12D5-49C3-8BB9-1B90FFBE23D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903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85B71-12D5-49C3-8BB9-1B90FFBE23DC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3701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2161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020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908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488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4699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5957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873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425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3485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6600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753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4999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4176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7567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627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7579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150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5643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0424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6948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8894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617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7000"/>
              </a:schemeClr>
            </a:gs>
            <a:gs pos="48000">
              <a:schemeClr val="accent5">
                <a:lumMod val="97000"/>
                <a:lumOff val="3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40492-EFE6-42BB-9195-F59092B3263D}" type="datetimeFigureOut">
              <a:rPr lang="ru-RU" smtClean="0"/>
              <a:pPr/>
              <a:t>15.09.2022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E3C8A-C979-4F2C-8E43-0731E593B2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375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38000">
              <a:schemeClr val="accent5">
                <a:lumMod val="60000"/>
                <a:lumOff val="40000"/>
              </a:schemeClr>
            </a:gs>
            <a:gs pos="76000">
              <a:schemeClr val="accent5">
                <a:lumMod val="60000"/>
                <a:lumOff val="40000"/>
              </a:schemeClr>
            </a:gs>
            <a:gs pos="100000">
              <a:schemeClr val="accent5">
                <a:lumMod val="7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40492-EFE6-42BB-9195-F59092B3263D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15.09.2022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E3C8A-C979-4F2C-8E43-0731E593B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0643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3.jpeg"/><Relationship Id="rId7" Type="http://schemas.openxmlformats.org/officeDocument/2006/relationships/slide" Target="slide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6.xml"/><Relationship Id="rId10" Type="http://schemas.openxmlformats.org/officeDocument/2006/relationships/slide" Target="slide28.xml"/><Relationship Id="rId4" Type="http://schemas.openxmlformats.org/officeDocument/2006/relationships/slide" Target="slide3.xml"/><Relationship Id="rId9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razgovor-cdn.edsoo.ru/media/file/tsiolkovsky-12-poster.jpg" TargetMode="External"/><Relationship Id="rId3" Type="http://schemas.openxmlformats.org/officeDocument/2006/relationships/hyperlink" Target="https://razgovor-cdn.edsoo.ru/media/file/tsiolkovsky-12-method_recom.pdf" TargetMode="External"/><Relationship Id="rId7" Type="http://schemas.openxmlformats.org/officeDocument/2006/relationships/hyperlink" Target="https://razgovor-cdn.edsoo.ru/media/file/tsiolkovsky-12-presentation.pdf" TargetMode="External"/><Relationship Id="rId2" Type="http://schemas.openxmlformats.org/officeDocument/2006/relationships/hyperlink" Target="https://razgovor-cdn.edsoo.ru/media/file/tsiolkovsky-12-script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azgovor-cdn.edsoo.ru/media/ie/tsiolkovsky-12-2/index.html?back_url=/topic/6/grade/12/" TargetMode="External"/><Relationship Id="rId5" Type="http://schemas.openxmlformats.org/officeDocument/2006/relationships/hyperlink" Target="https://razgovor-cdn.edsoo.ru/media/ie/tsiolkovsky-12-1/index.html?back_url=/topic/6/grade/12/" TargetMode="External"/><Relationship Id="rId10" Type="http://schemas.openxmlformats.org/officeDocument/2006/relationships/hyperlink" Target="https://razgovor-cdn.edsoo.ru/media/file/tsiolkovsky-12-dop.pdf" TargetMode="External"/><Relationship Id="rId4" Type="http://schemas.openxmlformats.org/officeDocument/2006/relationships/hyperlink" Target="https://razgovor.edsoo.ru/video/375/" TargetMode="External"/><Relationship Id="rId9" Type="http://schemas.openxmlformats.org/officeDocument/2006/relationships/hyperlink" Target="https://razgovor-cdn.edsoo.ru/media/file/tsiolkovsky-12-instruction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980149" y="102203"/>
            <a:ext cx="421862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РАЗГОВОРЫ</a:t>
            </a:r>
            <a:r>
              <a:rPr kumimoji="0" lang="ru-RU" sz="6600" b="1" i="0" u="none" strike="noStrike" kern="1200" cap="none" spc="0" normalizeH="0" baseline="0" noProof="0" dirty="0" smtClean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77416" y="1015479"/>
            <a:ext cx="396860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Тема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369027" y="953923"/>
            <a:ext cx="4732230" cy="7895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980149" y="953923"/>
            <a:ext cx="3812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glow rad="101600">
                    <a:srgbClr val="4472C4">
                      <a:lumMod val="50000"/>
                      <a:alpha val="60000"/>
                    </a:srgbClr>
                  </a:glo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О ВАЖНОМ</a:t>
            </a:r>
            <a:endParaRPr kumimoji="0" lang="ru-RU" sz="4800" b="1" i="0" u="none" strike="noStrike" kern="1200" cap="none" spc="0" normalizeH="0" baseline="0" noProof="0" dirty="0">
              <a:ln>
                <a:solidFill>
                  <a:prstClr val="white"/>
                </a:solidFill>
              </a:ln>
              <a:solidFill>
                <a:prstClr val="white"/>
              </a:solidFill>
              <a:effectLst>
                <a:glow rad="101600">
                  <a:srgbClr val="4472C4">
                    <a:lumMod val="50000"/>
                    <a:alpha val="60000"/>
                  </a:srgbClr>
                </a:glo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0558" y="1912534"/>
            <a:ext cx="5754733" cy="19083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26476" y="2281866"/>
            <a:ext cx="95676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165-ЛЕТИЕ </a:t>
            </a:r>
            <a:r>
              <a:rPr kumimoji="0" lang="ru-RU" sz="4400" b="1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СО ДНЯ РОЖДЕНИЯ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К. Э. ЦИОЛКОВСКОГО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42474" y="369148"/>
            <a:ext cx="3542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 </a:t>
            </a:r>
            <a:r>
              <a:rPr kumimoji="0" lang="ru-RU" sz="3200" b="1" i="0" u="none" strike="noStrike" kern="1200" cap="none" spc="0" normalizeH="0" baseline="0" noProof="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сентября 2022 г.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625658" y="6125472"/>
            <a:ext cx="2776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solidFill>
                    <a:srgbClr val="272AA1"/>
                  </a:solidFill>
                </a:ln>
                <a:solidFill>
                  <a:srgbClr val="272AA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869506" y="5240505"/>
            <a:ext cx="5754733" cy="19083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6770" y="3906917"/>
            <a:ext cx="121987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</a:rPr>
              <a:t>Космическое </a:t>
            </a:r>
            <a:r>
              <a:rPr lang="ru-RU" sz="54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</a:rPr>
              <a:t>путешествие</a:t>
            </a:r>
          </a:p>
        </p:txBody>
      </p:sp>
    </p:spTree>
    <p:extLst>
      <p:ext uri="{BB962C8B-B14F-4D97-AF65-F5344CB8AC3E}">
        <p14:creationId xmlns:p14="http://schemas.microsoft.com/office/powerpoint/2010/main" xmlns="" val="2541859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озывные первого спутника Земли - Позывные первого спутника Земли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720000" y="4624443"/>
            <a:ext cx="487363" cy="487363"/>
          </a:xfrm>
          <a:prstGeom prst="rect">
            <a:avLst/>
          </a:prstGeom>
        </p:spPr>
      </p:pic>
      <p:pic>
        <p:nvPicPr>
          <p:cNvPr id="10244" name="Picture 4" descr="https://xn--80aes3ao3a.xn--80acgfbsl1azdqr.xn--p1ai/media/news/news_160638_image_900x_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96000" y="483858"/>
            <a:ext cx="5890282" cy="5890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026" y="550980"/>
            <a:ext cx="547589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Остановка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третья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en-US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ервые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полеты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космос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5321" y="1831414"/>
            <a:ext cx="6470487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Первый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искусственным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спутник Земли был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запущен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4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октября 1957 года. </a:t>
            </a:r>
            <a:endParaRPr lang="ru-RU" sz="3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Первый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! </a:t>
            </a:r>
            <a:endParaRPr lang="ru-RU" sz="3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Еще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без человека!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Эта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дата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-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начало космической эры человечества.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177700" y="5838113"/>
            <a:ext cx="941466" cy="536027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6027" y="5693097"/>
            <a:ext cx="4025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Послушайте, как звучит </a:t>
            </a:r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 </a:t>
            </a: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начало космической эры. 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7037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0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s://cont.ws/uploads/posts/10841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37130" y="550980"/>
            <a:ext cx="4540471" cy="4035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467" y="1319285"/>
            <a:ext cx="574653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Советский народ очень гордился, что именно мы – граждане Советского Союза (так тогда называлась наша страна, объединявшая Россию и другие республики) – первыми побывали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космосе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6026" y="550980"/>
            <a:ext cx="5475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Первые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полеты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космос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51034" y="4679654"/>
            <a:ext cx="982717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Мы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сделали трудный, но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важный шаг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для всего человечества – шаг к звездам.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Весь мир потрясло известие о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первом советском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искусственном спутнике Земли! 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0463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cdn-st1.rtr-vesti.ru/vh/pictures/hd/158/461/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76192" y="1927119"/>
            <a:ext cx="6663255" cy="3748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026" y="1665432"/>
            <a:ext cx="66366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Первый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человек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космосе. </a:t>
            </a:r>
            <a:endParaRPr lang="ru-RU" sz="3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Юрий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Гагарин </a:t>
            </a:r>
            <a:endParaRPr lang="ru-RU" sz="3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12 апреля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1961 года </a:t>
            </a:r>
            <a:endParaRPr lang="ru-RU" sz="3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облетел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 космическом</a:t>
            </a:r>
          </a:p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корабле «Восток» </a:t>
            </a:r>
            <a:endParaRPr lang="ru-RU" sz="3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вокруг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Земли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026" y="550980"/>
            <a:ext cx="5475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Первые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полеты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космос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7240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8426" y="703380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Остановка четвертая </a:t>
            </a:r>
            <a:endParaRPr lang="ru-RU" sz="3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гости к Циолковскому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8426" y="1980549"/>
            <a:ext cx="6096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Весь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мир справедливо считает, что самым первым человеком на земле, кто не побоялся сделать первые шаги к космической эре, был Циолковский: гениальный изобретатель, ученый, неутомимый мечтатель, автор фантастических книг.</a:t>
            </a:r>
          </a:p>
        </p:txBody>
      </p:sp>
      <p:pic>
        <p:nvPicPr>
          <p:cNvPr id="5" name="Picture 10" descr="https://www.tsiolkovsky.org/wp-content/uploads/2021/06/Konstantin-Tsiolkovsky-tsiolkovsky_org-009-www-color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784426" y="903382"/>
            <a:ext cx="4678441" cy="5203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0196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8426" y="7033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гости к Циолковскому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1335" y="2400963"/>
            <a:ext cx="67318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Константин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Эдуардович Циолковский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родился 17 сентября 1857 года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царской России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селе Ижевское,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Рязанской Губернии.</a:t>
            </a:r>
            <a:endParaRPr lang="ru-RU" sz="32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Picture 14" descr="ученый в детств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15558" y="3273627"/>
            <a:ext cx="2006692" cy="2953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8" descr="https://image.mel.fm/i/m/mLCyGhW2jh/59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7323212" y="465198"/>
            <a:ext cx="1648102" cy="2443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 descr="https://image.mel.fm/i/m/mLCyGhW2jh/590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9521785" y="465198"/>
            <a:ext cx="1794788" cy="2443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153020" y="2555107"/>
            <a:ext cx="17677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tx2">
                      <a:lumMod val="5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Эдуард Игнатьевич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686575" y="2555107"/>
            <a:ext cx="14895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tx2">
                      <a:lumMod val="5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Мария Ивановна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472792" y="5883876"/>
            <a:ext cx="34922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tx2">
                      <a:lumMod val="50000"/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Константин Циолковский в детстве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8629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567534" y="2525134"/>
            <a:ext cx="6522046" cy="404010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8426" y="7033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гости к Циолковскому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5311" y="1451996"/>
            <a:ext cx="797398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Маленькие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дома, повозки с лошадьми.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Циолковский родился за 100 лет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до запуска первого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Спутника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космос.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то время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еще и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автомобилей-то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было, о самолетах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даже </a:t>
            </a: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мечтали.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Передвигались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основном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 лошадях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67534" y="6103574"/>
            <a:ext cx="17867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tx2">
                      <a:lumMod val="50000"/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Ижевское</a:t>
            </a:r>
            <a:endParaRPr lang="ru-RU" sz="2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01600">
                  <a:schemeClr val="tx2">
                    <a:lumMod val="50000"/>
                    <a:alpha val="60000"/>
                  </a:schemeClr>
                </a:glow>
              </a:effectLst>
              <a:latin typeface="Arial" panose="020B0604020202020204" pitchFamily="34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2855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Дом, в котором родился К.Э. Циолковский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77819" y="2469712"/>
            <a:ext cx="5399819" cy="3599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8426" y="7033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гости к Циолковскому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2225" y="1541178"/>
            <a:ext cx="75381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Трудное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детство.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Представьте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небольшой дом, где живет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семья Циолковских.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Мальчик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юный Костя Циолковский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endParaRPr lang="ru-RU" sz="32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при свете свечи что-то увлеченно мастерит.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Электрические лампы в то далекое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время являются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редкостью, и в домах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простых людей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электричества нет.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120328" y="5728957"/>
            <a:ext cx="4071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tx2">
                      <a:lumMod val="50000"/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Дом</a:t>
            </a:r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tx2">
                      <a:lumMod val="50000"/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, в котором родился К.Э</a:t>
            </a:r>
            <a:r>
              <a:rPr lang="ru-RU" sz="2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tx2">
                      <a:lumMod val="50000"/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. Циолковский</a:t>
            </a:r>
            <a:endParaRPr lang="ru-RU"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01600">
                  <a:schemeClr val="tx2">
                    <a:lumMod val="50000"/>
                    <a:alpha val="60000"/>
                  </a:schemeClr>
                </a:glow>
              </a:effectLst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0689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Циолковский. Александр Борисович Ткаченко. Иллюстрация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96000" y="3059527"/>
            <a:ext cx="5715000" cy="2809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8426" y="7033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гости к Циолковскому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7226" y="1671232"/>
            <a:ext cx="6198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Кости Циолковского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были трудные детство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 юность.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Рано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умерла мать.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10 лет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Костя катался на санках, простудился.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Получил осложнение: почти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полностью оглох.</a:t>
            </a:r>
            <a:endParaRPr lang="ru-RU" sz="32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014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8426" y="7033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гости к Циолковскому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4138" y="1788306"/>
            <a:ext cx="701820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Читать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семилетний Костя Циолковский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научился сам по книжкам «Сказки».</a:t>
            </a:r>
          </a:p>
          <a:p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Кости не было друзей.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Мешала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глухота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Мальчик увлекся конструированием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окончанию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гимназии Костя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соорудил паровой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автомобильчик, аэростат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 начал рисовать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машины с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крыльями.</a:t>
            </a:r>
          </a:p>
        </p:txBody>
      </p:sp>
      <p:pic>
        <p:nvPicPr>
          <p:cNvPr id="2052" name="Picture 4" descr="Циолковский. Александр Борисович Ткаченко. Иллюстрация 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71099" y="703380"/>
            <a:ext cx="4260762" cy="5497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1113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8426" y="7033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гости к Циолковскому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6179" y="1819837"/>
            <a:ext cx="701820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Учиться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гимназии глухому мальчику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было непросто: он почти не слышал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учителей.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университете Циолковский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тоже не смог учиться из-за глухоты.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Все знания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он осваивал самостоятельно: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много читал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изучал математику.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Вопреки болезни мальчик много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мечтает, стремится к знаниям.</a:t>
            </a:r>
          </a:p>
        </p:txBody>
      </p:sp>
      <p:pic>
        <p:nvPicPr>
          <p:cNvPr id="3076" name="Picture 4" descr="Циолковский. Александр Борисович Ткаченко. Иллюстрация 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27032" y="535254"/>
            <a:ext cx="4441900" cy="5787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539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s://kartinkin.net/uploads/posts/2021-07/1626149354_31-kartinkin-com-p-fon-kosmos-detskii-krasivo-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4025462" y="428518"/>
            <a:ext cx="4141076" cy="2585323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«Мечты </a:t>
            </a:r>
            <a:endParaRPr lang="en-US" sz="5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о </a:t>
            </a:r>
            <a:endParaRPr lang="en-US" sz="5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  <a:p>
            <a:pPr algn="ctr"/>
            <a:r>
              <a:rPr lang="ru-RU" sz="5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космосе</a:t>
            </a: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» </a:t>
            </a:r>
            <a:endParaRPr lang="ru-RU" sz="80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7422931" y="607230"/>
            <a:ext cx="3310759" cy="1418896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948449" y="590279"/>
            <a:ext cx="2422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Аллея космонавтов в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Москве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</p:txBody>
      </p:sp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8334704" y="2685651"/>
            <a:ext cx="3310759" cy="1418896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778766" y="2702601"/>
            <a:ext cx="2422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Наши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космические ракеты </a:t>
            </a:r>
          </a:p>
        </p:txBody>
      </p:sp>
      <p:sp>
        <p:nvSpPr>
          <p:cNvPr id="9" name="Скругленный прямоугольник 8">
            <a:hlinkClick r:id="rId6" action="ppaction://hlinksldjump"/>
          </p:cNvPr>
          <p:cNvSpPr/>
          <p:nvPr/>
        </p:nvSpPr>
        <p:spPr>
          <a:xfrm>
            <a:off x="7422930" y="4764072"/>
            <a:ext cx="3310759" cy="1418896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43344" y="4797973"/>
            <a:ext cx="2422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Первые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полеты в космос </a:t>
            </a:r>
          </a:p>
        </p:txBody>
      </p:sp>
      <p:sp>
        <p:nvSpPr>
          <p:cNvPr id="11" name="Скругленный прямоугольник 10">
            <a:hlinkClick r:id="rId7" action="ppaction://hlinksldjump"/>
          </p:cNvPr>
          <p:cNvSpPr/>
          <p:nvPr/>
        </p:nvSpPr>
        <p:spPr>
          <a:xfrm>
            <a:off x="1471447" y="4764072"/>
            <a:ext cx="3310759" cy="1418896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975945" y="4757375"/>
            <a:ext cx="246204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В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гости </a:t>
            </a:r>
            <a:endParaRPr lang="en-US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к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Циолковскому  </a:t>
            </a:r>
          </a:p>
        </p:txBody>
      </p:sp>
      <p:sp>
        <p:nvSpPr>
          <p:cNvPr id="13" name="Скругленный прямоугольник 12">
            <a:hlinkClick r:id="rId8" action="ppaction://hlinksldjump"/>
          </p:cNvPr>
          <p:cNvSpPr/>
          <p:nvPr/>
        </p:nvSpPr>
        <p:spPr>
          <a:xfrm>
            <a:off x="517632" y="2685651"/>
            <a:ext cx="3310759" cy="1418896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61694" y="2722180"/>
            <a:ext cx="2422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Город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Калуга </a:t>
            </a:r>
            <a:r>
              <a:rPr lang="en-US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-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колыбель космонавтики </a:t>
            </a:r>
          </a:p>
        </p:txBody>
      </p:sp>
      <p:sp>
        <p:nvSpPr>
          <p:cNvPr id="15" name="Скругленный прямоугольник 14">
            <a:hlinkClick r:id="rId9" action="ppaction://hlinksldjump"/>
          </p:cNvPr>
          <p:cNvSpPr/>
          <p:nvPr/>
        </p:nvSpPr>
        <p:spPr>
          <a:xfrm>
            <a:off x="1471448" y="607230"/>
            <a:ext cx="3310759" cy="1418896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807777" y="647828"/>
            <a:ext cx="2422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Главные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достижения Циолковского</a:t>
            </a:r>
          </a:p>
        </p:txBody>
      </p:sp>
      <p:sp>
        <p:nvSpPr>
          <p:cNvPr id="19" name="Скругленный прямоугольник 18">
            <a:hlinkClick r:id="rId10" action="ppaction://hlinksldjump"/>
          </p:cNvPr>
          <p:cNvSpPr/>
          <p:nvPr/>
        </p:nvSpPr>
        <p:spPr>
          <a:xfrm>
            <a:off x="5557344" y="5310610"/>
            <a:ext cx="1077311" cy="1418896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1040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 descr="Циолковский. Александр Борисович Ткаченко. Иллюстрация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91158" y="3569922"/>
            <a:ext cx="5286400" cy="2396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Циолковский. Александр Борисович Ткаченко. Иллюстрация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75194" y="1104051"/>
            <a:ext cx="4244582" cy="2122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8426" y="7033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гости к Циолковскому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6180" y="1693290"/>
            <a:ext cx="620497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Неутомимый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мечтатель и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изобретатель.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Представляете, еще не изобрели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самолеты, только-только появились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первые автомобили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А Циолковский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мечтает построить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быструю ракету,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которая преодолеет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тяготение Земли и вырвется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космос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Мечтает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 межпланетных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путешествиях.</a:t>
            </a:r>
          </a:p>
        </p:txBody>
      </p:sp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4963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pp.userapi.com/c626225/v626225256/616eb/_4m_pgvGbMQ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74322" y="4202874"/>
            <a:ext cx="3863721" cy="256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8425" y="2240450"/>
            <a:ext cx="68265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Почему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этот город космический?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Здесь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Циолковский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прожил большую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часть жизни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Здесь находится Государственный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музей истории космонавтики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им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К. Э. Циолковского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дом-музей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Циолковского,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Планетарий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www.deafnet.ru/images/images/2021/global/muzey_kosmonavtik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53809" y="270198"/>
            <a:ext cx="4660972" cy="3143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8425" y="703380"/>
            <a:ext cx="817179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Остановка пятая </a:t>
            </a:r>
            <a:endParaRPr lang="ru-RU" sz="3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Город Калуга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колыбель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космонавтики</a:t>
            </a:r>
          </a:p>
        </p:txBody>
      </p:sp>
      <p:pic>
        <p:nvPicPr>
          <p:cNvPr id="1028" name="Picture 4" descr="https://gmik.ru/wp-content/uploads/2022/05/Dom-muzey-KE%60T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029904" y="2684317"/>
            <a:ext cx="4004138" cy="2579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8581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Циолковский. Александр Борисович Ткаченко. Иллюстрация 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95696" y="1856344"/>
            <a:ext cx="5515303" cy="4081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8426" y="2268848"/>
            <a:ext cx="58200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Калуге ученый изобрел ракету с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двигателем на жидком топливе.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Она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могла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бы доставить человека до Луны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 дальше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</a:p>
          <a:p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При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этом Циолковский всю жизнь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работал простым учителем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8425" y="703380"/>
            <a:ext cx="8171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Город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Калуга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колыбель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космонавтики</a:t>
            </a:r>
          </a:p>
        </p:txBody>
      </p:sp>
    </p:spTree>
    <p:extLst>
      <p:ext uri="{BB962C8B-B14F-4D97-AF65-F5344CB8AC3E}">
        <p14:creationId xmlns:p14="http://schemas.microsoft.com/office/powerpoint/2010/main" xmlns="" val="333344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Циолковский. Александр Борисович Ткаченко. Иллюстрация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70853" y="1026545"/>
            <a:ext cx="4133061" cy="5332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6179" y="1693290"/>
            <a:ext cx="68290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Изобретением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ракет занимался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самостоятельно, в свободное от работы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время.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Это были гениальные открытия.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Однако в царской России оценить их 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никто не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мог. </a:t>
            </a:r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Идеи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 открытия Циолковского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казались несбыточной фантастикой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8425" y="703380"/>
            <a:ext cx="8171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Город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Калуга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колыбель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космонавтики</a:t>
            </a:r>
          </a:p>
        </p:txBody>
      </p:sp>
    </p:spTree>
    <p:extLst>
      <p:ext uri="{BB962C8B-B14F-4D97-AF65-F5344CB8AC3E}">
        <p14:creationId xmlns:p14="http://schemas.microsoft.com/office/powerpoint/2010/main" xmlns="" val="1833355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www.tsiolkovsky.org/wp-content/uploads/2021/06/Konstantin-Tsiolkovsky-tsiolkovsky_org-008-www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784426" y="1026545"/>
            <a:ext cx="4566746" cy="496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6179" y="1693290"/>
            <a:ext cx="671340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Только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советское время ученый и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изобретатель получил заслуженное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признание.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Лучшие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конструкторы учились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 Циолковского.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Он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стал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почетным профессором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Военно-воздушной академии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им. Жуковского.</a:t>
            </a:r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88425" y="703380"/>
            <a:ext cx="8171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Город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Калуга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колыбель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космонавтики</a:t>
            </a:r>
          </a:p>
        </p:txBody>
      </p:sp>
    </p:spTree>
    <p:extLst>
      <p:ext uri="{BB962C8B-B14F-4D97-AF65-F5344CB8AC3E}">
        <p14:creationId xmlns:p14="http://schemas.microsoft.com/office/powerpoint/2010/main" xmlns="" val="735977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llustrators.ru/uploads/illustration/image/1179984/main_03_%D0%A6%D0%B8%D0%BE%D0%BB%D0%BA%D0%BE%D0%B2%D1%81%D0%BA%D0%B8%D0%B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41625" y="1092219"/>
            <a:ext cx="4226993" cy="543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8426" y="703380"/>
            <a:ext cx="74465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Остановка шестая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Главные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достижения Циолковского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8427" y="2125717"/>
            <a:ext cx="66793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Циолковский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разработал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современные ракеты.</a:t>
            </a:r>
          </a:p>
          <a:p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Разработал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искусственный спутник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земли.</a:t>
            </a:r>
          </a:p>
          <a:p>
            <a:endParaRPr lang="ru-RU" sz="2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Научил </a:t>
            </a:r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людей, как строить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орбитальные станции, на которых могут</a:t>
            </a:r>
          </a:p>
          <a:p>
            <a:r>
              <a:rPr lang="ru-RU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жить и работать люди в космосе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endParaRPr lang="ru-RU" sz="28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3012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arran.ru/data/exposition/3/7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92958" y="484776"/>
            <a:ext cx="3948204" cy="6039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8426" y="703380"/>
            <a:ext cx="7446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Главные достижения Циолковского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185" y="1843506"/>
            <a:ext cx="60802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Но </a:t>
            </a:r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самое главное: </a:t>
            </a:r>
            <a:endParaRPr lang="ru-RU" sz="40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Константин Эдуардович </a:t>
            </a:r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предсказал полеты ракет 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 межпланетное </a:t>
            </a:r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пространство и верил в 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свою мечту.</a:t>
            </a:r>
            <a:endParaRPr lang="ru-RU" sz="40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57570" y="5647349"/>
            <a:ext cx="76094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К.Э. Циолковский "в созерцании величия мироздания" - его обычная поза при наблюдениях за небом </a:t>
            </a: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8972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rran.ru/data/exposition/3/7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92958" y="484776"/>
            <a:ext cx="3948204" cy="6039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3625" y="920621"/>
            <a:ext cx="757270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Ух ты, какая красота –</a:t>
            </a:r>
          </a:p>
          <a:p>
            <a:pPr algn="r"/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Вселенная перед нами!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Миллионы световых лет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отделяют нас от них, но мы их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видим и познаем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Чудо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!..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все-таки мы,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люди, должны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готовиться к полёту в эту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звёздную Вселенную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готовиться не покладая рук.</a:t>
            </a: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Я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верю в мощь человеческого разума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 не боюсь этих несоизмеримых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пространств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».</a:t>
            </a:r>
            <a:endParaRPr lang="ru-RU" sz="32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1918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xn----8sbiecm6bhdx8i.xn--p1ai/sites/default/files/pokorenie_kosmosa_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096000" y="692024"/>
            <a:ext cx="5676457" cy="5473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5007" y="1310664"/>
            <a:ext cx="743081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Как </a:t>
            </a:r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называлась первая ракета? </a:t>
            </a:r>
            <a:endParaRPr lang="ru-RU" sz="4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5628" y="3429000"/>
            <a:ext cx="668457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Кто был самым первым изобретателем ракет? 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8028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5724" y="1225421"/>
            <a:ext cx="557048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Можно </a:t>
            </a:r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ли сказать, </a:t>
            </a:r>
            <a:endParaRPr lang="ru-RU" sz="4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что </a:t>
            </a:r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мальчик </a:t>
            </a:r>
            <a:endParaRPr lang="ru-RU" sz="4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Костя Циолковский </a:t>
            </a:r>
          </a:p>
          <a:p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был </a:t>
            </a:r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мечтателем? </a:t>
            </a:r>
            <a:endParaRPr lang="ru-RU" sz="4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170" name="Picture 2" descr="Циолковский. Александр Борисович Ткаченко. Иллюстрация 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726620" y="789604"/>
            <a:ext cx="4242785" cy="5474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536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026" y="550980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Остановка первая </a:t>
            </a:r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en-US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Аллея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космонавтов в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Москве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2538" y="2114280"/>
            <a:ext cx="55284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Видим ракету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, устремившуюся ввысь.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1916" y="3616025"/>
            <a:ext cx="586422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Это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монумент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«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Покорителям космоса».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В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его основании расположен Музей космонавтики.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</p:txBody>
      </p:sp>
      <p:pic>
        <p:nvPicPr>
          <p:cNvPr id="3074" name="Picture 2" descr="https://pbs.twimg.com/media/DgiIGIyXUAAHkVk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36276" y="262902"/>
            <a:ext cx="4749147" cy="6332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1488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Циолковский. Александр Борисович Ткаченко. Иллюстрация 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382298" y="364051"/>
            <a:ext cx="3423334" cy="4460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6407" y="1532407"/>
            <a:ext cx="79064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Но </a:t>
            </a:r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можно </a:t>
            </a:r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ли сказать</a:t>
            </a:r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что он был и </a:t>
            </a:r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неутомимым тружеником </a:t>
            </a:r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 изобретателем? </a:t>
            </a:r>
            <a:endParaRPr lang="ru-RU" sz="44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220" name="Picture 4" descr="Циолковский. Александр Борисович Ткаченко. Иллюстрация 3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314712" y="3741684"/>
            <a:ext cx="4857379" cy="2776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841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Циолковский. Александр Борисович Ткаченко. Иллюстрация 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66593" y="2354459"/>
            <a:ext cx="3359916" cy="4335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0111" y="1141338"/>
            <a:ext cx="58963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 </a:t>
            </a:r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чем больше всего мечтал этот изобретатель и ученый</a:t>
            </a:r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?</a:t>
            </a:r>
            <a:endParaRPr lang="ru-RU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46705" y="4283929"/>
            <a:ext cx="401495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Сбылись </a:t>
            </a:r>
            <a:r>
              <a:rPr lang="ru-RU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его мечты</a:t>
            </a:r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?</a:t>
            </a:r>
            <a:endParaRPr lang="ru-RU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0244" name="Picture 4" descr="Циолковский. Александр Борисович Ткаченко. Иллюстрация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56421" y="273324"/>
            <a:ext cx="3584881" cy="4624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266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s://i.ytimg.com/vi/pK6iHfuxhQA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Божко А.И. -  К.Э.Циолковский в рабочем кабинете (700x674, 474Kb)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732270" y="729357"/>
            <a:ext cx="5760386" cy="55464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s://tsiolkovsky.tass.ru/img/rocket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6200000">
            <a:off x="-2681111" y="2469067"/>
            <a:ext cx="6826762" cy="1821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938667" y="1536173"/>
            <a:ext cx="45607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Без его 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открытий</a:t>
            </a:r>
          </a:p>
          <a:p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не 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было бы современной космонавтики!</a:t>
            </a:r>
          </a:p>
        </p:txBody>
      </p:sp>
    </p:spTree>
    <p:extLst>
      <p:ext uri="{BB962C8B-B14F-4D97-AF65-F5344CB8AC3E}">
        <p14:creationId xmlns:p14="http://schemas.microsoft.com/office/powerpoint/2010/main" xmlns="" val="3415158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5365" y="543594"/>
            <a:ext cx="10463050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0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Комплект материалов:</a:t>
            </a:r>
          </a:p>
          <a:p>
            <a:pPr>
              <a:lnSpc>
                <a:spcPct val="115000"/>
              </a:lnSpc>
            </a:pPr>
            <a:r>
              <a:rPr lang="ru-RU" sz="20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-</a:t>
            </a:r>
            <a:r>
              <a:rPr lang="ru-RU" sz="2000" b="1" dirty="0" smtClean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сценарий</a:t>
            </a:r>
            <a:endParaRPr lang="ru-RU" sz="2000" b="1" dirty="0">
              <a:ln>
                <a:solidFill>
                  <a:srgbClr val="2608DA"/>
                </a:solidFill>
              </a:ln>
              <a:solidFill>
                <a:srgbClr val="2608DA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r>
              <a:rPr lang="ru-RU" dirty="0">
                <a:hlinkClick r:id="rId2"/>
              </a:rPr>
              <a:t>https://</a:t>
            </a:r>
            <a:r>
              <a:rPr lang="ru-RU" dirty="0" smtClean="0">
                <a:hlinkClick r:id="rId2"/>
              </a:rPr>
              <a:t>razgovor-cdn.edsoo.ru/media/file/tsiolkovsky-12-script.pdf</a:t>
            </a:r>
            <a:endParaRPr lang="ru-RU" dirty="0" smtClean="0"/>
          </a:p>
          <a:p>
            <a:pPr>
              <a:lnSpc>
                <a:spcPct val="115000"/>
              </a:lnSpc>
            </a:pPr>
            <a:r>
              <a:rPr lang="ru-RU" sz="20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-</a:t>
            </a:r>
            <a:r>
              <a:rPr lang="ru-RU" sz="2000" b="1" dirty="0" smtClean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методические </a:t>
            </a:r>
            <a:r>
              <a:rPr lang="ru-RU" sz="20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рекомендации</a:t>
            </a:r>
          </a:p>
          <a:p>
            <a:r>
              <a:rPr lang="ru-RU" dirty="0">
                <a:hlinkClick r:id="rId3"/>
              </a:rPr>
              <a:t>https://</a:t>
            </a:r>
            <a:r>
              <a:rPr lang="ru-RU" dirty="0" smtClean="0">
                <a:hlinkClick r:id="rId3"/>
              </a:rPr>
              <a:t>razgovor-cdn.edsoo.ru/media/file/tsiolkovsky-12-method_recom.pdf</a:t>
            </a:r>
            <a:endParaRPr lang="ru-RU" dirty="0" smtClean="0"/>
          </a:p>
          <a:p>
            <a:pPr>
              <a:lnSpc>
                <a:spcPct val="115000"/>
              </a:lnSpc>
            </a:pPr>
            <a:r>
              <a:rPr lang="ru-RU" dirty="0"/>
              <a:t>-</a:t>
            </a:r>
            <a:r>
              <a:rPr lang="ru-RU" sz="2000" b="1" dirty="0" smtClean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видеоролик</a:t>
            </a:r>
            <a:endParaRPr lang="ru-RU" sz="2000" b="1" dirty="0">
              <a:ln>
                <a:solidFill>
                  <a:srgbClr val="2608DA"/>
                </a:solidFill>
              </a:ln>
              <a:solidFill>
                <a:srgbClr val="2608DA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r>
              <a:rPr lang="ru-RU" dirty="0">
                <a:hlinkClick r:id="rId4"/>
              </a:rPr>
              <a:t>https://razgovor.edsoo.ru/video/375</a:t>
            </a:r>
            <a:r>
              <a:rPr lang="ru-RU" dirty="0" smtClean="0">
                <a:hlinkClick r:id="rId4"/>
              </a:rPr>
              <a:t>/</a:t>
            </a:r>
            <a:endParaRPr lang="ru-RU" dirty="0" smtClean="0"/>
          </a:p>
          <a:p>
            <a:pPr>
              <a:lnSpc>
                <a:spcPct val="115000"/>
              </a:lnSpc>
            </a:pPr>
            <a:r>
              <a:rPr lang="ru-RU" sz="2000" b="1" dirty="0" smtClean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-комплект </a:t>
            </a:r>
            <a:r>
              <a:rPr lang="ru-RU" sz="20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интерактивных заданий</a:t>
            </a:r>
          </a:p>
          <a:p>
            <a:r>
              <a:rPr lang="ru-RU" dirty="0">
                <a:hlinkClick r:id="rId5"/>
              </a:rPr>
              <a:t>https://razgovor-cdn.edsoo.ru/media/ie/tsiolkovsky-12-1/index.html?back_url=/topic/6/grade/12</a:t>
            </a:r>
            <a:r>
              <a:rPr lang="ru-RU" dirty="0" smtClean="0">
                <a:hlinkClick r:id="rId5"/>
              </a:rPr>
              <a:t>/#/</a:t>
            </a:r>
            <a:endParaRPr lang="ru-RU" dirty="0" smtClean="0"/>
          </a:p>
          <a:p>
            <a:r>
              <a:rPr lang="ru-RU" dirty="0" smtClean="0">
                <a:hlinkClick r:id="rId6"/>
              </a:rPr>
              <a:t>https</a:t>
            </a:r>
            <a:r>
              <a:rPr lang="ru-RU" dirty="0">
                <a:hlinkClick r:id="rId6"/>
              </a:rPr>
              <a:t>://razgovor-cdn.edsoo.ru/media/ie/tsiolkovsky-12-2/index.html?back_url=/topic/6/grade/12</a:t>
            </a:r>
            <a:r>
              <a:rPr lang="ru-RU" dirty="0" smtClean="0">
                <a:hlinkClick r:id="rId6"/>
              </a:rPr>
              <a:t>/#/</a:t>
            </a:r>
            <a:endParaRPr lang="ru-RU" dirty="0" smtClean="0"/>
          </a:p>
          <a:p>
            <a:pPr>
              <a:lnSpc>
                <a:spcPct val="115000"/>
              </a:lnSpc>
            </a:pPr>
            <a:r>
              <a:rPr lang="ru-RU" sz="2000" b="1" dirty="0" smtClean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-презентация</a:t>
            </a:r>
            <a:endParaRPr lang="ru-RU" sz="2000" b="1" dirty="0">
              <a:ln>
                <a:solidFill>
                  <a:srgbClr val="2608DA"/>
                </a:solidFill>
              </a:ln>
              <a:solidFill>
                <a:srgbClr val="2608DA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r>
              <a:rPr lang="ru-RU" dirty="0">
                <a:hlinkClick r:id="rId7"/>
              </a:rPr>
              <a:t>https://</a:t>
            </a:r>
            <a:r>
              <a:rPr lang="ru-RU" dirty="0" smtClean="0">
                <a:hlinkClick r:id="rId7"/>
              </a:rPr>
              <a:t>razgovor-cdn.edsoo.ru/media/file/tsiolkovsky-12-presentation.pdf</a:t>
            </a:r>
            <a:endParaRPr lang="ru-RU" dirty="0"/>
          </a:p>
          <a:p>
            <a:pPr>
              <a:lnSpc>
                <a:spcPct val="115000"/>
              </a:lnSpc>
            </a:pPr>
            <a:r>
              <a:rPr lang="ru-RU" sz="2000" b="1" dirty="0" smtClean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-плакат</a:t>
            </a:r>
            <a:endParaRPr lang="ru-RU" sz="2000" b="1" dirty="0">
              <a:ln>
                <a:solidFill>
                  <a:srgbClr val="2608DA"/>
                </a:solidFill>
              </a:ln>
              <a:solidFill>
                <a:srgbClr val="2608DA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r>
              <a:rPr lang="ru-RU" dirty="0">
                <a:hlinkClick r:id="rId8"/>
              </a:rPr>
              <a:t>https://</a:t>
            </a:r>
            <a:r>
              <a:rPr lang="ru-RU" dirty="0" smtClean="0">
                <a:hlinkClick r:id="rId8"/>
              </a:rPr>
              <a:t>razgovor-cdn.edsoo.ru/media/file/tsiolkovsky-12-poster.jpg</a:t>
            </a:r>
            <a:endParaRPr lang="ru-RU" dirty="0" smtClean="0"/>
          </a:p>
          <a:p>
            <a:pPr>
              <a:lnSpc>
                <a:spcPct val="115000"/>
              </a:lnSpc>
            </a:pPr>
            <a:r>
              <a:rPr lang="ru-RU" sz="2000" b="1" dirty="0" smtClean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-инструкция</a:t>
            </a:r>
            <a:endParaRPr lang="ru-RU" sz="2000" b="1" dirty="0">
              <a:ln>
                <a:solidFill>
                  <a:srgbClr val="2608DA"/>
                </a:solidFill>
              </a:ln>
              <a:solidFill>
                <a:srgbClr val="2608DA"/>
              </a:solidFill>
              <a:effectLst>
                <a:glow rad="101600">
                  <a:prstClr val="white">
                    <a:alpha val="60000"/>
                  </a:prstClr>
                </a:glow>
              </a:effectLst>
            </a:endParaRPr>
          </a:p>
          <a:p>
            <a:r>
              <a:rPr lang="ru-RU" dirty="0">
                <a:hlinkClick r:id="rId9"/>
              </a:rPr>
              <a:t>https://</a:t>
            </a:r>
            <a:r>
              <a:rPr lang="ru-RU" dirty="0" smtClean="0">
                <a:hlinkClick r:id="rId9"/>
              </a:rPr>
              <a:t>razgovor-cdn.edsoo.ru/media/file/tsiolkovsky-12-instruction.pdf</a:t>
            </a:r>
            <a:endParaRPr lang="ru-RU" dirty="0" smtClean="0"/>
          </a:p>
          <a:p>
            <a:pPr>
              <a:lnSpc>
                <a:spcPct val="115000"/>
              </a:lnSpc>
            </a:pPr>
            <a:r>
              <a:rPr lang="ru-RU" dirty="0" smtClean="0"/>
              <a:t>-</a:t>
            </a:r>
            <a:r>
              <a:rPr lang="ru-RU" sz="2000" b="1" dirty="0" smtClean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дополнительные </a:t>
            </a:r>
            <a:r>
              <a:rPr lang="ru-RU" sz="2000" b="1" dirty="0">
                <a:ln>
                  <a:solidFill>
                    <a:srgbClr val="2608DA"/>
                  </a:solidFill>
                </a:ln>
                <a:solidFill>
                  <a:srgbClr val="2608DA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rPr>
              <a:t>материалы</a:t>
            </a:r>
          </a:p>
          <a:p>
            <a:r>
              <a:rPr lang="ru-RU" dirty="0">
                <a:hlinkClick r:id="rId10"/>
              </a:rPr>
              <a:t>https://</a:t>
            </a:r>
            <a:r>
              <a:rPr lang="ru-RU" dirty="0" smtClean="0">
                <a:hlinkClick r:id="rId10"/>
              </a:rPr>
              <a:t>razgovor-cdn.edsoo.ru/media/file/tsiolkovsky-12-dop.pdf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534715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supersnimki.ru/images/pub/2019/09/16/34d27d19-d8a9-11e9-ad7c-e25f287065ef_original.jpg?185727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05103" y="77479"/>
            <a:ext cx="9112470" cy="5693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c.pics.livejournal.com/krisandr/47289181/1376870/1376870_origina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63255" y="3048134"/>
            <a:ext cx="5213131" cy="3704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027" y="36698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Аллея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космонавтов в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Москве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027" y="5191664"/>
            <a:ext cx="70524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В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доль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самой Аллеи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видим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памятники космонавтам-героям. </a:t>
            </a:r>
            <a:endParaRPr lang="ru-RU" sz="36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655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.otzyv.ru/f/10/08/59192/210715203724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66290" y="1744454"/>
            <a:ext cx="7196957" cy="5031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027" y="36698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Аллея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космонавтов в </a:t>
            </a:r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Москве </a:t>
            </a:r>
            <a:endParaRPr lang="ru-RU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6027" y="1338054"/>
            <a:ext cx="520262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В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центре Аллеи, во главе всех наших космонавтов находится памятник Константину Эдуардовичу Циолковскому.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7254" y="4217340"/>
            <a:ext cx="58647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Почему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он самый главный среди исследователей космоса? </a:t>
            </a:r>
          </a:p>
        </p:txBody>
      </p:sp>
      <p:sp>
        <p:nvSpPr>
          <p:cNvPr id="8" name="Управляющая кнопка: далее 7">
            <a:hlinkClick r:id="rId3" action="ppaction://hlinksldjump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8713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https://wozap.ru/uploads/posts/2017-12/1513667741124bc7d9961c98c86f66ee97380d50906d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63255" y="78572"/>
            <a:ext cx="5129049" cy="6700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026" y="2028056"/>
            <a:ext cx="5454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Это очень важная остановка для космонавтов.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8426" y="725177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Остановка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вторая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</a:t>
            </a:r>
          </a:p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Наши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космические ракеты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6026" y="4521038"/>
            <a:ext cx="78407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Советские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ученые и конструкторы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изобрели такие ракеты, которые стали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чудом техники для своего времени.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0170" y="3279714"/>
            <a:ext cx="64816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Без ракет и кораблей невозможно путешествие в космос.</a:t>
            </a: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0472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budclub.ru/img/s/stepanow_a_f/179/titu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31465" y="576262"/>
            <a:ext cx="6191250" cy="5705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026" y="2179447"/>
            <a:ext cx="57754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Однако этого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не было бы,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если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бы не жил в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нашей стране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Константин Эдуардович</a:t>
            </a:r>
          </a:p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Циолковский.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6026" y="5509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Наши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космические ракеты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13490" y="4731245"/>
            <a:ext cx="42987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Он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– самый первый</a:t>
            </a:r>
          </a:p>
          <a:p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изобретатель ракет. 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2062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026" y="1469271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Ракета-носитель «Восток».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Она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занимает самое почетное место в истории космоса.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Она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первая вылетела за пределы Земли.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6026" y="5509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Наши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космические ракеты </a:t>
            </a:r>
          </a:p>
        </p:txBody>
      </p:sp>
      <p:pic>
        <p:nvPicPr>
          <p:cNvPr id="9218" name="Picture 2" descr="https://xn----8sbiecm6bhdx8i.xn--p1ai/sites/default/files/pokorenie_kosmosa_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263294" y="1052972"/>
            <a:ext cx="5676457" cy="5473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7616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russianspacesystems.ru/wp-content/uploads/2018/04/RSS_kanopus_polet_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29049" y="1882813"/>
            <a:ext cx="6849350" cy="4557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026" y="1469271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Современные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космические аппараты выглядят просто фантастически.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Они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совершают далекие космические путешествия к другим планетам.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Эти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ракеты и корабли сконструированы и собраны 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228600">
                  <a:srgbClr val="3820CA">
                    <a:alpha val="40000"/>
                  </a:srgbClr>
                </a:glow>
              </a:effectLst>
            </a:endParaRPr>
          </a:p>
          <a:p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в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</a:effectLst>
              </a:rPr>
              <a:t>нашей стране.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6026" y="55098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Наши </a:t>
            </a:r>
            <a:r>
              <a:rPr lang="ru-RU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228600">
                    <a:srgbClr val="3820CA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космические ракеты </a:t>
            </a:r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11177790" y="6189747"/>
            <a:ext cx="982376" cy="668694"/>
          </a:xfrm>
          <a:prstGeom prst="actionButtonForwardNex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chemeClr val="accent1">
                    <a:lumMod val="89000"/>
                  </a:schemeClr>
                </a:gs>
                <a:gs pos="23000">
                  <a:schemeClr val="accent1">
                    <a:lumMod val="89000"/>
                  </a:schemeClr>
                </a:gs>
                <a:gs pos="69000">
                  <a:schemeClr val="accent1">
                    <a:lumMod val="75000"/>
                  </a:schemeClr>
                </a:gs>
                <a:gs pos="97000">
                  <a:schemeClr val="accent1">
                    <a:lumMod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6313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4399</TotalTime>
  <Words>1102</Words>
  <Application>Microsoft Office PowerPoint</Application>
  <PresentationFormat>Произвольный</PresentationFormat>
  <Paragraphs>222</Paragraphs>
  <Slides>33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Windows8</cp:lastModifiedBy>
  <cp:revision>245</cp:revision>
  <dcterms:created xsi:type="dcterms:W3CDTF">2022-09-03T02:46:48Z</dcterms:created>
  <dcterms:modified xsi:type="dcterms:W3CDTF">2022-09-15T19:54:54Z</dcterms:modified>
</cp:coreProperties>
</file>