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sldIdLst>
    <p:sldId id="256" r:id="rId2"/>
    <p:sldId id="258" r:id="rId3"/>
    <p:sldId id="259" r:id="rId4"/>
    <p:sldId id="271" r:id="rId5"/>
    <p:sldId id="262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25581-D092-4736-B47C-D683B87528A7}" type="datetimeFigureOut">
              <a:rPr lang="ru-RU" smtClean="0"/>
              <a:t>06.09.2022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3B524-16F7-4E3C-BBC5-CF70FCFC0FA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25581-D092-4736-B47C-D683B87528A7}" type="datetimeFigureOut">
              <a:rPr lang="ru-RU" smtClean="0"/>
              <a:t>06.09.2022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3B524-16F7-4E3C-BBC5-CF70FCFC0FA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25581-D092-4736-B47C-D683B87528A7}" type="datetimeFigureOut">
              <a:rPr lang="ru-RU" smtClean="0"/>
              <a:t>06.09.2022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3B524-16F7-4E3C-BBC5-CF70FCFC0FA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25581-D092-4736-B47C-D683B87528A7}" type="datetimeFigureOut">
              <a:rPr lang="ru-RU" smtClean="0"/>
              <a:t>06.09.2022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3B524-16F7-4E3C-BBC5-CF70FCFC0FA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25581-D092-4736-B47C-D683B87528A7}" type="datetimeFigureOut">
              <a:rPr lang="ru-RU" smtClean="0"/>
              <a:t>06.09.2022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3B524-16F7-4E3C-BBC5-CF70FCFC0FA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25581-D092-4736-B47C-D683B87528A7}" type="datetimeFigureOut">
              <a:rPr lang="ru-RU" smtClean="0"/>
              <a:t>06.09.2022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3B524-16F7-4E3C-BBC5-CF70FCFC0FA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25581-D092-4736-B47C-D683B87528A7}" type="datetimeFigureOut">
              <a:rPr lang="ru-RU" smtClean="0"/>
              <a:t>06.09.2022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3B524-16F7-4E3C-BBC5-CF70FCFC0FA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25581-D092-4736-B47C-D683B87528A7}" type="datetimeFigureOut">
              <a:rPr lang="ru-RU" smtClean="0"/>
              <a:t>06.09.2022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3B524-16F7-4E3C-BBC5-CF70FCFC0FA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25581-D092-4736-B47C-D683B87528A7}" type="datetimeFigureOut">
              <a:rPr lang="ru-RU" smtClean="0"/>
              <a:t>06.09.2022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3B524-16F7-4E3C-BBC5-CF70FCFC0FA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25581-D092-4736-B47C-D683B87528A7}" type="datetimeFigureOut">
              <a:rPr lang="ru-RU" smtClean="0"/>
              <a:t>06.09.2022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E23B524-16F7-4E3C-BBC5-CF70FCFC0FA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25581-D092-4736-B47C-D683B87528A7}" type="datetimeFigureOut">
              <a:rPr lang="ru-RU" smtClean="0"/>
              <a:t>06.09.2022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3B524-16F7-4E3C-BBC5-CF70FCFC0FA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FB825581-D092-4736-B47C-D683B87528A7}" type="datetimeFigureOut">
              <a:rPr lang="ru-RU" smtClean="0"/>
              <a:t>06.09.2022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1E23B524-16F7-4E3C-BBC5-CF70FCFC0FA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ransition spd="slow">
    <p:push dir="u"/>
  </p:transition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19140000">
            <a:off x="2005421" y="2956843"/>
            <a:ext cx="3737393" cy="45719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С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49807" y="176210"/>
            <a:ext cx="849513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</a:pPr>
            <a:r>
              <a:rPr lang="ru-RU" sz="2000" b="1" cap="all" dirty="0" smtClean="0">
                <a:solidFill>
                  <a:srgbClr val="FF0000"/>
                </a:solidFill>
                <a:latin typeface="Franklin Gothic Medium"/>
                <a:ea typeface="+mj-ea"/>
                <a:cs typeface="+mj-cs"/>
              </a:rPr>
              <a:t>МБДОУ № 31 «Колокольчик» </a:t>
            </a:r>
            <a:r>
              <a:rPr lang="ru-RU" sz="2000" b="1" cap="all" dirty="0" err="1" smtClean="0">
                <a:solidFill>
                  <a:srgbClr val="FF0000"/>
                </a:solidFill>
                <a:latin typeface="Franklin Gothic Medium"/>
                <a:ea typeface="+mj-ea"/>
                <a:cs typeface="+mj-cs"/>
              </a:rPr>
              <a:t>п.подгорный</a:t>
            </a:r>
            <a:endParaRPr lang="ru-RU" sz="2000" b="1" cap="all" dirty="0">
              <a:solidFill>
                <a:srgbClr val="FF0000"/>
              </a:solidFill>
              <a:latin typeface="Franklin Gothic Medium"/>
              <a:ea typeface="+mj-ea"/>
              <a:cs typeface="+mj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198802" y="5733256"/>
            <a:ext cx="3818598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Подготовила: Курилова К.Ю</a:t>
            </a:r>
            <a:endParaRPr lang="ru-RU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49808" y="980729"/>
            <a:ext cx="6081886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i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«Сенсорное развитие детей раннего возраста»</a:t>
            </a:r>
            <a:endParaRPr lang="ru-RU" sz="4400" b="1" i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7536" y="3132361"/>
            <a:ext cx="2660407" cy="35431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9198" y="1812113"/>
            <a:ext cx="2818457" cy="37536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0198096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513" y="24810"/>
            <a:ext cx="5328592" cy="403187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Ранний возраст – самое благоприятное время для сенсомоторного воспитания, без которог</a:t>
            </a:r>
            <a:r>
              <a:rPr lang="ru-RU" sz="32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 невозможно формировать умственные способности ребёнка. </a:t>
            </a:r>
            <a:endParaRPr lang="ru-RU" sz="32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620688"/>
            <a:ext cx="3514440" cy="4680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718198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548680"/>
            <a:ext cx="3960440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cap="none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Сенсомоторика</a:t>
            </a:r>
            <a:r>
              <a:rPr lang="ru-RU" sz="32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– это умение управлять движениями и эмоциями. Это согласованность органов зрения, слуха и движения.</a:t>
            </a:r>
            <a:endParaRPr lang="ru-RU" sz="32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1999" y="548680"/>
            <a:ext cx="3892917" cy="51845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200780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260648"/>
            <a:ext cx="8568952" cy="65289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solidFill>
                  <a:srgbClr val="FF0000"/>
                </a:solidFill>
                <a:latin typeface="Georgia"/>
                <a:ea typeface="Georgia"/>
                <a:cs typeface="Times New Roman"/>
              </a:rPr>
              <a:t>Принципы моей работы по сенсорному развитию детей раннего </a:t>
            </a:r>
            <a:r>
              <a:rPr lang="ru-RU" sz="2400" b="1" dirty="0" smtClean="0">
                <a:solidFill>
                  <a:srgbClr val="FF0000"/>
                </a:solidFill>
                <a:latin typeface="Georgia"/>
                <a:ea typeface="Georgia"/>
                <a:cs typeface="Times New Roman"/>
              </a:rPr>
              <a:t>дошкольного </a:t>
            </a:r>
            <a:r>
              <a:rPr lang="ru-RU" sz="2400" b="1" dirty="0">
                <a:solidFill>
                  <a:srgbClr val="FF0000"/>
                </a:solidFill>
                <a:latin typeface="Georgia"/>
                <a:ea typeface="Georgia"/>
                <a:cs typeface="Times New Roman"/>
              </a:rPr>
              <a:t>возраста</a:t>
            </a:r>
            <a:endParaRPr lang="ru-RU" sz="2400" dirty="0">
              <a:solidFill>
                <a:srgbClr val="FF0000"/>
              </a:solidFill>
              <a:latin typeface="Georgia"/>
              <a:ea typeface="Georgia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i="1" dirty="0" smtClean="0">
                <a:solidFill>
                  <a:srgbClr val="C00000"/>
                </a:solidFill>
                <a:latin typeface="Georgia"/>
                <a:ea typeface="Georgia"/>
                <a:cs typeface="Times New Roman"/>
              </a:rPr>
              <a:t>*</a:t>
            </a:r>
            <a:r>
              <a:rPr lang="ru-RU" sz="2000" b="1" i="1" dirty="0" smtClean="0">
                <a:solidFill>
                  <a:srgbClr val="C00000"/>
                </a:solidFill>
                <a:latin typeface="Georgia"/>
                <a:ea typeface="Georgia"/>
                <a:cs typeface="Times New Roman"/>
              </a:rPr>
              <a:t>Принципы </a:t>
            </a:r>
            <a:r>
              <a:rPr lang="ru-RU" sz="2000" b="1" i="1" dirty="0">
                <a:solidFill>
                  <a:srgbClr val="C00000"/>
                </a:solidFill>
                <a:latin typeface="Georgia"/>
                <a:ea typeface="Georgia"/>
                <a:cs typeface="Times New Roman"/>
              </a:rPr>
              <a:t>доступности и </a:t>
            </a:r>
            <a:r>
              <a:rPr lang="ru-RU" sz="2000" b="1" i="1" dirty="0" smtClean="0">
                <a:solidFill>
                  <a:srgbClr val="C00000"/>
                </a:solidFill>
                <a:latin typeface="Georgia"/>
                <a:ea typeface="Georgia"/>
                <a:cs typeface="Times New Roman"/>
              </a:rPr>
              <a:t>индивидуальности.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solidFill>
                  <a:srgbClr val="C00000"/>
                </a:solidFill>
                <a:effectLst/>
                <a:latin typeface="Georgia"/>
                <a:ea typeface="Georgia"/>
                <a:cs typeface="Times New Roman"/>
              </a:rPr>
              <a:t>*</a:t>
            </a:r>
            <a:r>
              <a:rPr lang="ru-RU" sz="2000" b="1" i="1" dirty="0">
                <a:solidFill>
                  <a:srgbClr val="C00000"/>
                </a:solidFill>
                <a:latin typeface="Georgia"/>
                <a:ea typeface="Georgia"/>
                <a:cs typeface="Times New Roman"/>
              </a:rPr>
              <a:t>Принципы последовательности и </a:t>
            </a:r>
            <a:r>
              <a:rPr lang="ru-RU" sz="2000" b="1" i="1" dirty="0" smtClean="0">
                <a:solidFill>
                  <a:srgbClr val="C00000"/>
                </a:solidFill>
                <a:latin typeface="Georgia"/>
                <a:ea typeface="Georgia"/>
                <a:cs typeface="Times New Roman"/>
              </a:rPr>
              <a:t>систематичности.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b="1" i="1" dirty="0" smtClean="0">
                <a:solidFill>
                  <a:srgbClr val="C00000"/>
                </a:solidFill>
                <a:latin typeface="Georgia"/>
                <a:ea typeface="Georgia"/>
                <a:cs typeface="Times New Roman"/>
              </a:rPr>
              <a:t>*</a:t>
            </a:r>
            <a:r>
              <a:rPr lang="ru-RU" sz="2000" b="1" i="1" dirty="0">
                <a:solidFill>
                  <a:srgbClr val="C00000"/>
                </a:solidFill>
                <a:latin typeface="Georgia"/>
                <a:ea typeface="Georgia"/>
                <a:cs typeface="Times New Roman"/>
              </a:rPr>
              <a:t>Принцип </a:t>
            </a:r>
            <a:r>
              <a:rPr lang="ru-RU" sz="2000" b="1" i="1" dirty="0" smtClean="0">
                <a:solidFill>
                  <a:srgbClr val="C00000"/>
                </a:solidFill>
                <a:latin typeface="Georgia"/>
                <a:ea typeface="Georgia"/>
                <a:cs typeface="Times New Roman"/>
              </a:rPr>
              <a:t>наглядности.</a:t>
            </a:r>
            <a:endParaRPr lang="ru-RU" sz="2000" dirty="0">
              <a:solidFill>
                <a:srgbClr val="C00000"/>
              </a:solidFill>
              <a:latin typeface="Georgia"/>
              <a:ea typeface="Georgia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i="1" dirty="0">
                <a:solidFill>
                  <a:srgbClr val="FF0000"/>
                </a:solidFill>
                <a:latin typeface="Georgia"/>
                <a:ea typeface="Georgia"/>
                <a:cs typeface="Times New Roman"/>
              </a:rPr>
              <a:t>Методы и </a:t>
            </a:r>
            <a:r>
              <a:rPr lang="ru-RU" sz="2400" b="1" i="1" dirty="0" smtClean="0">
                <a:solidFill>
                  <a:srgbClr val="FF0000"/>
                </a:solidFill>
                <a:latin typeface="Georgia"/>
                <a:ea typeface="Georgia"/>
                <a:cs typeface="Times New Roman"/>
              </a:rPr>
              <a:t>приемы обучения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i="1" dirty="0" smtClean="0">
                <a:solidFill>
                  <a:srgbClr val="FF0000"/>
                </a:solidFill>
                <a:latin typeface="Georgia"/>
                <a:ea typeface="Georgia"/>
                <a:cs typeface="Times New Roman"/>
              </a:rPr>
              <a:t>*</a:t>
            </a:r>
            <a:r>
              <a:rPr lang="ru-RU" b="1" i="1" dirty="0">
                <a:solidFill>
                  <a:srgbClr val="C00000"/>
                </a:solidFill>
                <a:latin typeface="Georgia"/>
                <a:ea typeface="Georgia"/>
                <a:cs typeface="Times New Roman"/>
              </a:rPr>
              <a:t>Словесный метод</a:t>
            </a:r>
            <a:endParaRPr lang="ru-RU" dirty="0">
              <a:solidFill>
                <a:srgbClr val="C00000"/>
              </a:solidFill>
              <a:latin typeface="Georgia"/>
              <a:ea typeface="Georgia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 smtClean="0">
                <a:solidFill>
                  <a:srgbClr val="FF0000"/>
                </a:solidFill>
                <a:latin typeface="Georgia"/>
                <a:ea typeface="Georgia"/>
                <a:cs typeface="Times New Roman"/>
              </a:rPr>
              <a:t>*</a:t>
            </a:r>
            <a:r>
              <a:rPr lang="ru-RU" b="1" i="1" dirty="0">
                <a:solidFill>
                  <a:srgbClr val="C00000"/>
                </a:solidFill>
                <a:latin typeface="Georgia"/>
                <a:ea typeface="Georgia"/>
                <a:cs typeface="Times New Roman"/>
              </a:rPr>
              <a:t>Наглядно-действенный метод обучения</a:t>
            </a:r>
            <a:endParaRPr lang="ru-RU" dirty="0">
              <a:solidFill>
                <a:srgbClr val="C00000"/>
              </a:solidFill>
              <a:latin typeface="Georgia"/>
              <a:ea typeface="Georgia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i="1" dirty="0" smtClean="0">
                <a:solidFill>
                  <a:srgbClr val="FF0000"/>
                </a:solidFill>
                <a:latin typeface="Georgia"/>
                <a:ea typeface="Georgia"/>
                <a:cs typeface="Times New Roman"/>
              </a:rPr>
              <a:t>*</a:t>
            </a:r>
            <a:r>
              <a:rPr lang="ru-RU" b="1" i="1" dirty="0" smtClean="0">
                <a:solidFill>
                  <a:srgbClr val="C00000"/>
                </a:solidFill>
                <a:latin typeface="Georgia"/>
                <a:ea typeface="Georgia"/>
                <a:cs typeface="Times New Roman"/>
              </a:rPr>
              <a:t>Практический метод</a:t>
            </a:r>
            <a:endParaRPr lang="ru-RU" dirty="0" smtClean="0">
              <a:solidFill>
                <a:srgbClr val="C00000"/>
              </a:solidFill>
              <a:latin typeface="Georgia"/>
              <a:ea typeface="Georgia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 smtClean="0">
                <a:solidFill>
                  <a:srgbClr val="C00000"/>
                </a:solidFill>
                <a:latin typeface="Georgia"/>
                <a:ea typeface="Georgia"/>
                <a:cs typeface="Times New Roman"/>
              </a:rPr>
              <a:t>*</a:t>
            </a:r>
            <a:r>
              <a:rPr lang="ru-RU" b="1" i="1" dirty="0" smtClean="0">
                <a:solidFill>
                  <a:srgbClr val="C00000"/>
                </a:solidFill>
                <a:latin typeface="Georgia"/>
                <a:ea typeface="Georgia"/>
                <a:cs typeface="Times New Roman"/>
              </a:rPr>
              <a:t>Игровой метод</a:t>
            </a:r>
            <a:endParaRPr lang="ru-RU" dirty="0">
              <a:solidFill>
                <a:srgbClr val="C00000"/>
              </a:solidFill>
              <a:latin typeface="Georgia"/>
              <a:ea typeface="Georgia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400" dirty="0">
              <a:solidFill>
                <a:srgbClr val="FF0000"/>
              </a:solidFill>
              <a:latin typeface="Georgia"/>
              <a:ea typeface="Georgia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dirty="0">
              <a:solidFill>
                <a:srgbClr val="C00000"/>
              </a:solidFill>
              <a:latin typeface="Georgia"/>
              <a:ea typeface="Georgia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1400" dirty="0">
              <a:solidFill>
                <a:srgbClr val="C00000"/>
              </a:solidFill>
              <a:effectLst/>
              <a:latin typeface="Georgia"/>
              <a:ea typeface="Georgia"/>
              <a:cs typeface="Times New Roman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78184" y="2348880"/>
            <a:ext cx="3165816" cy="42210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05924779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player.myshared.ru/17/1043851/slides/slide_1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98"/>
          <a:stretch/>
        </p:blipFill>
        <p:spPr bwMode="auto">
          <a:xfrm>
            <a:off x="107504" y="116632"/>
            <a:ext cx="8928992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77342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Углы">
  <a:themeElements>
    <a:clrScheme name="Углы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Угл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1040</TotalTime>
  <Words>98</Words>
  <Application>Microsoft Office PowerPoint</Application>
  <PresentationFormat>Экран (4:3)</PresentationFormat>
  <Paragraphs>16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2" baseType="lpstr">
      <vt:lpstr>Arial</vt:lpstr>
      <vt:lpstr>Franklin Gothic Medium</vt:lpstr>
      <vt:lpstr>Georgia</vt:lpstr>
      <vt:lpstr>Times New Roman</vt:lpstr>
      <vt:lpstr>Tunga</vt:lpstr>
      <vt:lpstr>Wingdings</vt:lpstr>
      <vt:lpstr>Углы</vt:lpstr>
      <vt:lpstr>С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Петрович</dc:creator>
  <cp:lastModifiedBy>Учетная запись Майкрософт</cp:lastModifiedBy>
  <cp:revision>71</cp:revision>
  <dcterms:created xsi:type="dcterms:W3CDTF">2021-10-24T12:56:00Z</dcterms:created>
  <dcterms:modified xsi:type="dcterms:W3CDTF">2022-09-06T08:00:49Z</dcterms:modified>
</cp:coreProperties>
</file>