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816423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Рекомендации учителю в случаях агрессивных проявлений учеников.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941168"/>
            <a:ext cx="5114778" cy="11012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Педагог- психолог Климова Ирина Викторовна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420888"/>
            <a:ext cx="7239000" cy="1143000"/>
          </a:xfrm>
        </p:spPr>
        <p:txBody>
          <a:bodyPr>
            <a:no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Негативное </a:t>
            </a:r>
            <a:r>
              <a:rPr lang="ru-RU" sz="2400" dirty="0" err="1" smtClean="0"/>
              <a:t>самовосприятие</a:t>
            </a:r>
            <a:r>
              <a:rPr lang="ru-RU" sz="2400" dirty="0" smtClean="0"/>
              <a:t>:</a:t>
            </a:r>
          </a:p>
          <a:p>
            <a:pPr>
              <a:buNone/>
            </a:pPr>
            <a:r>
              <a:rPr lang="ru-RU" sz="2400" i="1" dirty="0" smtClean="0"/>
              <a:t> не «ты меня убиваешь, когда так делаешь», а «мне очень плохо, когда ты так делаешь»;</a:t>
            </a:r>
          </a:p>
          <a:p>
            <a:pPr>
              <a:buNone/>
            </a:pPr>
            <a:r>
              <a:rPr lang="ru-RU" sz="2400" i="1" dirty="0" smtClean="0"/>
              <a:t> не «ты мешаешь», а «знаешь, всем детям плохо, когда ты шумишь». </a:t>
            </a:r>
          </a:p>
          <a:p>
            <a:r>
              <a:rPr lang="ru-RU" sz="2400" dirty="0" smtClean="0"/>
              <a:t>Усталость.</a:t>
            </a:r>
          </a:p>
          <a:p>
            <a:r>
              <a:rPr lang="ru-RU" sz="2400" dirty="0" smtClean="0"/>
              <a:t>Социальное </a:t>
            </a:r>
            <a:r>
              <a:rPr lang="ru-RU" sz="2400" dirty="0" err="1" smtClean="0"/>
              <a:t>научение</a:t>
            </a:r>
            <a:endParaRPr lang="ru-RU" sz="2400" dirty="0" smtClean="0"/>
          </a:p>
          <a:p>
            <a:r>
              <a:rPr lang="ru-RU" sz="2400" dirty="0" smtClean="0"/>
              <a:t>Реакция на запреты взрослых</a:t>
            </a:r>
          </a:p>
          <a:p>
            <a:r>
              <a:rPr lang="ru-RU" sz="2400" dirty="0" smtClean="0"/>
              <a:t>Требование внимания</a:t>
            </a:r>
          </a:p>
          <a:p>
            <a:r>
              <a:rPr lang="ru-RU" sz="2400" dirty="0" smtClean="0"/>
              <a:t>Проявление жажды власти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Неправильные действия</a:t>
            </a:r>
            <a:r>
              <a:rPr lang="ru-RU" sz="2800" b="1" dirty="0" smtClean="0"/>
              <a:t> взрослого, усиливающие напряжение и агрессию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3500" dirty="0" smtClean="0"/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повышение голоса, изменение тона на угрожающий крик, негодование;</a:t>
            </a: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демонстрация власти</a:t>
            </a:r>
            <a:r>
              <a:rPr lang="en-US" sz="3500" dirty="0" smtClean="0">
                <a:solidFill>
                  <a:schemeClr val="tx1"/>
                </a:solidFill>
              </a:rPr>
              <a:t>;</a:t>
            </a:r>
            <a:endParaRPr lang="ru-RU" sz="3500" dirty="0" smtClean="0">
              <a:solidFill>
                <a:schemeClr val="tx1"/>
              </a:solidFill>
            </a:endParaRP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сарказм, насмешки, высмеивание и передразнивание</a:t>
            </a:r>
            <a:r>
              <a:rPr lang="en-US" sz="3500" dirty="0" smtClean="0">
                <a:solidFill>
                  <a:schemeClr val="tx1"/>
                </a:solidFill>
              </a:rPr>
              <a:t>;</a:t>
            </a:r>
            <a:endParaRPr lang="ru-RU" sz="3500" dirty="0" smtClean="0">
              <a:solidFill>
                <a:schemeClr val="tx1"/>
              </a:solidFill>
            </a:endParaRP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негативная оценка личности ребенка, его близких или друзей</a:t>
            </a:r>
            <a:r>
              <a:rPr lang="en-US" sz="3500" dirty="0" smtClean="0">
                <a:solidFill>
                  <a:schemeClr val="tx1"/>
                </a:solidFill>
              </a:rPr>
              <a:t>;</a:t>
            </a:r>
            <a:endParaRPr lang="ru-RU" sz="3500" dirty="0" smtClean="0">
              <a:solidFill>
                <a:schemeClr val="tx1"/>
              </a:solidFill>
            </a:endParaRP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использование физической силы;</a:t>
            </a: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втягивание в конфликт посторонних людей;</a:t>
            </a:r>
          </a:p>
          <a:p>
            <a:pPr lvl="1"/>
            <a:r>
              <a:rPr lang="ru-RU" sz="3500" dirty="0" smtClean="0">
                <a:solidFill>
                  <a:schemeClr val="tx1"/>
                </a:solidFill>
              </a:rPr>
              <a:t>наказания или угрозы наказания.</a:t>
            </a:r>
          </a:p>
          <a:p>
            <a:pPr lvl="1"/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/>
              <a:t>Для сохранения положительной репутации целесообразно: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публично минимизировать вину ребенка</a:t>
            </a:r>
            <a:r>
              <a:rPr lang="en-US" sz="3200" dirty="0" smtClean="0"/>
              <a:t>, </a:t>
            </a:r>
            <a:r>
              <a:rPr lang="ru-RU" sz="3200" dirty="0" smtClean="0"/>
              <a:t>но в беседе с глазу на глаз показать истину;</a:t>
            </a:r>
            <a:endParaRPr lang="en-US" sz="3200" dirty="0" smtClean="0"/>
          </a:p>
          <a:p>
            <a:r>
              <a:rPr lang="ru-RU" sz="3200" dirty="0" smtClean="0"/>
              <a:t>не требовать полного подчинения, позволить ребенку выполнить ваше требование по-своему;</a:t>
            </a:r>
            <a:endParaRPr lang="en-US" sz="2400" dirty="0" smtClean="0"/>
          </a:p>
          <a:p>
            <a:r>
              <a:rPr lang="ru-RU" sz="3200" dirty="0" smtClean="0"/>
              <a:t>предложить ребенку/подростку компромисс, договор с взаимными уступками.</a:t>
            </a:r>
            <a:endParaRPr lang="ru-RU" sz="2400" dirty="0" smtClean="0"/>
          </a:p>
          <a:p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Позитивные стратегии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 smtClean="0"/>
              <a:t>полное игнорирование реакций ребенка</a:t>
            </a:r>
          </a:p>
          <a:p>
            <a:pPr lvl="0"/>
            <a:r>
              <a:rPr lang="ru-RU" sz="3200" dirty="0" smtClean="0"/>
              <a:t>выражение понимания чувств ребенка</a:t>
            </a:r>
          </a:p>
          <a:p>
            <a:pPr lvl="0"/>
            <a:r>
              <a:rPr lang="ru-RU" sz="3200" dirty="0" smtClean="0"/>
              <a:t>переключение внимания, предложение какого-либо задания</a:t>
            </a:r>
          </a:p>
          <a:p>
            <a:pPr lvl="0"/>
            <a:r>
              <a:rPr lang="ru-RU" sz="3200" dirty="0" smtClean="0"/>
              <a:t>позитивное обозначение поведения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техника объективного описания поведения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Следует описать, как он вел себя во время проявления агрессии, какие слова говорил, какие действия совершал, </a:t>
            </a:r>
            <a:r>
              <a:rPr lang="ru-RU" sz="2800" b="1" i="1" dirty="0" smtClean="0"/>
              <a:t>не давая при этом никакой оценки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Лучше показать ребенку негативные последствия его поведения, убедительно продемонстрировав, что </a:t>
            </a:r>
            <a:r>
              <a:rPr lang="ru-RU" sz="2800" b="1" i="1" dirty="0" smtClean="0"/>
              <a:t>агрессия больше всего вредит ему самому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Приемы для установления с ребенком обратной связи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 smtClean="0"/>
              <a:t>констатация факта</a:t>
            </a:r>
          </a:p>
          <a:p>
            <a:pPr lvl="0"/>
            <a:r>
              <a:rPr lang="ru-RU" sz="3200" dirty="0" smtClean="0"/>
              <a:t>констатирующий вопрос</a:t>
            </a:r>
          </a:p>
          <a:p>
            <a:pPr lvl="0"/>
            <a:r>
              <a:rPr lang="ru-RU" sz="3200" dirty="0" smtClean="0"/>
              <a:t>раскрытие мотивов агрессивного поведения</a:t>
            </a:r>
          </a:p>
          <a:p>
            <a:pPr lvl="0"/>
            <a:r>
              <a:rPr lang="ru-RU" sz="3200" dirty="0" smtClean="0"/>
              <a:t>обнаружение своих собственных чувств по отношению к нежелательному поведению</a:t>
            </a:r>
          </a:p>
          <a:p>
            <a:pPr lvl="0"/>
            <a:r>
              <a:rPr lang="ru-RU" sz="3200" dirty="0" smtClean="0"/>
              <a:t>апелляция к правилам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 проявлении агрессии, действуйте по следующей схеме: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Признайте злость ребенка</a:t>
            </a:r>
          </a:p>
          <a:p>
            <a:r>
              <a:rPr lang="ru-RU" dirty="0" smtClean="0"/>
              <a:t> 2. Используйте описание поведения </a:t>
            </a:r>
          </a:p>
          <a:p>
            <a:r>
              <a:rPr lang="ru-RU" dirty="0" smtClean="0"/>
              <a:t>3. Выразите уверенность в том, что ребенок возьмет себя в руки и справится</a:t>
            </a:r>
          </a:p>
          <a:p>
            <a:r>
              <a:rPr lang="ru-RU" dirty="0" smtClean="0"/>
              <a:t>4. Вернитесь к обсуждению агрессивных действий ребенка, предложив ему иной способ для удовлетворения его потребностей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239000" cy="69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Рекомендации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182744" cy="6093296"/>
          </a:xfrm>
        </p:spPr>
        <p:txBody>
          <a:bodyPr>
            <a:noAutofit/>
          </a:bodyPr>
          <a:lstStyle/>
          <a:p>
            <a:r>
              <a:rPr lang="ru-RU" sz="2200" dirty="0" smtClean="0"/>
              <a:t>1. Постарайтесь не отвечать агрессией на агрессию. </a:t>
            </a:r>
          </a:p>
          <a:p>
            <a:r>
              <a:rPr lang="ru-RU" sz="2200" dirty="0" smtClean="0"/>
              <a:t>2. Сохраняйте спокойный тон и самообладание в конфликтных ситуациях.</a:t>
            </a:r>
          </a:p>
          <a:p>
            <a:r>
              <a:rPr lang="ru-RU" sz="2200" dirty="0" smtClean="0"/>
              <a:t> 3. Останавливайте ребенка спокойно, с невозмутимым лицом, действуйте при минимуме слов.</a:t>
            </a:r>
          </a:p>
          <a:p>
            <a:r>
              <a:rPr lang="ru-RU" sz="2200" dirty="0" smtClean="0"/>
              <a:t> 4. Обсуждайте поведение ребенка только после его успокоения. </a:t>
            </a:r>
          </a:p>
          <a:p>
            <a:r>
              <a:rPr lang="ru-RU" sz="2200" dirty="0" smtClean="0"/>
              <a:t>5. Никогда не оскорбляйте ребенка, в диалоге не используйте жаргонные и бранные слова. </a:t>
            </a:r>
          </a:p>
          <a:p>
            <a:r>
              <a:rPr lang="ru-RU" sz="2200" dirty="0" smtClean="0"/>
              <a:t>6. Ведите общение на равных, но не впадайте в зависимость. </a:t>
            </a:r>
          </a:p>
          <a:p>
            <a:r>
              <a:rPr lang="ru-RU" sz="2200" dirty="0" smtClean="0"/>
              <a:t>7. Наделите агрессивного ребенка какой-либо ответственностью в школе. </a:t>
            </a:r>
          </a:p>
          <a:p>
            <a:r>
              <a:rPr lang="ru-RU" sz="2200" dirty="0" smtClean="0"/>
              <a:t>8. Найдите повод похвалить ребенка, особенно спустя некоторое время после наказания – ребенок убедится, что претензии были не лично к нему, а к его поступку.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86</TotalTime>
  <Words>409</Words>
  <Application>Microsoft Office PowerPoint</Application>
  <PresentationFormat>Экран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Рекомендации учителю в случаях агрессивных проявлений учеников.   </vt:lpstr>
      <vt:lpstr>Слайд 2</vt:lpstr>
      <vt:lpstr>Неправильные действия взрослого, усиливающие напряжение и агрессию </vt:lpstr>
      <vt:lpstr>Для сохранения положительной репутации целесообразно:</vt:lpstr>
      <vt:lpstr>Позитивные стратегии </vt:lpstr>
      <vt:lpstr>техника объективного описания поведения</vt:lpstr>
      <vt:lpstr>Приемы для установления с ребенком обратной связи</vt:lpstr>
      <vt:lpstr>При проявлении агрессии, действуйте по следующей схеме:</vt:lpstr>
      <vt:lpstr>Рекомендации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учителю в случаях агрессивных проявлений учеников.  Экстренное вмешательство учителя.</dc:title>
  <dc:creator>User</dc:creator>
  <cp:lastModifiedBy>Психолог</cp:lastModifiedBy>
  <cp:revision>8</cp:revision>
  <dcterms:created xsi:type="dcterms:W3CDTF">2016-11-28T01:22:01Z</dcterms:created>
  <dcterms:modified xsi:type="dcterms:W3CDTF">2022-10-12T03:51:36Z</dcterms:modified>
</cp:coreProperties>
</file>