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70" r:id="rId4"/>
    <p:sldId id="279" r:id="rId5"/>
    <p:sldId id="274" r:id="rId6"/>
    <p:sldId id="275" r:id="rId7"/>
    <p:sldId id="276" r:id="rId8"/>
    <p:sldId id="277" r:id="rId9"/>
    <p:sldId id="278" r:id="rId10"/>
    <p:sldId id="280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3548" autoAdjust="0"/>
  </p:normalViewPr>
  <p:slideViewPr>
    <p:cSldViewPr>
      <p:cViewPr>
        <p:scale>
          <a:sx n="106" d="100"/>
          <a:sy n="106" d="100"/>
        </p:scale>
        <p:origin x="-9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forms/d/e/1FAIpQLSfXiA89T1NqCoOaofaFyBOsu1AwHjZcgUh0lyELNUGVRArlEA/viewform?usp=sf_link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321702" cy="350865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0099FF"/>
                </a:solidFill>
              </a:rPr>
              <a:t>РЕШЕНИЕ КВАДРАТНЫХ </a:t>
            </a:r>
          </a:p>
          <a:p>
            <a:r>
              <a:rPr lang="ru-RU" sz="5400" b="1" dirty="0">
                <a:solidFill>
                  <a:srgbClr val="0099FF"/>
                </a:solidFill>
              </a:rPr>
              <a:t>УРАВНЕНИЙ ВЫДЕЛЕНИЕМ</a:t>
            </a:r>
          </a:p>
          <a:p>
            <a:r>
              <a:rPr lang="ru-RU" sz="5400" b="1" dirty="0">
                <a:solidFill>
                  <a:srgbClr val="0099FF"/>
                </a:solidFill>
              </a:rPr>
              <a:t>КВАДРАТА ДВУЧЛЕНА</a:t>
            </a:r>
          </a:p>
          <a:p>
            <a:endParaRPr lang="ru-RU" sz="6000" b="1" dirty="0">
              <a:solidFill>
                <a:srgbClr val="0099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4008" y="5445224"/>
            <a:ext cx="43924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solidFill>
                  <a:schemeClr val="bg1"/>
                </a:solidFill>
              </a:rPr>
              <a:t>Ракипова</a:t>
            </a:r>
            <a:r>
              <a:rPr lang="ru-RU" sz="2000" b="1" dirty="0" smtClean="0">
                <a:solidFill>
                  <a:schemeClr val="bg1"/>
                </a:solidFill>
              </a:rPr>
              <a:t> О.Н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у</a:t>
            </a:r>
            <a:r>
              <a:rPr lang="ru-RU" sz="2000" b="1" dirty="0" smtClean="0">
                <a:solidFill>
                  <a:schemeClr val="bg1"/>
                </a:solidFill>
              </a:rPr>
              <a:t>читель математики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МАОУ лицей №110 им. </a:t>
            </a:r>
            <a:r>
              <a:rPr lang="ru-RU" sz="2000" b="1" dirty="0" err="1" smtClean="0">
                <a:solidFill>
                  <a:schemeClr val="bg1"/>
                </a:solidFill>
              </a:rPr>
              <a:t>Л.К.Гришиной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г. Екатеринбург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332656"/>
            <a:ext cx="7776864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99FF"/>
                </a:solidFill>
              </a:rPr>
              <a:t>Домашнее задание: </a:t>
            </a:r>
          </a:p>
          <a:p>
            <a:r>
              <a:rPr lang="ru-RU" sz="3600" dirty="0">
                <a:solidFill>
                  <a:srgbClr val="0099FF"/>
                </a:solidFill>
              </a:rPr>
              <a:t>выполнить задание из прикрепленного файла</a:t>
            </a:r>
          </a:p>
          <a:p>
            <a:endParaRPr lang="ru-RU" sz="6000" b="1" dirty="0">
              <a:solidFill>
                <a:srgbClr val="00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023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0A5287B-AA94-44A3-A978-1C168D076FE4}"/>
              </a:ext>
            </a:extLst>
          </p:cNvPr>
          <p:cNvSpPr txBox="1"/>
          <p:nvPr/>
        </p:nvSpPr>
        <p:spPr>
          <a:xfrm>
            <a:off x="539552" y="404664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B0F0"/>
                </a:solidFill>
              </a:rPr>
              <a:t>Самостоятельная работа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41277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docs.google.com/forms/d/e/1FAIpQLSfXiA89T1NqCoOaofaFyBOsu1AwHjZcgUh0lyELNUGVRArlEA/viewform?usp=sf_link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29E152A-BCF5-44A9-8FD0-4F5171961B28}"/>
              </a:ext>
            </a:extLst>
          </p:cNvPr>
          <p:cNvSpPr txBox="1"/>
          <p:nvPr/>
        </p:nvSpPr>
        <p:spPr>
          <a:xfrm>
            <a:off x="323528" y="404664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Приведенное квадратное уравнение </a:t>
            </a:r>
            <a:r>
              <a:rPr lang="ru-RU" sz="3600" b="1" dirty="0">
                <a:solidFill>
                  <a:srgbClr val="002060"/>
                </a:solidFill>
              </a:rPr>
              <a:t>– это уравнение, старший коэффициент которого равен 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2DD4F124-0515-4F96-A73C-0914BCAE6B50}"/>
                  </a:ext>
                </a:extLst>
              </p:cNvPr>
              <p:cNvSpPr txBox="1"/>
              <p:nvPr/>
            </p:nvSpPr>
            <p:spPr>
              <a:xfrm>
                <a:off x="755576" y="548680"/>
                <a:ext cx="7704856" cy="5405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𝟏𝟔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en-US" sz="24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𝟒</m:t>
                            </m:r>
                          </m:e>
                        </m:d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𝒛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𝒛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400" b="1" dirty="0">
                    <a:solidFill>
                      <a:srgbClr val="002060"/>
                    </a:solidFill>
                  </a:rPr>
                  <a:t>Ответ: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DD4F124-0515-4F96-A73C-0914BCAE6B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48680"/>
                <a:ext cx="7704856" cy="5405326"/>
              </a:xfrm>
              <a:prstGeom prst="rect">
                <a:avLst/>
              </a:prstGeom>
              <a:blipFill>
                <a:blip r:embed="rId3"/>
                <a:stretch>
                  <a:fillRect l="-12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481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1D18CAEE-2E98-4833-A4D7-64AA35EBCCF5}"/>
                  </a:ext>
                </a:extLst>
              </p:cNvPr>
              <p:cNvSpPr txBox="1"/>
              <p:nvPr/>
            </p:nvSpPr>
            <p:spPr>
              <a:xfrm>
                <a:off x="827584" y="364956"/>
                <a:ext cx="8136904" cy="619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𝟔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en-US" sz="24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𝟔</m:t>
                    </m:r>
                    <m:r>
                      <a:rPr lang="en-US" sz="2400" b="1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400" b="1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400" b="1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)−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𝟗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</m:d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𝒛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endParaRPr lang="en-US" sz="24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                      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endParaRPr lang="en-US" sz="24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400" b="1" dirty="0">
                    <a:solidFill>
                      <a:srgbClr val="002060"/>
                    </a:solidFill>
                  </a:rPr>
                  <a:t>Ответ: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ru-RU" sz="2400" b="1" i="0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r>
                  <a:rPr lang="ru-RU" sz="24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endParaRPr lang="ru-RU" sz="2400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D18CAEE-2E98-4833-A4D7-64AA35EBCC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64956"/>
                <a:ext cx="8136904" cy="6190605"/>
              </a:xfrm>
              <a:prstGeom prst="rect">
                <a:avLst/>
              </a:prstGeom>
              <a:blipFill>
                <a:blip r:embed="rId3"/>
                <a:stretch>
                  <a:fillRect l="-1199" b="-13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904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1C8C0EE9-793F-4E7B-BD03-CFEBBB51CC15}"/>
                  </a:ext>
                </a:extLst>
              </p:cNvPr>
              <p:cNvSpPr txBox="1"/>
              <p:nvPr/>
            </p:nvSpPr>
            <p:spPr>
              <a:xfrm>
                <a:off x="611560" y="332656"/>
                <a:ext cx="7920880" cy="5888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en-US" sz="24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e>
                    </m:d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</m:d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𝒛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𝟕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ad>
                      <m:radPr>
                        <m:degHide m:val="on"/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                         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ad>
                      <m:radPr>
                        <m:degHide m:val="on"/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</m:rad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400" b="1" dirty="0">
                    <a:solidFill>
                      <a:srgbClr val="002060"/>
                    </a:solidFill>
                  </a:rPr>
                  <a:t>Ответ: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</m:rad>
                  </m:oMath>
                </a14:m>
                <a:r>
                  <a:rPr lang="ru-RU" sz="2400" b="1" dirty="0">
                    <a:solidFill>
                      <a:srgbClr val="002060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</m:rad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endParaRPr lang="ru-RU" sz="2400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C8C0EE9-793F-4E7B-BD03-CFEBBB51CC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32656"/>
                <a:ext cx="7920880" cy="5888407"/>
              </a:xfrm>
              <a:prstGeom prst="rect">
                <a:avLst/>
              </a:prstGeom>
              <a:blipFill>
                <a:blip r:embed="rId3"/>
                <a:stretch>
                  <a:fillRect l="-1154" b="-14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349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156E9DB8-FA00-454E-9617-0D9A68B76727}"/>
                  </a:ext>
                </a:extLst>
              </p:cNvPr>
              <p:cNvSpPr txBox="1"/>
              <p:nvPr/>
            </p:nvSpPr>
            <p:spPr>
              <a:xfrm>
                <a:off x="683568" y="332656"/>
                <a:ext cx="7776864" cy="4588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𝟔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𝟏𝟏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en-US" sz="24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e>
                    </m:d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𝟗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𝟏𝟏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</m:d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𝒛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400" b="1" dirty="0">
                    <a:solidFill>
                      <a:srgbClr val="002060"/>
                    </a:solidFill>
                  </a:rPr>
                  <a:t>Решений нет.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400" b="1" dirty="0">
                    <a:solidFill>
                      <a:srgbClr val="002060"/>
                    </a:solidFill>
                  </a:rPr>
                  <a:t>Ответ: решений нет</a:t>
                </a:r>
                <a:endParaRPr lang="ru-RU" sz="2400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56E9DB8-FA00-454E-9617-0D9A68B767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32656"/>
                <a:ext cx="7776864" cy="4588372"/>
              </a:xfrm>
              <a:prstGeom prst="rect">
                <a:avLst/>
              </a:prstGeom>
              <a:blipFill>
                <a:blip r:embed="rId3"/>
                <a:stretch>
                  <a:fillRect l="-1176" b="-21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998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4F2467B9-936A-4AC8-976C-05773A1EB54E}"/>
                  </a:ext>
                </a:extLst>
              </p:cNvPr>
              <p:cNvSpPr txBox="1"/>
              <p:nvPr/>
            </p:nvSpPr>
            <p:spPr>
              <a:xfrm>
                <a:off x="575556" y="260648"/>
                <a:ext cx="7992888" cy="5934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sSup>
                      <m:sSupPr>
                        <m:ctrlPr>
                          <a:rPr lang="ru-RU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𝟏𝟎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·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𝟓</m:t>
                            </m:r>
                          </m:num>
                          <m:den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𝟐𝟓</m:t>
                            </m:r>
                          </m:num>
                          <m:den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𝟗</m:t>
                            </m:r>
                          </m:den>
                        </m:f>
                      </m:e>
                    </m:d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𝟐𝟓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</m:num>
                              <m:den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𝟒𝟗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𝒛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𝟒𝟗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𝟒𝟗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en-US" sz="2400" b="1" dirty="0">
                  <a:solidFill>
                    <a:srgbClr val="002060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                           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en-US" sz="2400" b="1" dirty="0">
                  <a:solidFill>
                    <a:srgbClr val="002060"/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sz="2400" b="1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r>
                  <a:rPr lang="ru-RU" sz="2400" b="1" dirty="0">
                    <a:solidFill>
                      <a:srgbClr val="002060"/>
                    </a:solidFill>
                  </a:rPr>
                  <a:t>Ответ: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ru-RU" sz="2400" b="1" dirty="0">
                    <a:solidFill>
                      <a:srgbClr val="002060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sz="24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endParaRPr lang="ru-RU" sz="2400" b="1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F2467B9-936A-4AC8-976C-05773A1EB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556" y="260648"/>
                <a:ext cx="7992888" cy="5934766"/>
              </a:xfrm>
              <a:prstGeom prst="rect">
                <a:avLst/>
              </a:prstGeom>
              <a:blipFill>
                <a:blip r:embed="rId3"/>
                <a:stretch>
                  <a:fillRect l="-1143" b="-2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229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78860" cy="193899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0099FF"/>
                </a:solidFill>
              </a:rPr>
              <a:t>СПАСИБО ЗА ВНИМАНИЕ</a:t>
            </a:r>
          </a:p>
          <a:p>
            <a:endParaRPr lang="ru-RU" sz="6000" b="1" dirty="0">
              <a:solidFill>
                <a:srgbClr val="00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145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ea7bc8609a44b317d94ec88b52dccb9fbfb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621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Ракипова Ольга Николаевна</cp:lastModifiedBy>
  <cp:revision>53</cp:revision>
  <dcterms:created xsi:type="dcterms:W3CDTF">2014-04-07T07:24:44Z</dcterms:created>
  <dcterms:modified xsi:type="dcterms:W3CDTF">2022-10-12T03:45:10Z</dcterms:modified>
</cp:coreProperties>
</file>