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26"/>
  </p:notesMasterIdLst>
  <p:sldIdLst>
    <p:sldId id="256" r:id="rId5"/>
    <p:sldId id="257" r:id="rId6"/>
    <p:sldId id="280" r:id="rId7"/>
    <p:sldId id="259" r:id="rId8"/>
    <p:sldId id="263" r:id="rId9"/>
    <p:sldId id="269" r:id="rId10"/>
    <p:sldId id="281" r:id="rId11"/>
    <p:sldId id="282" r:id="rId12"/>
    <p:sldId id="264" r:id="rId13"/>
    <p:sldId id="286" r:id="rId14"/>
    <p:sldId id="266" r:id="rId15"/>
    <p:sldId id="267" r:id="rId16"/>
    <p:sldId id="271" r:id="rId17"/>
    <p:sldId id="272" r:id="rId18"/>
    <p:sldId id="273" r:id="rId19"/>
    <p:sldId id="274" r:id="rId20"/>
    <p:sldId id="283" r:id="rId21"/>
    <p:sldId id="284" r:id="rId22"/>
    <p:sldId id="285" r:id="rId23"/>
    <p:sldId id="277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46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70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E1B61-212D-4F5F-A36E-4026A048C541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E4832-C0BD-40AB-9572-47BC82ECC0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5355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4832-C0BD-40AB-9572-47BC82ECC0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4832-C0BD-40AB-9572-47BC82ECC05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5161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C0F0B8-B6C6-48A6-843F-9D23E175BEDD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3D6F34D-F957-489A-AD92-86BFC1981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88" y="2204864"/>
            <a:ext cx="8858312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7200" b="1" dirty="0" smtClean="0"/>
              <a:t>«Подростковый суицид и его профилактика»</a:t>
            </a:r>
            <a:endParaRPr lang="ru-RU" sz="7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5445224"/>
            <a:ext cx="49890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Педагог- психолог: </a:t>
            </a:r>
          </a:p>
          <a:p>
            <a:r>
              <a:rPr lang="ru-RU" sz="3200" dirty="0" err="1" smtClean="0"/>
              <a:t>КлимоваИрина</a:t>
            </a:r>
            <a:r>
              <a:rPr lang="ru-RU" sz="3200" dirty="0" smtClean="0"/>
              <a:t> Викторовна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/>
            <a:r>
              <a:rPr lang="ru-RU" b="1" dirty="0"/>
              <a:t>Признаки эмоциональных нарушений, лежащих в основе суицида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9144000" cy="5661248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 smtClean="0"/>
              <a:t>потеря </a:t>
            </a:r>
            <a:r>
              <a:rPr lang="ru-RU" sz="3400" dirty="0"/>
              <a:t>аппетита или импульсивное обжорство, бессонница или повышенная сонливость в течение, по крайней мере, последних </a:t>
            </a:r>
            <a:r>
              <a:rPr lang="ru-RU" sz="3400" dirty="0" smtClean="0"/>
              <a:t>дней</a:t>
            </a:r>
            <a:endParaRPr lang="ru-RU" sz="3400" dirty="0"/>
          </a:p>
          <a:p>
            <a:r>
              <a:rPr lang="ru-RU" sz="3400" dirty="0" smtClean="0"/>
              <a:t>частые </a:t>
            </a:r>
            <a:r>
              <a:rPr lang="ru-RU" sz="3400" dirty="0"/>
              <a:t>жалобы на соматические </a:t>
            </a:r>
            <a:r>
              <a:rPr lang="ru-RU" sz="3400" dirty="0" smtClean="0"/>
              <a:t>недомогания</a:t>
            </a:r>
            <a:endParaRPr lang="ru-RU" sz="3400" dirty="0"/>
          </a:p>
          <a:p>
            <a:r>
              <a:rPr lang="ru-RU" sz="3400" dirty="0" smtClean="0"/>
              <a:t>необычно </a:t>
            </a:r>
            <a:r>
              <a:rPr lang="ru-RU" sz="3400" dirty="0"/>
              <a:t>пренебрежительное отношение к своему внешнему </a:t>
            </a:r>
            <a:r>
              <a:rPr lang="ru-RU" sz="3400" dirty="0" smtClean="0"/>
              <a:t>виду</a:t>
            </a:r>
            <a:endParaRPr lang="ru-RU" sz="3400" dirty="0"/>
          </a:p>
          <a:p>
            <a:r>
              <a:rPr lang="ru-RU" sz="3400" dirty="0"/>
              <a:t> постоянное чувство одиночества, бесполезности, вины или </a:t>
            </a:r>
            <a:r>
              <a:rPr lang="ru-RU" sz="3400" dirty="0" smtClean="0"/>
              <a:t>грусти</a:t>
            </a:r>
            <a:endParaRPr lang="ru-RU" sz="3400" dirty="0"/>
          </a:p>
          <a:p>
            <a:r>
              <a:rPr lang="ru-RU" sz="3400" dirty="0" smtClean="0"/>
              <a:t>ощущение </a:t>
            </a:r>
            <a:r>
              <a:rPr lang="ru-RU" sz="3400" dirty="0"/>
              <a:t>скуки при проведении времени в привычном окружении или выполнении работы, которая раньше приносила удовольствие,- уход от контактов, изоляция от друзей и семьи, превращение в человека «одиночку</a:t>
            </a:r>
            <a:r>
              <a:rPr lang="ru-RU" sz="3400" dirty="0" smtClean="0"/>
              <a:t>»</a:t>
            </a:r>
            <a:endParaRPr lang="ru-RU" sz="3400" dirty="0"/>
          </a:p>
          <a:p>
            <a:r>
              <a:rPr lang="ru-RU" sz="3400" dirty="0"/>
              <a:t> нарушение внимания со снижением качества выполняемой работы,</a:t>
            </a:r>
          </a:p>
          <a:p>
            <a:r>
              <a:rPr lang="ru-RU" sz="3400" dirty="0"/>
              <a:t> погруженность в размышления о </a:t>
            </a:r>
            <a:r>
              <a:rPr lang="ru-RU" sz="3400" dirty="0" smtClean="0"/>
              <a:t>смерти</a:t>
            </a:r>
            <a:endParaRPr lang="ru-RU" sz="3400" dirty="0"/>
          </a:p>
          <a:p>
            <a:r>
              <a:rPr lang="ru-RU" sz="3400" dirty="0" smtClean="0"/>
              <a:t>отсутствие </a:t>
            </a:r>
            <a:r>
              <a:rPr lang="ru-RU" sz="3400" dirty="0"/>
              <a:t>планов на </a:t>
            </a:r>
            <a:r>
              <a:rPr lang="ru-RU" sz="3400" dirty="0" smtClean="0"/>
              <a:t>будущее</a:t>
            </a:r>
            <a:r>
              <a:rPr lang="ru-RU" sz="3400" dirty="0"/>
              <a:t>	</a:t>
            </a:r>
          </a:p>
          <a:p>
            <a:r>
              <a:rPr lang="ru-RU" sz="3400" dirty="0" smtClean="0"/>
              <a:t>внезапные </a:t>
            </a:r>
            <a:r>
              <a:rPr lang="ru-RU" sz="3400" dirty="0"/>
              <a:t>приступы гнева, зачастую возникающие из-за </a:t>
            </a:r>
            <a:r>
              <a:rPr lang="ru-RU" sz="3400" dirty="0" smtClean="0"/>
              <a:t>мелочей</a:t>
            </a:r>
            <a:endParaRPr lang="ru-RU" sz="3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333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Индивидуальные особенности детей, склонных к самоубийству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Ранимость </a:t>
            </a:r>
          </a:p>
          <a:p>
            <a:r>
              <a:rPr lang="ru-RU" b="1" dirty="0" smtClean="0"/>
              <a:t>Острота переживаний  </a:t>
            </a:r>
          </a:p>
          <a:p>
            <a:r>
              <a:rPr lang="ru-RU" b="1" dirty="0" smtClean="0"/>
              <a:t>Застенчивость </a:t>
            </a:r>
          </a:p>
          <a:p>
            <a:r>
              <a:rPr lang="ru-RU" b="1" dirty="0" smtClean="0"/>
              <a:t>Робость  </a:t>
            </a:r>
          </a:p>
          <a:p>
            <a:r>
              <a:rPr lang="ru-RU" b="1" dirty="0" smtClean="0"/>
              <a:t>Повышенная чувствительность </a:t>
            </a:r>
          </a:p>
          <a:p>
            <a:r>
              <a:rPr lang="ru-RU" b="1" dirty="0" smtClean="0"/>
              <a:t>Недостаток самоконтроля</a:t>
            </a:r>
          </a:p>
          <a:p>
            <a:r>
              <a:rPr lang="ru-RU" b="1" dirty="0" smtClean="0"/>
              <a:t>Неуверенность в себе </a:t>
            </a:r>
          </a:p>
          <a:p>
            <a:r>
              <a:rPr lang="ru-RU" b="1" dirty="0" smtClean="0"/>
              <a:t>Повышенная  возбудимость </a:t>
            </a:r>
          </a:p>
          <a:p>
            <a:r>
              <a:rPr lang="ru-RU" b="1" dirty="0" smtClean="0"/>
              <a:t>Заниженная или завышенная самооценка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подростковый суици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500174"/>
            <a:ext cx="242889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Типы суицидального поведения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b="1" dirty="0" smtClean="0"/>
              <a:t>Демонстративное </a:t>
            </a:r>
          </a:p>
          <a:p>
            <a:r>
              <a:rPr lang="ru-RU" sz="4000" b="1" dirty="0" smtClean="0"/>
              <a:t>Аффективное или чувственное</a:t>
            </a:r>
          </a:p>
          <a:p>
            <a:r>
              <a:rPr lang="ru-RU" sz="4000" b="1" dirty="0" smtClean="0"/>
              <a:t>Истинное</a:t>
            </a:r>
          </a:p>
          <a:p>
            <a:endParaRPr lang="ru-RU" dirty="0"/>
          </a:p>
        </p:txBody>
      </p:sp>
      <p:pic>
        <p:nvPicPr>
          <p:cNvPr id="5" name="Рисунок 4" descr="детский суици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214686"/>
            <a:ext cx="500066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Демонстративный тип суицида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  <a:r>
              <a:rPr lang="ru-RU" b="1" dirty="0" smtClean="0"/>
              <a:t>Демонстративное суицидальное поведение – это изображение попыток самоубийства без реального намерения покончить с жизнью, с расчетом на спасение. Все действия направлены на привлечение внимания, возобновление интереса к собственной персоне, жалость, сочувствие, возмездие за обиду, несправедливость. Место совершения попытки самоубийства указывает на ее адрес: дома – родным, в компании сверстников – кому-то из них.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Аффективный  (чувственный)                тип суицида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r>
              <a:rPr lang="ru-RU" dirty="0" smtClean="0"/>
              <a:t> </a:t>
            </a:r>
            <a:r>
              <a:rPr lang="ru-RU" b="1" dirty="0" smtClean="0"/>
              <a:t> Аффективное (чувственное) суицидальное поведение – тип поведения, характеризующийся, прежде всего, действиями, совершаемыми на высоте аффекта. Суицид во время аффекта может носить черты спектакля, но может быть и серьезным намерением, хотя и мимолетным.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Истинный  тип суицида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Истинное суицидальное поведение – намеренное, обдуманное поведение, направленное на реализацию самоубийства, иногда долго вынашиваемое. Подросток заботится об отсутствии помех при их совершении. В оставленных записках звучит мотив собственной вины, забота о близких, которые не должны чувствовать причастность к совершенному действию.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4287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Что делать?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Если замечена склонность школьника к самоубийству, 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следующие советы помогут изменить ситуацию: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8786874" cy="5026029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Внимательно выслушайте решившегося на самоубийство подростка. </a:t>
            </a:r>
          </a:p>
          <a:p>
            <a:pPr lvl="0"/>
            <a:r>
              <a:rPr lang="ru-RU" b="1" dirty="0" smtClean="0"/>
              <a:t>Оцените серьезность намерений и чувств ребенка.</a:t>
            </a:r>
          </a:p>
          <a:p>
            <a:pPr lvl="0"/>
            <a:r>
              <a:rPr lang="ru-RU" b="1" dirty="0" smtClean="0"/>
              <a:t>Внимательно отнеситесь ко всем, даже самым незначительным жалобам и обидам такого ребенка. </a:t>
            </a:r>
          </a:p>
          <a:p>
            <a:pPr lvl="0"/>
            <a:r>
              <a:rPr lang="ru-RU" b="1" dirty="0" smtClean="0"/>
              <a:t>Не бойтесь прямо спросить, не думают ли он или она о самоубийстве.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892480" cy="1179512"/>
          </a:xfrm>
        </p:spPr>
        <p:txBody>
          <a:bodyPr>
            <a:noAutofit/>
          </a:bodyPr>
          <a:lstStyle/>
          <a:p>
            <a:r>
              <a:rPr lang="ru-RU" sz="2800" b="1" dirty="0"/>
              <a:t>Следующие вопросы и замечания помогут завести разговор о самоубийстве и определить степень риска в данной ситуации: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196752"/>
            <a:ext cx="9036496" cy="566124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Похоже, у тебя что-то стряслось. Что тебя мучает</a:t>
            </a:r>
            <a:r>
              <a:rPr lang="ru-RU" dirty="0" smtClean="0"/>
              <a:t>?</a:t>
            </a:r>
          </a:p>
          <a:p>
            <a:pPr lvl="0"/>
            <a:r>
              <a:rPr lang="ru-RU" dirty="0" smtClean="0"/>
              <a:t> Ты </a:t>
            </a:r>
            <a:r>
              <a:rPr lang="ru-RU" dirty="0"/>
              <a:t>думал когда-нибудь о самоубийстве? </a:t>
            </a:r>
          </a:p>
          <a:p>
            <a:pPr lvl="0"/>
            <a:r>
              <a:rPr lang="ru-RU" dirty="0"/>
              <a:t>Каким образом ты собираешься это сделать? </a:t>
            </a:r>
          </a:p>
          <a:p>
            <a:pPr marL="0" lvl="0" indent="0" algn="ctr">
              <a:buNone/>
            </a:pPr>
            <a:r>
              <a:rPr lang="ru-RU" b="1" i="1" u="sng" dirty="0" smtClean="0"/>
              <a:t>Во </a:t>
            </a:r>
            <a:r>
              <a:rPr lang="ru-RU" b="1" i="1" u="sng" dirty="0"/>
              <a:t>время беседы о суициде человека необходимо убедить в следующем:</a:t>
            </a:r>
          </a:p>
          <a:p>
            <a:pPr lvl="0"/>
            <a:r>
              <a:rPr lang="ru-RU" dirty="0"/>
              <a:t>что тяжелое эмоциональное состояние, переживаемое им в настоящий момент является, временным;</a:t>
            </a:r>
          </a:p>
          <a:p>
            <a:pPr lvl="0"/>
            <a:r>
              <a:rPr lang="ru-RU" dirty="0"/>
              <a:t>что его жизнь нужна родным, близким, друзьям и уход его из жизни станет для них тяжелым ударом;</a:t>
            </a:r>
          </a:p>
          <a:p>
            <a:pPr lvl="0"/>
            <a:r>
              <a:rPr lang="ru-RU" dirty="0"/>
              <a:t>что он, безусловно, имеет право распоряжаться своей жизнью, но решение вопроса об уходе из нее в силу его крайней важности, лучше отложить на некоторое время, спокойно все обдумать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487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16632"/>
            <a:ext cx="9036496" cy="6741368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Рождение вашего ребёнка было желанным?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каждый день его целуете, говорите ласковые слова или шутите с ним?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с ним каждый вечер разговариваете по душам и обсуждаете прожитый им день?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Раз в неделю проводите с ним досуг (кино, посещение родственников и т.д.)?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обсуждаете с ним создавшиеся семейные проблемы, ситуации, планы?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обсуждаете с ним его имидж, моду, манеру одеваться?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знаете его друзей (чем они занимаются, где живут)?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в курсе о его время провождении, хобби, занятиях?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в курсе его влюблённости, симпатиях?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знаете о его недругах, недоброжелателях, врагах?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знаете, какой его любимый предмет в школе?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знаете кто у него любимый учитель в школе?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знаете, какой у него самый нелюбимый учитель в школе?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первым идёте на примирение, разговор?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400" dirty="0"/>
              <a:t>Вы не оскорбляете и не унижаете своего ребёнка?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526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/>
          </a:bodyPr>
          <a:lstStyle/>
          <a:p>
            <a:r>
              <a:rPr lang="ru-RU" dirty="0"/>
              <a:t>Если на все вопросы вы ответили "ДА", значит, вы находитесь на верном родительском пути, держите ситуацию под контролем и сможете в трудную минуту прийти на помощь своему ребёнку.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А </a:t>
            </a:r>
            <a:r>
              <a:rPr lang="ru-RU" dirty="0"/>
              <a:t>если у вас большинство "НЕТ", то необходимо </a:t>
            </a:r>
            <a:r>
              <a:rPr lang="ru-RU" b="1" i="1" dirty="0">
                <a:solidFill>
                  <a:srgbClr val="FF0000"/>
                </a:solidFill>
              </a:rPr>
              <a:t>немедленно</a:t>
            </a:r>
            <a:r>
              <a:rPr lang="ru-RU" dirty="0"/>
              <a:t> измениться, повернуться лицом к своему ребёнку, услышать его, пока не случилась беда!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418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71472" y="1"/>
            <a:ext cx="7772400" cy="12858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Цель собрания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071934" y="1428736"/>
            <a:ext cx="4857784" cy="480857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Расширить знания  о причинах, признаках и характере детского суицида.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Определить роль взрослых в оказании помощи подростку в кризисных ситуациях. 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alt"/>
          <p:cNvPicPr/>
          <p:nvPr/>
        </p:nvPicPr>
        <p:blipFill>
          <a:blip r:embed="rId2" cstate="print"/>
          <a:srcRect l="10000" r="12000"/>
          <a:stretch>
            <a:fillRect/>
          </a:stretch>
        </p:blipFill>
        <p:spPr bwMode="auto">
          <a:xfrm>
            <a:off x="428596" y="1643050"/>
            <a:ext cx="371474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Рекомендации для родителей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548680"/>
            <a:ext cx="9144000" cy="630932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Прислушиваетесь к своему ребенку, старайтесь услышать его. Вникайте в проблему ребенка</a:t>
            </a:r>
            <a:r>
              <a:rPr lang="ru-RU" sz="2400" dirty="0" smtClean="0"/>
              <a:t>.</a:t>
            </a:r>
          </a:p>
          <a:p>
            <a:pPr lvl="0"/>
            <a:r>
              <a:rPr lang="ru-RU" sz="2400" dirty="0" smtClean="0"/>
              <a:t> Принимайте </a:t>
            </a:r>
            <a:r>
              <a:rPr lang="ru-RU" sz="2400" dirty="0"/>
              <a:t>решения совместно с ребенком, а также давайте ему право принимать самостоятельные </a:t>
            </a:r>
            <a:r>
              <a:rPr lang="ru-RU" sz="2400" dirty="0" smtClean="0"/>
              <a:t>решения.</a:t>
            </a:r>
            <a:endParaRPr lang="ru-RU" sz="2400" dirty="0"/>
          </a:p>
          <a:p>
            <a:pPr lvl="0"/>
            <a:r>
              <a:rPr lang="ru-RU" sz="2400" dirty="0"/>
              <a:t>Постарайтесь предупредить ситуацию или изменить её так, чтобы ребенку не нужно было вести себя неправильно.</a:t>
            </a:r>
          </a:p>
          <a:p>
            <a:pPr lvl="0"/>
            <a:r>
              <a:rPr lang="ru-RU" sz="2400" dirty="0"/>
              <a:t>Предоставляйте ребенку возможность отдохнуть, переключится с одного вида деятельности на другой.</a:t>
            </a:r>
          </a:p>
          <a:p>
            <a:pPr lvl="0"/>
            <a:r>
              <a:rPr lang="ru-RU" sz="2400" dirty="0"/>
              <a:t>Требуя что-то от ребенка, давайте ему четкие и ясные указания</a:t>
            </a:r>
            <a:r>
              <a:rPr lang="ru-RU" sz="2400" dirty="0" smtClean="0"/>
              <a:t>.</a:t>
            </a:r>
          </a:p>
          <a:p>
            <a:pPr lvl="0"/>
            <a:r>
              <a:rPr lang="ru-RU" sz="2400" dirty="0" smtClean="0"/>
              <a:t> Не </a:t>
            </a:r>
            <a:r>
              <a:rPr lang="ru-RU" sz="2400" dirty="0"/>
              <a:t>требуйте от ребенка сразу </a:t>
            </a:r>
            <a:r>
              <a:rPr lang="ru-RU" sz="2400" dirty="0" smtClean="0"/>
              <a:t>многого.</a:t>
            </a:r>
          </a:p>
          <a:p>
            <a:pPr lvl="0"/>
            <a:r>
              <a:rPr lang="ru-RU" sz="2400" dirty="0" smtClean="0"/>
              <a:t>Не </a:t>
            </a:r>
            <a:r>
              <a:rPr lang="ru-RU" sz="2400" dirty="0"/>
              <a:t>предъявляйте ребенку непосильных </a:t>
            </a:r>
            <a:r>
              <a:rPr lang="ru-RU" sz="2400" dirty="0" smtClean="0"/>
              <a:t>требований.</a:t>
            </a:r>
          </a:p>
          <a:p>
            <a:pPr lvl="0"/>
            <a:r>
              <a:rPr lang="ru-RU" sz="2400" dirty="0" smtClean="0"/>
              <a:t>Не </a:t>
            </a:r>
            <a:r>
              <a:rPr lang="ru-RU" sz="2400" dirty="0"/>
              <a:t>действуйте сгоряча. </a:t>
            </a:r>
            <a:endParaRPr lang="ru-RU" sz="2400" dirty="0" smtClean="0"/>
          </a:p>
          <a:p>
            <a:pPr lvl="0"/>
            <a:r>
              <a:rPr lang="ru-RU" sz="2400" dirty="0" smtClean="0"/>
              <a:t>Подумайте</a:t>
            </a:r>
            <a:r>
              <a:rPr lang="ru-RU" sz="2400" dirty="0"/>
              <a:t>, в чем трудность ситуации, в которую попал ребенок.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166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err="1">
                <a:solidFill>
                  <a:srgbClr val="FF0000"/>
                </a:solidFill>
              </a:rPr>
              <a:t>Шахбанов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Сухраб</a:t>
            </a:r>
            <a:r>
              <a:rPr lang="ru-RU" b="1" dirty="0">
                <a:solidFill>
                  <a:srgbClr val="FF0000"/>
                </a:solidFill>
              </a:rPr>
              <a:t>: «Суицид есть издевательство над смертью</a:t>
            </a:r>
            <a:r>
              <a:rPr lang="ru-RU" b="1" dirty="0" smtClean="0">
                <a:solidFill>
                  <a:srgbClr val="FF0000"/>
                </a:solidFill>
              </a:rPr>
              <a:t>».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u="sng" dirty="0"/>
              <a:t>Психологический  смысл  суицида  </a:t>
            </a:r>
            <a:r>
              <a:rPr lang="ru-RU" dirty="0"/>
              <a:t>чаще  всего  заключается  в  реагировании, снятии  аффективного  напряжения, ухода, выключение  из  тяжелой  жизненной </a:t>
            </a:r>
            <a:r>
              <a:rPr lang="ru-RU" dirty="0" smtClean="0"/>
              <a:t>ситуации.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982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Суицид – это самоубийство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928670"/>
            <a:ext cx="8429684" cy="500066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Самоубийство – это реакция человека на проблему, кажущуюся непреодолимой, как например, отчуждение, смерть близких, детство проведенное в разбитой семье, серьезная физическая болезнь, финансовые затруднения, обида на близких людей, наркомания и др. </a:t>
            </a:r>
            <a:endParaRPr lang="ru-RU" b="1" dirty="0"/>
          </a:p>
        </p:txBody>
      </p:sp>
      <p:pic>
        <p:nvPicPr>
          <p:cNvPr id="4" name="Рисунок 3" descr="детский и подростковый суици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00504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Страшная статистика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435280" cy="5976664"/>
          </a:xfrm>
        </p:spPr>
        <p:txBody>
          <a:bodyPr>
            <a:normAutofit/>
          </a:bodyPr>
          <a:lstStyle/>
          <a:p>
            <a:r>
              <a:rPr lang="ru-RU" dirty="0"/>
              <a:t>Россия относится к странам с наиболее высоким процентом самоубийств. </a:t>
            </a:r>
            <a:endParaRPr lang="ru-RU" dirty="0" smtClean="0"/>
          </a:p>
          <a:p>
            <a:r>
              <a:rPr lang="ru-RU" b="1" dirty="0">
                <a:solidFill>
                  <a:srgbClr val="FF0000"/>
                </a:solidFill>
              </a:rPr>
              <a:t>30%</a:t>
            </a:r>
            <a:r>
              <a:rPr lang="ru-RU" dirty="0"/>
              <a:t> </a:t>
            </a:r>
            <a:r>
              <a:rPr lang="ru-RU" dirty="0" smtClean="0"/>
              <a:t>в возрасте </a:t>
            </a:r>
            <a:r>
              <a:rPr lang="ru-RU" b="1" dirty="0">
                <a:solidFill>
                  <a:srgbClr val="FF0000"/>
                </a:solidFill>
              </a:rPr>
              <a:t>14 – 24 лет </a:t>
            </a:r>
            <a:r>
              <a:rPr lang="ru-RU" dirty="0"/>
              <a:t>бывают суицидальные </a:t>
            </a:r>
            <a:r>
              <a:rPr lang="ru-RU" dirty="0" smtClean="0"/>
              <a:t>мысли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6%</a:t>
            </a:r>
            <a:r>
              <a:rPr lang="ru-RU" dirty="0" smtClean="0"/>
              <a:t> </a:t>
            </a:r>
            <a:r>
              <a:rPr lang="ru-RU" dirty="0"/>
              <a:t>юношей и </a:t>
            </a:r>
            <a:r>
              <a:rPr lang="ru-RU" b="1" dirty="0">
                <a:solidFill>
                  <a:srgbClr val="FF0000"/>
                </a:solidFill>
              </a:rPr>
              <a:t>10% </a:t>
            </a:r>
            <a:r>
              <a:rPr lang="ru-RU" dirty="0"/>
              <a:t>девушек совершают суицидальные действия</a:t>
            </a:r>
            <a:r>
              <a:rPr lang="ru-RU" dirty="0" smtClean="0"/>
              <a:t>.</a:t>
            </a:r>
          </a:p>
          <a:p>
            <a:r>
              <a:rPr lang="ru-RU" dirty="0"/>
              <a:t>ежегодно погибает около </a:t>
            </a:r>
            <a:r>
              <a:rPr lang="ru-RU" b="1" dirty="0">
                <a:solidFill>
                  <a:srgbClr val="FF0000"/>
                </a:solidFill>
              </a:rPr>
              <a:t>2800 </a:t>
            </a:r>
            <a:r>
              <a:rPr lang="ru-RU" dirty="0"/>
              <a:t>детей и подростков в возрасте </a:t>
            </a:r>
            <a:r>
              <a:rPr lang="ru-RU" b="1" dirty="0">
                <a:solidFill>
                  <a:srgbClr val="FF0000"/>
                </a:solidFill>
              </a:rPr>
              <a:t>от 5 до 19 </a:t>
            </a:r>
            <a:r>
              <a:rPr lang="ru-RU" b="1" dirty="0" smtClean="0">
                <a:solidFill>
                  <a:srgbClr val="FF0000"/>
                </a:solidFill>
              </a:rPr>
              <a:t>лет</a:t>
            </a:r>
          </a:p>
          <a:p>
            <a:r>
              <a:rPr lang="ru-RU" b="1" dirty="0">
                <a:solidFill>
                  <a:srgbClr val="FF0000"/>
                </a:solidFill>
              </a:rPr>
              <a:t>62%</a:t>
            </a:r>
            <a:r>
              <a:rPr lang="ru-RU" dirty="0"/>
              <a:t> всех самоубийств несовершеннолетних связано с семейными конфликтами и неблагополучием, боязнью насилия со стороны взрослых, бестактным поведением отдельных педагогов, конфликтами с учителями, одноклассниками, друзьями, черствостью и безразличием окружающих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r>
              <a:rPr lang="ru-RU" b="1" dirty="0"/>
              <a:t>Мотивы подросткового суицида: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71546"/>
            <a:ext cx="8715436" cy="564360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Ссора с друзьями. </a:t>
            </a:r>
          </a:p>
          <a:p>
            <a:r>
              <a:rPr lang="ru-RU" b="1" dirty="0" smtClean="0"/>
              <a:t>Школьные проблемы.</a:t>
            </a:r>
          </a:p>
          <a:p>
            <a:pPr lvl="0"/>
            <a:r>
              <a:rPr lang="ru-RU" b="1" dirty="0" smtClean="0"/>
              <a:t>Расставание с любимым человеком или его измена. </a:t>
            </a:r>
          </a:p>
          <a:p>
            <a:pPr lvl="0"/>
            <a:r>
              <a:rPr lang="ru-RU" b="1" dirty="0" smtClean="0"/>
              <a:t>Смерть кого-либо из близких родственников.</a:t>
            </a:r>
          </a:p>
          <a:p>
            <a:pPr lvl="0"/>
            <a:r>
              <a:rPr lang="ru-RU" b="1" dirty="0" smtClean="0"/>
              <a:t>Частое попадание ребенка в стрессовые ситуации.</a:t>
            </a:r>
          </a:p>
          <a:p>
            <a:pPr lvl="0"/>
            <a:r>
              <a:rPr lang="ru-RU" b="1" dirty="0" smtClean="0"/>
              <a:t>Сложная психологическая обстановка в семье.</a:t>
            </a:r>
          </a:p>
          <a:p>
            <a:pPr lvl="0"/>
            <a:r>
              <a:rPr lang="ru-RU" b="1" dirty="0" smtClean="0"/>
              <a:t>Затяжное депрессивное состояние подростка.</a:t>
            </a:r>
          </a:p>
          <a:p>
            <a:pPr lvl="0"/>
            <a:r>
              <a:rPr lang="ru-RU" b="1" dirty="0" smtClean="0"/>
              <a:t>Игровая зависимость и зависимость от интернета.</a:t>
            </a:r>
          </a:p>
          <a:p>
            <a:pPr lvl="0"/>
            <a:r>
              <a:rPr lang="ru-RU" b="1" dirty="0" smtClean="0"/>
              <a:t>Насилие в семье. </a:t>
            </a:r>
          </a:p>
          <a:p>
            <a:pPr lvl="0"/>
            <a:r>
              <a:rPr lang="ru-RU" b="1" dirty="0" smtClean="0"/>
              <a:t>Подростковая беременность. </a:t>
            </a:r>
          </a:p>
          <a:p>
            <a:r>
              <a:rPr lang="ru-RU" b="1" dirty="0"/>
              <a:t>Желание привлечь к себе внимание, вызвать сочувствие, избежать неприятных последствий, уйти от трудной </a:t>
            </a:r>
            <a:r>
              <a:rPr lang="ru-RU" b="1" dirty="0" smtClean="0"/>
              <a:t>ситуации.</a:t>
            </a:r>
            <a:endParaRPr lang="ru-RU" b="1" dirty="0"/>
          </a:p>
          <a:p>
            <a:r>
              <a:rPr lang="ru-RU" b="1" dirty="0" smtClean="0"/>
              <a:t>Сочувствие </a:t>
            </a:r>
            <a:r>
              <a:rPr lang="ru-RU" b="1" dirty="0"/>
              <a:t>или подражание товарищам, героям книг или фильмов.</a:t>
            </a:r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4" algn="ctr" rtl="0">
              <a:spcBef>
                <a:spcPct val="0"/>
              </a:spcBef>
            </a:pPr>
            <a:r>
              <a:rPr lang="ru-RU" sz="4400" b="1" dirty="0"/>
              <a:t>Причины</a:t>
            </a:r>
            <a:r>
              <a:rPr lang="ru-RU" sz="4000" b="1" dirty="0"/>
              <a:t> суицида</a:t>
            </a:r>
            <a:r>
              <a:rPr lang="ru-RU" sz="1200" b="1" dirty="0"/>
              <a:t/>
            </a:r>
            <a:br>
              <a:rPr lang="ru-RU" sz="1200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052736"/>
            <a:ext cx="8291264" cy="54006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Несформированное </a:t>
            </a:r>
            <a:r>
              <a:rPr lang="ru-RU" dirty="0"/>
              <a:t>понимание смерти. </a:t>
            </a:r>
            <a:endParaRPr lang="ru-RU" dirty="0" smtClean="0"/>
          </a:p>
          <a:p>
            <a:r>
              <a:rPr lang="ru-RU" dirty="0" smtClean="0"/>
              <a:t>Отсутствие </a:t>
            </a:r>
            <a:r>
              <a:rPr lang="ru-RU" dirty="0"/>
              <a:t>идеологии в обществе. </a:t>
            </a:r>
            <a:endParaRPr lang="ru-RU" dirty="0" smtClean="0"/>
          </a:p>
          <a:p>
            <a:r>
              <a:rPr lang="ru-RU" dirty="0"/>
              <a:t>Ранняя половая жизнь, приводящая к ранним разочарованиям. </a:t>
            </a:r>
            <a:endParaRPr lang="ru-RU" dirty="0" smtClean="0"/>
          </a:p>
          <a:p>
            <a:r>
              <a:rPr lang="ru-RU" dirty="0"/>
              <a:t>Дисгармония в семье</a:t>
            </a:r>
            <a:r>
              <a:rPr lang="ru-RU" dirty="0" smtClean="0"/>
              <a:t>.</a:t>
            </a:r>
          </a:p>
          <a:p>
            <a:r>
              <a:rPr lang="ru-RU" dirty="0" err="1"/>
              <a:t>Саморазрушаемое</a:t>
            </a:r>
            <a:r>
              <a:rPr lang="ru-RU" dirty="0"/>
              <a:t> </a:t>
            </a:r>
            <a:r>
              <a:rPr lang="ru-RU" dirty="0" smtClean="0"/>
              <a:t>поведение. </a:t>
            </a:r>
          </a:p>
          <a:p>
            <a:r>
              <a:rPr lang="ru-RU" dirty="0"/>
              <a:t>Р</a:t>
            </a:r>
            <a:r>
              <a:rPr lang="ru-RU" dirty="0" smtClean="0"/>
              <a:t>еакция</a:t>
            </a:r>
            <a:r>
              <a:rPr lang="ru-RU" dirty="0"/>
              <a:t> </a:t>
            </a:r>
            <a:r>
              <a:rPr lang="ru-RU" dirty="0" smtClean="0"/>
              <a:t>протеста.</a:t>
            </a:r>
          </a:p>
          <a:p>
            <a:r>
              <a:rPr lang="ru-RU" dirty="0"/>
              <a:t>Депрессия 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268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2" algn="ctr" rtl="0">
              <a:spcBef>
                <a:spcPct val="0"/>
              </a:spcBef>
            </a:pPr>
            <a:r>
              <a:rPr lang="ru-RU" sz="4000" b="1" dirty="0"/>
              <a:t>К «группе риска» по суициду относятся подростки: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340768"/>
            <a:ext cx="9144000" cy="5517232"/>
          </a:xfrm>
        </p:spPr>
        <p:txBody>
          <a:bodyPr>
            <a:normAutofit/>
          </a:bodyPr>
          <a:lstStyle/>
          <a:p>
            <a:r>
              <a:rPr lang="ru-RU" dirty="0"/>
              <a:t>с нарушением межличностных отношений</a:t>
            </a:r>
          </a:p>
          <a:p>
            <a:r>
              <a:rPr lang="ru-RU" dirty="0"/>
              <a:t>злоупотребляющие алкоголем или наркотиками</a:t>
            </a:r>
          </a:p>
          <a:p>
            <a:r>
              <a:rPr lang="ru-RU" dirty="0"/>
              <a:t>с затяжным депрессивным состоянием</a:t>
            </a:r>
          </a:p>
          <a:p>
            <a:r>
              <a:rPr lang="ru-RU" dirty="0"/>
              <a:t>сверхкритичные к себе подростки</a:t>
            </a:r>
          </a:p>
          <a:p>
            <a:r>
              <a:rPr lang="ru-RU" dirty="0"/>
              <a:t>страдающие от недавно испытанных унижений или трагических утрат, от хронических или смертельных болезней</a:t>
            </a:r>
          </a:p>
          <a:p>
            <a:r>
              <a:rPr lang="ru-RU" dirty="0" err="1"/>
              <a:t>фрустрированные</a:t>
            </a:r>
            <a:r>
              <a:rPr lang="ru-RU" dirty="0"/>
              <a:t> несоответствием между ожидавшимися успехами в жизни и реальными достижениями;</a:t>
            </a:r>
          </a:p>
          <a:p>
            <a:r>
              <a:rPr lang="ru-RU" dirty="0"/>
              <a:t>страдающие от болезней или покинутые окружением подростки;</a:t>
            </a:r>
          </a:p>
          <a:p>
            <a:r>
              <a:rPr lang="ru-RU" dirty="0" smtClean="0"/>
              <a:t>из </a:t>
            </a:r>
            <a:r>
              <a:rPr lang="ru-RU" dirty="0"/>
              <a:t>социально-неблагополучных семей </a:t>
            </a:r>
          </a:p>
          <a:p>
            <a:r>
              <a:rPr lang="ru-RU" dirty="0" smtClean="0"/>
              <a:t>из </a:t>
            </a:r>
            <a:r>
              <a:rPr lang="ru-RU" dirty="0"/>
              <a:t>семей, в которых были случаи суицидов.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043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88640"/>
            <a:ext cx="9001156" cy="54868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Признаки суицидального 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поведения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908720"/>
            <a:ext cx="8858312" cy="594928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/>
              <a:t>Приведение своих дел в порядок — раздача ценных вещей, упаковывание. </a:t>
            </a:r>
            <a:endParaRPr lang="ru-RU" sz="1800" b="1" dirty="0" smtClean="0"/>
          </a:p>
          <a:p>
            <a:pPr algn="just"/>
            <a:r>
              <a:rPr lang="ru-RU" sz="1800" b="1" dirty="0"/>
              <a:t>Прощание. </a:t>
            </a:r>
            <a:endParaRPr lang="ru-RU" sz="1800" b="1" dirty="0" smtClean="0"/>
          </a:p>
          <a:p>
            <a:pPr algn="just"/>
            <a:r>
              <a:rPr lang="ru-RU" sz="1800" b="1" dirty="0"/>
              <a:t>Внешняя удовлетворенность — прилив энергии. </a:t>
            </a:r>
            <a:endParaRPr lang="ru-RU" sz="1800" b="1" dirty="0" smtClean="0"/>
          </a:p>
          <a:p>
            <a:pPr algn="just"/>
            <a:r>
              <a:rPr lang="ru-RU" sz="1800" b="1" dirty="0"/>
              <a:t>Письменные указания </a:t>
            </a:r>
            <a:r>
              <a:rPr lang="ru-RU" sz="1800" b="1" dirty="0" smtClean="0"/>
              <a:t>.</a:t>
            </a:r>
          </a:p>
          <a:p>
            <a:pPr algn="just"/>
            <a:r>
              <a:rPr lang="ru-RU" sz="1800" b="1" dirty="0"/>
              <a:t>Словесные указания или угрозы</a:t>
            </a:r>
            <a:r>
              <a:rPr lang="ru-RU" sz="1800" b="1" dirty="0" smtClean="0"/>
              <a:t>.</a:t>
            </a:r>
          </a:p>
          <a:p>
            <a:pPr algn="just"/>
            <a:r>
              <a:rPr lang="ru-RU" sz="1800" b="1" dirty="0"/>
              <a:t>Вспышки гнева у импульсивных подростков.</a:t>
            </a:r>
          </a:p>
          <a:p>
            <a:pPr algn="just"/>
            <a:r>
              <a:rPr lang="ru-RU" sz="1800" b="1" dirty="0"/>
              <a:t>Бессонница.</a:t>
            </a:r>
            <a:r>
              <a:rPr lang="ru-RU" sz="1800" b="1" dirty="0" smtClean="0"/>
              <a:t> </a:t>
            </a:r>
          </a:p>
          <a:p>
            <a:pPr algn="just"/>
            <a:r>
              <a:rPr lang="ru-RU" sz="1800" b="1" dirty="0" smtClean="0"/>
              <a:t>Предпочтение скорбной музыки</a:t>
            </a:r>
          </a:p>
          <a:p>
            <a:pPr algn="just"/>
            <a:r>
              <a:rPr lang="ru-RU" sz="1800" b="1" dirty="0" smtClean="0"/>
              <a:t>Смерть и самоубийство как постоянная тема, фантазии на эту тему.</a:t>
            </a:r>
          </a:p>
          <a:p>
            <a:pPr algn="just"/>
            <a:r>
              <a:rPr lang="ru-RU" sz="1800" b="1" dirty="0" smtClean="0"/>
              <a:t> Разговоры об отсутствии ценности жизни</a:t>
            </a:r>
          </a:p>
          <a:p>
            <a:pPr algn="just"/>
            <a:r>
              <a:rPr lang="ru-RU" sz="1800" b="1" dirty="0" smtClean="0"/>
              <a:t>Интерес, проявляющийся косвенно или прямо, к возможным средствам самоубийства</a:t>
            </a:r>
          </a:p>
          <a:p>
            <a:pPr algn="just"/>
            <a:r>
              <a:rPr lang="ru-RU" sz="1800" b="1" dirty="0" smtClean="0"/>
              <a:t>Косвенные высказывания типа «Скоро вы отдохнете от меня, скоро все закончится для меня»</a:t>
            </a:r>
          </a:p>
          <a:p>
            <a:pPr algn="just"/>
            <a:r>
              <a:rPr lang="ru-RU" sz="1800" b="1" dirty="0" smtClean="0"/>
              <a:t> Жалобы на собственную беспомощность</a:t>
            </a:r>
          </a:p>
          <a:p>
            <a:pPr algn="just"/>
            <a:r>
              <a:rPr lang="ru-RU" sz="1800" b="1" dirty="0" smtClean="0"/>
              <a:t> Несвойственная молчаливость</a:t>
            </a:r>
          </a:p>
          <a:p>
            <a:pPr algn="just"/>
            <a:r>
              <a:rPr lang="ru-RU" sz="1800" b="1" dirty="0" smtClean="0"/>
              <a:t> Особый интерес к тому, что происходит с человеком после смерти</a:t>
            </a:r>
            <a:endParaRPr lang="ru-RU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ADE61246146DFA4689E381E95BFF2DE1" ma:contentTypeVersion="2" ma:contentTypeDescription="Создание документа." ma:contentTypeScope="" ma:versionID="dc2528d835b16a85ba94f56efec054ff">
  <xsd:schema xmlns:xsd="http://www.w3.org/2001/XMLSchema" xmlns:p="http://schemas.microsoft.com/office/2006/metadata/properties" targetNamespace="http://schemas.microsoft.com/office/2006/metadata/properties" ma:root="true" ma:fieldsID="8d5541492e3e0ca19339b41d5443b93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6BDCBEB-1366-46AF-A80B-F3809D4642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BBC7AC-BCF9-45C8-B1D4-EBCA66E9B1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16B555-47B2-4547-81F7-2C74529ED13F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1439</TotalTime>
  <Words>985</Words>
  <Application>Microsoft Office PowerPoint</Application>
  <PresentationFormat>Экран (4:3)</PresentationFormat>
  <Paragraphs>139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  «Подростковый суицид и его профилактика»</vt:lpstr>
      <vt:lpstr>Цель собрания</vt:lpstr>
      <vt:lpstr>Слайд 3</vt:lpstr>
      <vt:lpstr>Суицид – это самоубийство</vt:lpstr>
      <vt:lpstr>Страшная статистика</vt:lpstr>
      <vt:lpstr>Мотивы подросткового суицида:</vt:lpstr>
      <vt:lpstr>Причины суицида </vt:lpstr>
      <vt:lpstr>К «группе риска» по суициду относятся подростки: </vt:lpstr>
      <vt:lpstr>Признаки суицидального  поведения</vt:lpstr>
      <vt:lpstr>Признаки эмоциональных нарушений, лежащих в основе суицида</vt:lpstr>
      <vt:lpstr>Индивидуальные особенности детей, склонных к самоубийству </vt:lpstr>
      <vt:lpstr>Типы суицидального поведения</vt:lpstr>
      <vt:lpstr>Демонстративный тип суицида</vt:lpstr>
      <vt:lpstr>Аффективный  (чувственный)                тип суицида</vt:lpstr>
      <vt:lpstr>Истинный  тип суицида</vt:lpstr>
      <vt:lpstr> Что делать? Если замечена склонность школьника к самоубийству,  следующие советы помогут изменить ситуацию: </vt:lpstr>
      <vt:lpstr>Следующие вопросы и замечания помогут завести разговор о самоубийстве и определить степень риска в данной ситуации: </vt:lpstr>
      <vt:lpstr>Слайд 18</vt:lpstr>
      <vt:lpstr>Слайд 19</vt:lpstr>
      <vt:lpstr>Рекомендации для родителей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</dc:creator>
  <cp:lastModifiedBy>Психолог</cp:lastModifiedBy>
  <cp:revision>141</cp:revision>
  <dcterms:created xsi:type="dcterms:W3CDTF">2012-02-13T08:59:37Z</dcterms:created>
  <dcterms:modified xsi:type="dcterms:W3CDTF">2022-10-12T03:54:28Z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0x010100ADE61246146DFA4689E381E95BFF2DE1</vt:lpwstr>
  </property>
</Properties>
</file>