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0" r:id="rId2"/>
    <p:sldId id="272" r:id="rId3"/>
    <p:sldId id="281" r:id="rId4"/>
    <p:sldId id="270" r:id="rId5"/>
    <p:sldId id="282" r:id="rId6"/>
    <p:sldId id="271" r:id="rId7"/>
    <p:sldId id="274" r:id="rId8"/>
    <p:sldId id="275" r:id="rId9"/>
    <p:sldId id="277" r:id="rId10"/>
    <p:sldId id="276" r:id="rId11"/>
    <p:sldId id="273" r:id="rId12"/>
    <p:sldId id="279" r:id="rId13"/>
    <p:sldId id="283" r:id="rId14"/>
  </p:sldIdLst>
  <p:sldSz cx="9144000" cy="6858000" type="screen4x3"/>
  <p:notesSz cx="6858000" cy="9144000"/>
  <p:custDataLst>
    <p:tags r:id="rId15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76" autoAdjust="0"/>
    <p:restoredTop sz="93548" autoAdjust="0"/>
  </p:normalViewPr>
  <p:slideViewPr>
    <p:cSldViewPr>
      <p:cViewPr>
        <p:scale>
          <a:sx n="106" d="100"/>
          <a:sy n="106" d="100"/>
        </p:scale>
        <p:origin x="-9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E1FDE-A63D-4A83-89BE-0F460681BA1D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E0A96-B904-4E65-B37A-D48444DCB0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E1FDE-A63D-4A83-89BE-0F460681BA1D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E0A96-B904-4E65-B37A-D48444DCB0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E1FDE-A63D-4A83-89BE-0F460681BA1D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E0A96-B904-4E65-B37A-D48444DCB0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E1FDE-A63D-4A83-89BE-0F460681BA1D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E0A96-B904-4E65-B37A-D48444DCB0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E1FDE-A63D-4A83-89BE-0F460681BA1D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E0A96-B904-4E65-B37A-D48444DCB0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E1FDE-A63D-4A83-89BE-0F460681BA1D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E0A96-B904-4E65-B37A-D48444DCB0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E1FDE-A63D-4A83-89BE-0F460681BA1D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E0A96-B904-4E65-B37A-D48444DCB0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E1FDE-A63D-4A83-89BE-0F460681BA1D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E0A96-B904-4E65-B37A-D48444DCB0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E1FDE-A63D-4A83-89BE-0F460681BA1D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E0A96-B904-4E65-B37A-D48444DCB0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E1FDE-A63D-4A83-89BE-0F460681BA1D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E0A96-B904-4E65-B37A-D48444DCB0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E1FDE-A63D-4A83-89BE-0F460681BA1D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E0A96-B904-4E65-B37A-D48444DCB0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5E1FDE-A63D-4A83-89BE-0F460681BA1D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FE0A96-B904-4E65-B37A-D48444DCB0D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6421C9A3-24F2-4273-847A-455616A0CBAC}"/>
              </a:ext>
            </a:extLst>
          </p:cNvPr>
          <p:cNvSpPr txBox="1"/>
          <p:nvPr/>
        </p:nvSpPr>
        <p:spPr>
          <a:xfrm>
            <a:off x="2411760" y="1988840"/>
            <a:ext cx="504056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002060"/>
                </a:solidFill>
              </a:rPr>
              <a:t>Не всегда уравненья</a:t>
            </a:r>
          </a:p>
          <a:p>
            <a:r>
              <a:rPr lang="ru-RU" sz="3600" b="1" dirty="0">
                <a:solidFill>
                  <a:srgbClr val="002060"/>
                </a:solidFill>
              </a:rPr>
              <a:t>Разрешают сомненья,</a:t>
            </a:r>
          </a:p>
          <a:p>
            <a:r>
              <a:rPr lang="ru-RU" sz="3600" b="1" dirty="0">
                <a:solidFill>
                  <a:srgbClr val="002060"/>
                </a:solidFill>
              </a:rPr>
              <a:t>Но итогом сомненья</a:t>
            </a:r>
          </a:p>
          <a:p>
            <a:r>
              <a:rPr lang="ru-RU" sz="3600" b="1" dirty="0">
                <a:solidFill>
                  <a:srgbClr val="002060"/>
                </a:solidFill>
              </a:rPr>
              <a:t>Может быть озаренье.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0B3A352D-D2A6-4485-A246-606952425ECA}"/>
              </a:ext>
            </a:extLst>
          </p:cNvPr>
          <p:cNvSpPr txBox="1"/>
          <p:nvPr/>
        </p:nvSpPr>
        <p:spPr>
          <a:xfrm>
            <a:off x="683568" y="332656"/>
            <a:ext cx="59766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>
                <a:solidFill>
                  <a:srgbClr val="C00000"/>
                </a:solidFill>
              </a:rPr>
              <a:t>Эпиграф:</a:t>
            </a:r>
          </a:p>
        </p:txBody>
      </p:sp>
    </p:spTree>
    <p:extLst>
      <p:ext uri="{BB962C8B-B14F-4D97-AF65-F5344CB8AC3E}">
        <p14:creationId xmlns:p14="http://schemas.microsoft.com/office/powerpoint/2010/main" val="1431137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xmlns="" id="{7F7944FA-1440-499C-969F-C21C0FB69D11}"/>
                  </a:ext>
                </a:extLst>
              </p:cNvPr>
              <p:cNvSpPr txBox="1"/>
              <p:nvPr/>
            </p:nvSpPr>
            <p:spPr>
              <a:xfrm>
                <a:off x="539552" y="620688"/>
                <a:ext cx="2808312" cy="31393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−7</m:t>
                    </m:r>
                    <m:sSup>
                      <m:sSupPr>
                        <m:ctrlPr>
                          <a:rPr lang="ru-RU" sz="2400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400" b="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24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n-US" sz="2400" dirty="0">
                    <a:solidFill>
                      <a:srgbClr val="002060"/>
                    </a:solidFill>
                  </a:rPr>
                  <a:t> </a:t>
                </a: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−7≠0</m:t>
                    </m:r>
                  </m:oMath>
                </a14:m>
                <a:r>
                  <a:rPr lang="en-US" sz="2400" dirty="0">
                    <a:solidFill>
                      <a:srgbClr val="002060"/>
                    </a:solidFill>
                  </a:rPr>
                  <a:t> </a:t>
                </a: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ru-RU" sz="2400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400" b="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24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n-US" sz="2400" dirty="0">
                    <a:solidFill>
                      <a:srgbClr val="002060"/>
                    </a:solidFill>
                  </a:rPr>
                  <a:t> </a:t>
                </a: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n-US" sz="2400" dirty="0">
                    <a:solidFill>
                      <a:srgbClr val="002060"/>
                    </a:solidFill>
                  </a:rPr>
                  <a:t> </a:t>
                </a:r>
              </a:p>
              <a:p>
                <a:pPr>
                  <a:lnSpc>
                    <a:spcPct val="150000"/>
                  </a:lnSpc>
                </a:pPr>
                <a:r>
                  <a:rPr lang="ru-RU" sz="2400" dirty="0">
                    <a:solidFill>
                      <a:srgbClr val="002060"/>
                    </a:solidFill>
                  </a:rPr>
                  <a:t>Ответ: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n-US" sz="2400" dirty="0">
                    <a:solidFill>
                      <a:srgbClr val="002060"/>
                    </a:solidFill>
                  </a:rPr>
                  <a:t> </a:t>
                </a:r>
              </a:p>
              <a:p>
                <a:endParaRPr lang="ru-RU" dirty="0"/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7F7944FA-1440-499C-969F-C21C0FB69D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552" y="620688"/>
                <a:ext cx="2808312" cy="3139321"/>
              </a:xfrm>
              <a:prstGeom prst="rect">
                <a:avLst/>
              </a:prstGeom>
              <a:blipFill>
                <a:blip r:embed="rId3"/>
                <a:stretch>
                  <a:fillRect l="-347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xmlns="" id="{4DDDE847-83F2-4F36-B113-660E79455AD3}"/>
                  </a:ext>
                </a:extLst>
              </p:cNvPr>
              <p:cNvSpPr txBox="1"/>
              <p:nvPr/>
            </p:nvSpPr>
            <p:spPr>
              <a:xfrm>
                <a:off x="4788024" y="836712"/>
                <a:ext cx="3816424" cy="2275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sz="24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𝒂</m:t>
                    </m:r>
                    <m:sSup>
                      <m:sSupPr>
                        <m:ctrlPr>
                          <a:rPr lang="en-US" sz="2400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24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p>
                        <m:r>
                          <a:rPr lang="en-US" sz="24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en-US" sz="24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𝟎</m:t>
                    </m:r>
                  </m:oMath>
                </a14:m>
                <a:r>
                  <a:rPr lang="en-US" sz="2400" b="1" dirty="0">
                    <a:solidFill>
                      <a:srgbClr val="C00000"/>
                    </a:solidFill>
                  </a:rPr>
                  <a:t> </a:t>
                </a: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𝒂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≠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𝟎</m:t>
                    </m:r>
                  </m:oMath>
                </a14:m>
                <a:r>
                  <a:rPr lang="en-US" sz="2400" b="1" dirty="0">
                    <a:solidFill>
                      <a:srgbClr val="002060"/>
                    </a:solidFill>
                  </a:rPr>
                  <a:t> </a:t>
                </a: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ru-RU" sz="2400" b="1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p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𝟎</m:t>
                    </m:r>
                  </m:oMath>
                </a14:m>
                <a:r>
                  <a:rPr lang="en-US" sz="2400" b="1" dirty="0">
                    <a:solidFill>
                      <a:srgbClr val="002060"/>
                    </a:solidFill>
                  </a:rPr>
                  <a:t> </a:t>
                </a: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sz="24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𝒙</m:t>
                    </m:r>
                    <m:r>
                      <a:rPr lang="en-US" sz="24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𝟎</m:t>
                    </m:r>
                  </m:oMath>
                </a14:m>
                <a:r>
                  <a:rPr lang="en-US" sz="2400" b="1" dirty="0">
                    <a:solidFill>
                      <a:srgbClr val="C00000"/>
                    </a:solidFill>
                  </a:rPr>
                  <a:t> </a:t>
                </a:r>
                <a:endParaRPr lang="ru-RU" sz="2400" b="1" dirty="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4DDDE847-83F2-4F36-B113-660E79455AD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88024" y="836712"/>
                <a:ext cx="3816424" cy="227511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145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6B6A550B-BE55-4DCD-B565-D4DE1ACA3AFB}"/>
              </a:ext>
            </a:extLst>
          </p:cNvPr>
          <p:cNvSpPr txBox="1"/>
          <p:nvPr/>
        </p:nvSpPr>
        <p:spPr>
          <a:xfrm>
            <a:off x="755576" y="332656"/>
            <a:ext cx="75608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solidFill>
                  <a:srgbClr val="C00000"/>
                </a:solidFill>
              </a:rPr>
              <a:t>Решения неполных квадратных уравнений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" name="Таблица 3">
                <a:extLst>
                  <a:ext uri="{FF2B5EF4-FFF2-40B4-BE49-F238E27FC236}">
                    <a16:creationId xmlns:a16="http://schemas.microsoft.com/office/drawing/2014/main" xmlns="" id="{E4D72731-12F6-456C-BA2F-35D02E6933DA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78438715"/>
                  </p:ext>
                </p:extLst>
              </p:nvPr>
            </p:nvGraphicFramePr>
            <p:xfrm>
              <a:off x="539552" y="1772816"/>
              <a:ext cx="8208912" cy="4371658"/>
            </p:xfrm>
            <a:graphic>
              <a:graphicData uri="http://schemas.openxmlformats.org/drawingml/2006/table">
                <a:tbl>
                  <a:tblPr firstRow="1" bandRow="1">
                    <a:tableStyleId>{3C2FFA5D-87B4-456A-9821-1D502468CF0F}</a:tableStyleId>
                  </a:tblPr>
                  <a:tblGrid>
                    <a:gridCol w="3384376">
                      <a:extLst>
                        <a:ext uri="{9D8B030D-6E8A-4147-A177-3AD203B41FA5}">
                          <a16:colId xmlns:a16="http://schemas.microsoft.com/office/drawing/2014/main" xmlns="" val="1909686699"/>
                        </a:ext>
                      </a:extLst>
                    </a:gridCol>
                    <a:gridCol w="4824536">
                      <a:extLst>
                        <a:ext uri="{9D8B030D-6E8A-4147-A177-3AD203B41FA5}">
                          <a16:colId xmlns:a16="http://schemas.microsoft.com/office/drawing/2014/main" xmlns="" val="199688174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2400" dirty="0"/>
                            <a:t>Вид неполного квадратного уравнения</a:t>
                          </a:r>
                          <a:endParaRPr lang="ru-RU" sz="2400" b="1" dirty="0">
                            <a:solidFill>
                              <a:srgbClr val="002060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2400" dirty="0"/>
                            <a:t>Корни уравнения</a:t>
                          </a:r>
                          <a:endParaRPr lang="ru-RU" sz="2400" b="1" dirty="0">
                            <a:solidFill>
                              <a:srgbClr val="002060"/>
                            </a:solidFill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="" val="733691330"/>
                      </a:ext>
                    </a:extLst>
                  </a:tr>
                  <a:tr h="324835">
                    <a:tc rowSpan="2"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r>
                                <a:rPr lang="en-US" sz="2400" smtClean="0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  <m:sSup>
                                <m:sSupPr>
                                  <m:ctrlPr>
                                    <a:rPr lang="en-US" sz="2400" i="1" smtClean="0"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en-US" sz="2400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sz="2400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sz="2400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sz="2400" smtClean="0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  <m:r>
                                <a:rPr lang="en-US" sz="2400" smtClean="0">
                                  <a:latin typeface="Cambria Math" panose="02040503050406030204" pitchFamily="18" charset="0"/>
                                </a:rPr>
                                <m:t>=0</m:t>
                              </m:r>
                            </m:oMath>
                          </a14:m>
                          <a:r>
                            <a:rPr lang="en-US" sz="2400" dirty="0"/>
                            <a:t>    (b=0; c≠0)</a:t>
                          </a:r>
                        </a:p>
                        <a:p>
                          <a:pPr algn="ctr"/>
                          <a:endParaRPr lang="ru-RU" sz="2400" dirty="0">
                            <a:solidFill>
                              <a:srgbClr val="002060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2400" dirty="0"/>
                            <a:t>При </a:t>
                          </a:r>
                          <a14:m>
                            <m:oMath xmlns:m="http://schemas.openxmlformats.org/officeDocument/2006/math">
                              <m:r>
                                <a:rPr lang="en-US" sz="2400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en-US" sz="2400" i="1" smtClean="0"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en-US" sz="2400" smtClean="0">
                                      <a:latin typeface="Cambria Math" panose="02040503050406030204" pitchFamily="18" charset="0"/>
                                    </a:rPr>
                                    <m:t>𝒄</m:t>
                                  </m:r>
                                </m:num>
                                <m:den>
                                  <m:r>
                                    <a:rPr lang="en-US" sz="2400" smtClean="0">
                                      <a:latin typeface="Cambria Math" panose="02040503050406030204" pitchFamily="18" charset="0"/>
                                    </a:rPr>
                                    <m:t>𝒂</m:t>
                                  </m:r>
                                </m:den>
                              </m:f>
                              <m:r>
                                <a:rPr lang="en-US" sz="2400" smtClean="0">
                                  <a:latin typeface="Cambria Math" panose="02040503050406030204" pitchFamily="18" charset="0"/>
                                </a:rPr>
                                <m:t>&gt;</m:t>
                              </m:r>
                              <m:r>
                                <a:rPr lang="en-US" sz="2400" smtClean="0">
                                  <a:latin typeface="Cambria Math" panose="02040503050406030204" pitchFamily="18" charset="0"/>
                                </a:rPr>
                                <m:t>𝟎</m:t>
                              </m:r>
                            </m:oMath>
                          </a14:m>
                          <a:r>
                            <a:rPr lang="en-US" sz="2400" dirty="0"/>
                            <a:t> </a:t>
                          </a:r>
                        </a:p>
                        <a:p>
                          <a:pPr algn="ctr"/>
                          <a:r>
                            <a:rPr lang="ru-RU" sz="2400" dirty="0"/>
                            <a:t> 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2400" i="1" dirty="0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dirty="0" smtClean="0">
                                      <a:latin typeface="Cambria Math" panose="02040503050406030204" pitchFamily="18" charset="0"/>
                                    </a:rPr>
                                    <m:t>𝒙</m:t>
                                  </m:r>
                                </m:e>
                                <m:sub>
                                  <m:r>
                                    <a:rPr lang="en-US" sz="2400" dirty="0" smtClean="0">
                                      <a:latin typeface="Cambria Math" panose="02040503050406030204" pitchFamily="18" charset="0"/>
                                    </a:rPr>
                                    <m:t>𝟏</m:t>
                                  </m:r>
                                </m:sub>
                              </m:sSub>
                              <m:r>
                                <a:rPr lang="en-US" sz="2400" dirty="0" smtClean="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en-US" sz="240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ad>
                                <m:radPr>
                                  <m:degHide m:val="on"/>
                                  <m:ctrlPr>
                                    <a:rPr lang="en-US" sz="2400" i="1">
                                      <a:latin typeface="Cambria Math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sz="240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f>
                                    <m:fPr>
                                      <m:ctrlPr>
                                        <a:rPr lang="en-US" sz="2400" i="1">
                                          <a:latin typeface="Cambria Math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sz="2400">
                                          <a:latin typeface="Cambria Math" panose="02040503050406030204" pitchFamily="18" charset="0"/>
                                        </a:rPr>
                                        <m:t>𝒄</m:t>
                                      </m:r>
                                    </m:num>
                                    <m:den>
                                      <m:r>
                                        <a:rPr lang="en-US" sz="2400">
                                          <a:latin typeface="Cambria Math" panose="02040503050406030204" pitchFamily="18" charset="0"/>
                                        </a:rPr>
                                        <m:t>𝒂</m:t>
                                      </m:r>
                                    </m:den>
                                  </m:f>
                                </m:e>
                              </m:rad>
                            </m:oMath>
                          </a14:m>
                          <a:r>
                            <a:rPr lang="ru-RU" sz="2400" dirty="0"/>
                            <a:t>;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2400" i="1" dirty="0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dirty="0" smtClean="0">
                                      <a:latin typeface="Cambria Math" panose="02040503050406030204" pitchFamily="18" charset="0"/>
                                    </a:rPr>
                                    <m:t>𝒙</m:t>
                                  </m:r>
                                </m:e>
                                <m:sub>
                                  <m:r>
                                    <a:rPr lang="en-US" sz="2400" dirty="0" smtClean="0">
                                      <a:latin typeface="Cambria Math" panose="02040503050406030204" pitchFamily="18" charset="0"/>
                                    </a:rPr>
                                    <m:t>𝟐</m:t>
                                  </m:r>
                                </m:sub>
                              </m:sSub>
                              <m:r>
                                <a:rPr lang="en-US" sz="2400" dirty="0" smtClean="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</m:oMath>
                          </a14:m>
                          <a:r>
                            <a:rPr lang="en-US" sz="2400" dirty="0"/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sz="2400" i="1">
                                      <a:latin typeface="Cambria Math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sz="240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f>
                                    <m:fPr>
                                      <m:ctrlPr>
                                        <a:rPr lang="en-US" sz="2400" i="1">
                                          <a:latin typeface="Cambria Math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sz="2400">
                                          <a:latin typeface="Cambria Math" panose="02040503050406030204" pitchFamily="18" charset="0"/>
                                        </a:rPr>
                                        <m:t>𝒄</m:t>
                                      </m:r>
                                    </m:num>
                                    <m:den>
                                      <m:r>
                                        <a:rPr lang="en-US" sz="2400">
                                          <a:latin typeface="Cambria Math" panose="02040503050406030204" pitchFamily="18" charset="0"/>
                                        </a:rPr>
                                        <m:t>𝒂</m:t>
                                      </m:r>
                                    </m:den>
                                  </m:f>
                                </m:e>
                              </m:rad>
                            </m:oMath>
                          </a14:m>
                          <a:r>
                            <a:rPr lang="en-US" sz="2400" dirty="0"/>
                            <a:t> </a:t>
                          </a:r>
                          <a:endParaRPr lang="ru-RU" sz="2400" dirty="0">
                            <a:solidFill>
                              <a:srgbClr val="002060"/>
                            </a:solidFill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="" val="1723974501"/>
                      </a:ext>
                    </a:extLst>
                  </a:tr>
                  <a:tr h="324835"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2400" dirty="0"/>
                            <a:t>При</a:t>
                          </a:r>
                          <a14:m>
                            <m:oMath xmlns:m="http://schemas.openxmlformats.org/officeDocument/2006/math">
                              <m:r>
                                <a:rPr lang="en-US" sz="2400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en-US" sz="2400" i="1"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en-US" sz="2400">
                                      <a:latin typeface="Cambria Math" panose="02040503050406030204" pitchFamily="18" charset="0"/>
                                    </a:rPr>
                                    <m:t>𝒄</m:t>
                                  </m:r>
                                </m:num>
                                <m:den>
                                  <m:r>
                                    <a:rPr lang="en-US" sz="2400">
                                      <a:latin typeface="Cambria Math" panose="02040503050406030204" pitchFamily="18" charset="0"/>
                                    </a:rPr>
                                    <m:t>𝒂</m:t>
                                  </m:r>
                                </m:den>
                              </m:f>
                              <m:r>
                                <a:rPr lang="en-US" sz="2400" smtClean="0">
                                  <a:latin typeface="Cambria Math" panose="02040503050406030204" pitchFamily="18" charset="0"/>
                                </a:rPr>
                                <m:t>&lt;</m:t>
                              </m:r>
                              <m:r>
                                <a:rPr lang="en-US" sz="2400">
                                  <a:latin typeface="Cambria Math" panose="02040503050406030204" pitchFamily="18" charset="0"/>
                                </a:rPr>
                                <m:t>𝟎</m:t>
                              </m:r>
                            </m:oMath>
                          </a14:m>
                          <a:r>
                            <a:rPr lang="ru-RU" sz="2400" dirty="0"/>
                            <a:t> ; корней нет</a:t>
                          </a:r>
                          <a:endParaRPr lang="en-US" sz="2400" b="1" dirty="0">
                            <a:solidFill>
                              <a:srgbClr val="002060"/>
                            </a:solidFill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="" val="157766599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r>
                                <a:rPr lang="en-US" sz="2400" smtClean="0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  <m:sSup>
                                <m:sSupPr>
                                  <m:ctrlPr>
                                    <a:rPr lang="en-US" sz="2400" i="1" smtClean="0"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en-US" sz="2400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sz="2400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sz="2400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sz="2400" smtClean="0">
                                  <a:latin typeface="Cambria Math" panose="02040503050406030204" pitchFamily="18" charset="0"/>
                                </a:rPr>
                                <m:t>𝑏𝑥</m:t>
                              </m:r>
                              <m:r>
                                <a:rPr lang="en-US" sz="2400" smtClean="0">
                                  <a:latin typeface="Cambria Math" panose="02040503050406030204" pitchFamily="18" charset="0"/>
                                </a:rPr>
                                <m:t>=0</m:t>
                              </m:r>
                            </m:oMath>
                          </a14:m>
                          <a:r>
                            <a:rPr lang="en-US" sz="2400" dirty="0"/>
                            <a:t>  (b≠0; c=0)</a:t>
                          </a:r>
                        </a:p>
                        <a:p>
                          <a:pPr algn="ctr"/>
                          <a:endParaRPr lang="ru-RU" sz="2400" dirty="0">
                            <a:solidFill>
                              <a:srgbClr val="002060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ru-RU" sz="2400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smtClean="0">
                                      <a:latin typeface="Cambria Math" panose="02040503050406030204" pitchFamily="18" charset="0"/>
                                    </a:rPr>
                                    <m:t>𝒙</m:t>
                                  </m:r>
                                </m:e>
                                <m:sub>
                                  <m:r>
                                    <a:rPr lang="en-US" sz="2400" smtClean="0">
                                      <a:latin typeface="Cambria Math" panose="02040503050406030204" pitchFamily="18" charset="0"/>
                                    </a:rPr>
                                    <m:t>𝟏</m:t>
                                  </m:r>
                                </m:sub>
                              </m:sSub>
                              <m:r>
                                <a:rPr lang="en-US" sz="2400" smtClean="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en-US" sz="2400" smtClean="0">
                                  <a:latin typeface="Cambria Math" panose="02040503050406030204" pitchFamily="18" charset="0"/>
                                </a:rPr>
                                <m:t>𝟎</m:t>
                              </m:r>
                            </m:oMath>
                          </a14:m>
                          <a:r>
                            <a:rPr lang="en-US" sz="2400" dirty="0"/>
                            <a:t> </a:t>
                          </a:r>
                          <a:r>
                            <a:rPr lang="ru-RU" sz="2400" dirty="0"/>
                            <a:t>;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2400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smtClean="0">
                                      <a:latin typeface="Cambria Math" panose="02040503050406030204" pitchFamily="18" charset="0"/>
                                    </a:rPr>
                                    <m:t>𝒙</m:t>
                                  </m:r>
                                </m:e>
                                <m:sub>
                                  <m:r>
                                    <a:rPr lang="en-US" sz="2400" smtClean="0">
                                      <a:latin typeface="Cambria Math" panose="02040503050406030204" pitchFamily="18" charset="0"/>
                                    </a:rPr>
                                    <m:t>𝟐</m:t>
                                  </m:r>
                                </m:sub>
                              </m:sSub>
                              <m:r>
                                <a:rPr lang="en-US" sz="2400" smtClean="0">
                                  <a:latin typeface="Cambria Math" panose="02040503050406030204" pitchFamily="18" charset="0"/>
                                </a:rPr>
                                <m:t>=−</m:t>
                              </m:r>
                              <m:f>
                                <m:fPr>
                                  <m:ctrlPr>
                                    <a:rPr lang="en-US" sz="2400" i="1" smtClean="0"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en-US" sz="2400" smtClean="0">
                                      <a:latin typeface="Cambria Math" panose="02040503050406030204" pitchFamily="18" charset="0"/>
                                    </a:rPr>
                                    <m:t>𝒃</m:t>
                                  </m:r>
                                </m:num>
                                <m:den>
                                  <m:r>
                                    <a:rPr lang="en-US" sz="2400" smtClean="0">
                                      <a:latin typeface="Cambria Math" panose="02040503050406030204" pitchFamily="18" charset="0"/>
                                    </a:rPr>
                                    <m:t>𝒂</m:t>
                                  </m:r>
                                </m:den>
                              </m:f>
                            </m:oMath>
                          </a14:m>
                          <a:endParaRPr lang="ru-RU" sz="2400" dirty="0">
                            <a:solidFill>
                              <a:srgbClr val="002060"/>
                            </a:solidFill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="" val="54200896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r>
                                <a:rPr lang="en-US" sz="2400" smtClean="0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  <m:sSup>
                                <m:sSupPr>
                                  <m:ctrlPr>
                                    <a:rPr lang="en-US" sz="2400" i="1" smtClean="0"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en-US" sz="2400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sz="2400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sz="2400" smtClean="0">
                                  <a:latin typeface="Cambria Math" panose="02040503050406030204" pitchFamily="18" charset="0"/>
                                </a:rPr>
                                <m:t>=0</m:t>
                              </m:r>
                            </m:oMath>
                          </a14:m>
                          <a:r>
                            <a:rPr lang="en-US" sz="2400" dirty="0"/>
                            <a:t>            (b=0; c=0)  </a:t>
                          </a:r>
                          <a:endParaRPr lang="ru-RU" sz="2400" dirty="0"/>
                        </a:p>
                        <a:p>
                          <a:pPr algn="ctr"/>
                          <a:endParaRPr lang="ru-RU" sz="2400" dirty="0">
                            <a:solidFill>
                              <a:srgbClr val="002060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r>
                                <a:rPr lang="en-US" sz="2400" smtClean="0">
                                  <a:latin typeface="Cambria Math" panose="02040503050406030204" pitchFamily="18" charset="0"/>
                                </a:rPr>
                                <m:t>𝒙</m:t>
                              </m:r>
                              <m:r>
                                <a:rPr lang="en-US" sz="2400" smtClean="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en-US" sz="2400" smtClean="0">
                                  <a:latin typeface="Cambria Math" panose="02040503050406030204" pitchFamily="18" charset="0"/>
                                </a:rPr>
                                <m:t>𝟎</m:t>
                              </m:r>
                            </m:oMath>
                          </a14:m>
                          <a:r>
                            <a:rPr lang="en-US" sz="2400" dirty="0"/>
                            <a:t> </a:t>
                          </a:r>
                          <a:endParaRPr lang="ru-RU" sz="2400" dirty="0"/>
                        </a:p>
                        <a:p>
                          <a:pPr algn="ctr"/>
                          <a:endParaRPr lang="ru-RU" sz="2400" dirty="0">
                            <a:solidFill>
                              <a:srgbClr val="002060"/>
                            </a:solidFill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="" val="295993983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" name="Таблица 3">
                <a:extLst>
                  <a:ext uri="{FF2B5EF4-FFF2-40B4-BE49-F238E27FC236}">
                    <a16:creationId xmlns:a16="http://schemas.microsoft.com/office/drawing/2014/main" id="{E4D72731-12F6-456C-BA2F-35D02E6933DA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78438715"/>
                  </p:ext>
                </p:extLst>
              </p:nvPr>
            </p:nvGraphicFramePr>
            <p:xfrm>
              <a:off x="539552" y="1772816"/>
              <a:ext cx="8208912" cy="4388168"/>
            </p:xfrm>
            <a:graphic>
              <a:graphicData uri="http://schemas.openxmlformats.org/drawingml/2006/table">
                <a:tbl>
                  <a:tblPr firstRow="1" bandRow="1">
                    <a:tableStyleId>{3C2FFA5D-87B4-456A-9821-1D502468CF0F}</a:tableStyleId>
                  </a:tblPr>
                  <a:tblGrid>
                    <a:gridCol w="3384376">
                      <a:extLst>
                        <a:ext uri="{9D8B030D-6E8A-4147-A177-3AD203B41FA5}">
                          <a16:colId xmlns:a16="http://schemas.microsoft.com/office/drawing/2014/main" val="1909686699"/>
                        </a:ext>
                      </a:extLst>
                    </a:gridCol>
                    <a:gridCol w="4824536">
                      <a:extLst>
                        <a:ext uri="{9D8B030D-6E8A-4147-A177-3AD203B41FA5}">
                          <a16:colId xmlns:a16="http://schemas.microsoft.com/office/drawing/2014/main" val="1996881741"/>
                        </a:ext>
                      </a:extLst>
                    </a:gridCol>
                  </a:tblGrid>
                  <a:tr h="82296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2400" dirty="0"/>
                            <a:t>Вид неполного квадратного уравнения</a:t>
                          </a:r>
                          <a:endParaRPr lang="ru-RU" sz="2400" b="1" dirty="0">
                            <a:solidFill>
                              <a:srgbClr val="002060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2400" dirty="0"/>
                            <a:t>Корни уравнения</a:t>
                          </a:r>
                          <a:endParaRPr lang="ru-RU" sz="2400" b="1" dirty="0">
                            <a:solidFill>
                              <a:srgbClr val="002060"/>
                            </a:solidFill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733691330"/>
                      </a:ext>
                    </a:extLst>
                  </a:tr>
                  <a:tr h="1323531">
                    <a:tc rowSpan="2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>
                          <a:blip r:embed="rId3"/>
                          <a:stretch>
                            <a:fillRect l="-1259" t="-45367" r="-144065" b="-910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>
                          <a:blip r:embed="rId3"/>
                          <a:stretch>
                            <a:fillRect l="-71086" t="-65138" r="-1136" b="-17431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723974501"/>
                      </a:ext>
                    </a:extLst>
                  </a:tr>
                  <a:tr h="579247"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>
                          <a:blip r:embed="rId3"/>
                          <a:stretch>
                            <a:fillRect l="-71086" t="-378947" r="-1136" b="-300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77665995"/>
                      </a:ext>
                    </a:extLst>
                  </a:tr>
                  <a:tr h="831215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>
                          <a:blip r:embed="rId3"/>
                          <a:stretch>
                            <a:fillRect l="-1259" t="-334559" r="-144065" b="-10955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>
                          <a:blip r:embed="rId3"/>
                          <a:stretch>
                            <a:fillRect l="-71086" t="-334559" r="-1136" b="-10955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542008961"/>
                      </a:ext>
                    </a:extLst>
                  </a:tr>
                  <a:tr h="831215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>
                          <a:blip r:embed="rId3"/>
                          <a:stretch>
                            <a:fillRect l="-1259" t="-431387" r="-144065" b="-875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>
                          <a:blip r:embed="rId3"/>
                          <a:stretch>
                            <a:fillRect l="-71086" t="-431387" r="-1136" b="-875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59939835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39672" y="332656"/>
            <a:ext cx="6980116" cy="150810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0099FF"/>
                </a:solidFill>
              </a:rPr>
              <a:t>Домашнее задание:</a:t>
            </a:r>
          </a:p>
          <a:p>
            <a:r>
              <a:rPr lang="ru-RU" sz="3200" b="1" dirty="0" smtClean="0">
                <a:solidFill>
                  <a:srgbClr val="0099FF"/>
                </a:solidFill>
              </a:rPr>
              <a:t>П.4.3, №№ 225-227 (1,2 столбик)</a:t>
            </a:r>
            <a:endParaRPr lang="ru-RU" sz="3200" b="1" dirty="0">
              <a:solidFill>
                <a:srgbClr val="0099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2481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2395" y="332656"/>
            <a:ext cx="7654661" cy="1015663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ru-RU" sz="6000" b="1" dirty="0">
                <a:solidFill>
                  <a:srgbClr val="0099FF"/>
                </a:solidFill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191511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41135" y="332656"/>
            <a:ext cx="4834720" cy="193899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ru-RU" sz="6000" b="1" dirty="0">
                <a:solidFill>
                  <a:srgbClr val="0099FF"/>
                </a:solidFill>
              </a:rPr>
              <a:t>КВАДРАТНЫЕ </a:t>
            </a:r>
          </a:p>
          <a:p>
            <a:pPr algn="ctr"/>
            <a:r>
              <a:rPr lang="ru-RU" sz="6000" b="1" dirty="0">
                <a:solidFill>
                  <a:srgbClr val="0099FF"/>
                </a:solidFill>
              </a:rPr>
              <a:t>УРАВНЕНИЯ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627966" y="5085184"/>
            <a:ext cx="4516034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err="1">
                <a:solidFill>
                  <a:schemeClr val="bg1"/>
                </a:solidFill>
              </a:rPr>
              <a:t>Ракипова</a:t>
            </a:r>
            <a:r>
              <a:rPr lang="ru-RU" sz="2000" b="1" dirty="0">
                <a:solidFill>
                  <a:schemeClr val="bg1"/>
                </a:solidFill>
              </a:rPr>
              <a:t> О.Н.</a:t>
            </a:r>
          </a:p>
          <a:p>
            <a:r>
              <a:rPr lang="ru-RU" sz="2000" b="1" dirty="0">
                <a:solidFill>
                  <a:schemeClr val="bg1"/>
                </a:solidFill>
              </a:rPr>
              <a:t>учитель математики </a:t>
            </a:r>
          </a:p>
          <a:p>
            <a:r>
              <a:rPr lang="ru-RU" sz="2000" b="1" dirty="0">
                <a:solidFill>
                  <a:schemeClr val="bg1"/>
                </a:solidFill>
              </a:rPr>
              <a:t>МАОУ лицей №110 </a:t>
            </a:r>
            <a:r>
              <a:rPr lang="ru-RU" sz="2000" b="1" dirty="0" smtClean="0">
                <a:solidFill>
                  <a:schemeClr val="bg1"/>
                </a:solidFill>
              </a:rPr>
              <a:t>им. </a:t>
            </a:r>
            <a:r>
              <a:rPr lang="ru-RU" sz="2000" b="1" dirty="0" err="1" smtClean="0">
                <a:solidFill>
                  <a:schemeClr val="bg1"/>
                </a:solidFill>
              </a:rPr>
              <a:t>Л.К.Гришиной</a:t>
            </a:r>
            <a:r>
              <a:rPr lang="ru-RU" sz="2000" b="1" dirty="0" smtClean="0">
                <a:solidFill>
                  <a:schemeClr val="bg1"/>
                </a:solidFill>
              </a:rPr>
              <a:t> </a:t>
            </a:r>
            <a:endParaRPr lang="ru-RU" sz="2000" b="1" dirty="0">
              <a:solidFill>
                <a:schemeClr val="bg1"/>
              </a:solidFill>
            </a:endParaRPr>
          </a:p>
          <a:p>
            <a:r>
              <a:rPr lang="ru-RU" sz="2000" b="1" dirty="0">
                <a:solidFill>
                  <a:schemeClr val="bg1"/>
                </a:solidFill>
              </a:rPr>
              <a:t>г. Екатеринбург</a:t>
            </a:r>
          </a:p>
          <a:p>
            <a:pPr algn="r"/>
            <a:r>
              <a:rPr lang="ru-RU" sz="2400" b="1" dirty="0" smtClean="0">
                <a:solidFill>
                  <a:schemeClr val="bg1"/>
                </a:solidFill>
              </a:rPr>
              <a:t>.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EB23944C-60C2-479A-8D47-E39AC29AAE6D}"/>
              </a:ext>
            </a:extLst>
          </p:cNvPr>
          <p:cNvSpPr txBox="1"/>
          <p:nvPr/>
        </p:nvSpPr>
        <p:spPr>
          <a:xfrm>
            <a:off x="467544" y="332656"/>
            <a:ext cx="80648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Корень уравнения (решение уравнения)</a:t>
            </a:r>
            <a:r>
              <a:rPr lang="ru-RU" sz="2400" b="1" dirty="0">
                <a:solidFill>
                  <a:srgbClr val="002060"/>
                </a:solidFill>
              </a:rPr>
              <a:t> с неизвестным х – число, при подстановке которого в уравнение вместо х, получится верное числовое равенство.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0832B412-A96A-41A5-98A9-53CDDCE9A9BC}"/>
              </a:ext>
            </a:extLst>
          </p:cNvPr>
          <p:cNvSpPr txBox="1"/>
          <p:nvPr/>
        </p:nvSpPr>
        <p:spPr>
          <a:xfrm>
            <a:off x="472615" y="1664701"/>
            <a:ext cx="8352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Уравнение</a:t>
            </a:r>
            <a:r>
              <a:rPr lang="ru-RU" sz="2400" b="1" dirty="0">
                <a:solidFill>
                  <a:srgbClr val="002060"/>
                </a:solidFill>
              </a:rPr>
              <a:t> – это равенство, содержащее переменную.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E11F73B3-C83B-49E0-B87D-E88B412A73EB}"/>
              </a:ext>
            </a:extLst>
          </p:cNvPr>
          <p:cNvSpPr txBox="1"/>
          <p:nvPr/>
        </p:nvSpPr>
        <p:spPr>
          <a:xfrm>
            <a:off x="498782" y="2420888"/>
            <a:ext cx="84249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Решить уравнение </a:t>
            </a:r>
            <a:r>
              <a:rPr lang="ru-RU" sz="2400" b="1" dirty="0">
                <a:solidFill>
                  <a:srgbClr val="002060"/>
                </a:solidFill>
              </a:rPr>
              <a:t>– это значит найти все его корни или показать, что их нет.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xmlns="" id="{C386DD0D-4FE3-4186-A71E-02DA2D2CFB52}"/>
                  </a:ext>
                </a:extLst>
              </p:cNvPr>
              <p:cNvSpPr txBox="1"/>
              <p:nvPr/>
            </p:nvSpPr>
            <p:spPr>
              <a:xfrm>
                <a:off x="2365919" y="3429000"/>
                <a:ext cx="6557799" cy="15696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400" b="1" dirty="0">
                    <a:solidFill>
                      <a:srgbClr val="002060"/>
                    </a:solidFill>
                  </a:rPr>
                  <a:t>Уравнение вида </a:t>
                </a:r>
              </a:p>
              <a:p>
                <a14:m>
                  <m:oMath xmlns:m="http://schemas.openxmlformats.org/officeDocument/2006/math"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𝒂𝒙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𝒃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𝟎</m:t>
                    </m:r>
                  </m:oMath>
                </a14:m>
                <a:r>
                  <a:rPr lang="ru-RU" sz="2400" b="1" dirty="0">
                    <a:solidFill>
                      <a:srgbClr val="002060"/>
                    </a:solidFill>
                  </a:rPr>
                  <a:t>, где х – переменная, а</a:t>
                </a:r>
                <a:r>
                  <a:rPr lang="en-US" sz="2400" b="1" dirty="0">
                    <a:solidFill>
                      <a:srgbClr val="002060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1" i="1" dirty="0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𝒂</m:t>
                    </m:r>
                    <m:r>
                      <a:rPr lang="en-US" sz="2400" b="1" i="1" dirty="0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ru-RU" sz="2400" b="1" dirty="0">
                    <a:solidFill>
                      <a:srgbClr val="002060"/>
                    </a:solidFill>
                  </a:rPr>
                  <a:t>и </a:t>
                </a:r>
                <a14:m>
                  <m:oMath xmlns:m="http://schemas.openxmlformats.org/officeDocument/2006/math">
                    <m:r>
                      <a:rPr lang="en-US" sz="2400" b="1" i="1" dirty="0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𝒃</m:t>
                    </m:r>
                  </m:oMath>
                </a14:m>
                <a:r>
                  <a:rPr lang="ru-RU" sz="2400" b="1" dirty="0">
                    <a:solidFill>
                      <a:srgbClr val="002060"/>
                    </a:solidFill>
                  </a:rPr>
                  <a:t> – числа, называется </a:t>
                </a:r>
                <a:r>
                  <a:rPr lang="ru-RU" sz="2400" b="1" dirty="0">
                    <a:solidFill>
                      <a:srgbClr val="C00000"/>
                    </a:solidFill>
                  </a:rPr>
                  <a:t>линейным уравнением с одной переменной.</a:t>
                </a:r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C386DD0D-4FE3-4186-A71E-02DA2D2CFB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65919" y="3429000"/>
                <a:ext cx="6557799" cy="1569660"/>
              </a:xfrm>
              <a:prstGeom prst="rect">
                <a:avLst/>
              </a:prstGeom>
              <a:blipFill>
                <a:blip r:embed="rId3"/>
                <a:stretch>
                  <a:fillRect l="-1394" t="-3113" r="-2416" b="-778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3172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4FF4DD24-A20E-4D01-A3D4-09F5B8EE81B7}"/>
              </a:ext>
            </a:extLst>
          </p:cNvPr>
          <p:cNvSpPr txBox="1"/>
          <p:nvPr/>
        </p:nvSpPr>
        <p:spPr>
          <a:xfrm>
            <a:off x="539552" y="476672"/>
            <a:ext cx="828092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</a:rPr>
              <a:t>Квадратным уравнением </a:t>
            </a:r>
            <a:r>
              <a:rPr lang="ru-RU" sz="2800" b="1" dirty="0">
                <a:solidFill>
                  <a:srgbClr val="002060"/>
                </a:solidFill>
              </a:rPr>
              <a:t>с неизвестным х называют уравнение, левая часть которого есть квадратный трехчлен, а правая нуль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xmlns="" id="{AF5568CA-2033-4E13-BCAC-DB3B3DAA5E8A}"/>
                  </a:ext>
                </a:extLst>
              </p:cNvPr>
              <p:cNvSpPr txBox="1"/>
              <p:nvPr/>
            </p:nvSpPr>
            <p:spPr>
              <a:xfrm>
                <a:off x="750976" y="2060848"/>
                <a:ext cx="8263737" cy="44063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ru-RU" sz="2800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𝒂𝒙</m:t>
                        </m:r>
                      </m:e>
                      <m:sup>
                        <m:r>
                          <a:rPr lang="en-US" sz="28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en-US" sz="28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8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𝒃𝒙</m:t>
                    </m:r>
                    <m:r>
                      <a:rPr lang="en-US" sz="28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8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𝒄</m:t>
                    </m:r>
                    <m:r>
                      <a:rPr lang="en-US" sz="28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8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𝟎</m:t>
                    </m:r>
                  </m:oMath>
                </a14:m>
                <a:r>
                  <a:rPr lang="en-US" sz="2800" b="1" dirty="0">
                    <a:solidFill>
                      <a:srgbClr val="002060"/>
                    </a:solidFill>
                  </a:rPr>
                  <a:t> , </a:t>
                </a:r>
                <a:r>
                  <a:rPr lang="ru-RU" sz="2800" b="1" dirty="0">
                    <a:solidFill>
                      <a:srgbClr val="002060"/>
                    </a:solidFill>
                  </a:rPr>
                  <a:t>где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𝒂</m:t>
                    </m:r>
                    <m:r>
                      <a:rPr lang="en-US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, </m:t>
                    </m:r>
                    <m:r>
                      <a:rPr lang="en-US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𝒃</m:t>
                    </m:r>
                    <m:r>
                      <a:rPr lang="en-US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, </m:t>
                    </m:r>
                    <m:r>
                      <a:rPr lang="en-US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𝒄</m:t>
                    </m:r>
                    <m:r>
                      <a:rPr lang="en-US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800" b="1" dirty="0">
                    <a:solidFill>
                      <a:srgbClr val="002060"/>
                    </a:solidFill>
                  </a:rPr>
                  <a:t>– </a:t>
                </a:r>
                <a:r>
                  <a:rPr lang="ru-RU" sz="2800" b="1" dirty="0">
                    <a:solidFill>
                      <a:srgbClr val="002060"/>
                    </a:solidFill>
                  </a:rPr>
                  <a:t>данные числа и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𝒂</m:t>
                    </m:r>
                    <m:r>
                      <a:rPr lang="en-US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≠</m:t>
                    </m:r>
                    <m:r>
                      <a:rPr lang="en-US" sz="28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𝟎</m:t>
                    </m:r>
                  </m:oMath>
                </a14:m>
                <a:endParaRPr lang="ru-RU" sz="2800" b="1" dirty="0"/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AF5568CA-2033-4E13-BCAC-DB3B3DAA5E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0976" y="2060848"/>
                <a:ext cx="8263737" cy="440633"/>
              </a:xfrm>
              <a:prstGeom prst="rect">
                <a:avLst/>
              </a:prstGeom>
              <a:blipFill>
                <a:blip r:embed="rId3"/>
                <a:stretch>
                  <a:fillRect t="-20833" b="-5138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xmlns="" id="{EF8DA45E-2EA0-431A-AAC8-17AEF5CC8EB1}"/>
                  </a:ext>
                </a:extLst>
              </p:cNvPr>
              <p:cNvSpPr txBox="1"/>
              <p:nvPr/>
            </p:nvSpPr>
            <p:spPr>
              <a:xfrm>
                <a:off x="398172" y="476672"/>
                <a:ext cx="7920880" cy="17543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3600" b="0" dirty="0">
                    <a:solidFill>
                      <a:srgbClr val="002060"/>
                    </a:solidFill>
                  </a:rPr>
                  <a:t>а</a:t>
                </a:r>
                <a:r>
                  <a:rPr lang="ru-RU" sz="3600" b="0" dirty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) </a:t>
                </a:r>
                <a14:m>
                  <m:oMath xmlns:m="http://schemas.openxmlformats.org/officeDocument/2006/math">
                    <m:r>
                      <a:rPr lang="ru-RU" sz="36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3</m:t>
                    </m:r>
                    <m:sSup>
                      <m:sSupPr>
                        <m:ctrlPr>
                          <a:rPr lang="ru-RU" sz="3600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ru-RU" sz="3600" b="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х</m:t>
                        </m:r>
                      </m:e>
                      <m:sup>
                        <m:r>
                          <a:rPr lang="ru-RU" sz="3600" b="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ru-RU" sz="36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+5х+7=0</m:t>
                    </m:r>
                  </m:oMath>
                </a14:m>
                <a:endParaRPr lang="ru-RU" sz="3600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r>
                  <a:rPr lang="ru-RU" sz="3600" dirty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б) </a:t>
                </a:r>
                <a14:m>
                  <m:oMath xmlns:m="http://schemas.openxmlformats.org/officeDocument/2006/math">
                    <m:r>
                      <a:rPr lang="ru-RU" sz="36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2</m:t>
                    </m:r>
                    <m:sSup>
                      <m:sSupPr>
                        <m:ctrlPr>
                          <a:rPr lang="ru-RU" sz="3600" b="0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ru-RU" sz="3600" b="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х</m:t>
                        </m:r>
                      </m:e>
                      <m:sup>
                        <m:r>
                          <a:rPr lang="ru-RU" sz="3600" b="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ru-RU" sz="36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−6=0</m:t>
                    </m:r>
                  </m:oMath>
                </a14:m>
                <a:endParaRPr lang="ru-RU" sz="3600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r>
                  <a:rPr lang="ru-RU" sz="3600" dirty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в) </a:t>
                </a:r>
                <a14:m>
                  <m:oMath xmlns:m="http://schemas.openxmlformats.org/officeDocument/2006/math">
                    <m:r>
                      <a:rPr lang="ru-RU" sz="36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3</m:t>
                    </m:r>
                    <m:sSup>
                      <m:sSupPr>
                        <m:ctrlPr>
                          <a:rPr lang="ru-RU" sz="3600" b="0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ru-RU" sz="3600" b="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х</m:t>
                        </m:r>
                      </m:e>
                      <m:sup>
                        <m:r>
                          <a:rPr lang="ru-RU" sz="3600" b="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ru-RU" sz="36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+5х=0</m:t>
                    </m:r>
                  </m:oMath>
                </a14:m>
                <a:endParaRPr lang="ru-RU" sz="3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EF8DA45E-2EA0-431A-AAC8-17AEF5CC8E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8172" y="476672"/>
                <a:ext cx="7920880" cy="1754326"/>
              </a:xfrm>
              <a:prstGeom prst="rect">
                <a:avLst/>
              </a:prstGeom>
              <a:blipFill>
                <a:blip r:embed="rId3"/>
                <a:stretch>
                  <a:fillRect l="-2308" t="-5903" b="-1215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A6D73545-082D-49D9-9690-A790A311305D}"/>
              </a:ext>
            </a:extLst>
          </p:cNvPr>
          <p:cNvSpPr txBox="1"/>
          <p:nvPr/>
        </p:nvSpPr>
        <p:spPr>
          <a:xfrm>
            <a:off x="467544" y="2708920"/>
            <a:ext cx="835292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sz="3600" dirty="0">
                <a:solidFill>
                  <a:srgbClr val="002060"/>
                </a:solidFill>
              </a:rPr>
              <a:t>- Что это за уравнения?</a:t>
            </a:r>
          </a:p>
          <a:p>
            <a:r>
              <a:rPr lang="ru-RU" sz="3600" dirty="0">
                <a:solidFill>
                  <a:srgbClr val="002060"/>
                </a:solidFill>
              </a:rPr>
              <a:t> - Чем они отличаются?</a:t>
            </a:r>
          </a:p>
          <a:p>
            <a:r>
              <a:rPr lang="ru-RU" sz="3600" dirty="0">
                <a:solidFill>
                  <a:srgbClr val="002060"/>
                </a:solidFill>
              </a:rPr>
              <a:t> - Как можно решить уравнения </a:t>
            </a:r>
            <a:r>
              <a:rPr lang="ru-RU" sz="3600" b="1" dirty="0">
                <a:solidFill>
                  <a:srgbClr val="002060"/>
                </a:solidFill>
              </a:rPr>
              <a:t>б </a:t>
            </a:r>
            <a:r>
              <a:rPr lang="ru-RU" sz="3600" dirty="0">
                <a:solidFill>
                  <a:srgbClr val="002060"/>
                </a:solidFill>
              </a:rPr>
              <a:t>и</a:t>
            </a:r>
            <a:r>
              <a:rPr lang="ru-RU" sz="3600" b="1" dirty="0">
                <a:solidFill>
                  <a:srgbClr val="002060"/>
                </a:solidFill>
              </a:rPr>
              <a:t> в</a:t>
            </a:r>
            <a:r>
              <a:rPr lang="ru-RU" sz="3600" dirty="0">
                <a:solidFill>
                  <a:srgbClr val="002060"/>
                </a:solidFill>
              </a:rPr>
              <a:t>?</a:t>
            </a:r>
            <a:r>
              <a:rPr lang="ru-RU" sz="3600" b="1" dirty="0">
                <a:solidFill>
                  <a:srgbClr val="002060"/>
                </a:solidFill>
              </a:rPr>
              <a:t> </a:t>
            </a:r>
            <a:endParaRPr lang="ru-RU" sz="36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2941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xmlns="" id="{41771C1E-FD16-420D-8A34-5E30F8A63A31}"/>
                  </a:ext>
                </a:extLst>
              </p:cNvPr>
              <p:cNvSpPr txBox="1"/>
              <p:nvPr/>
            </p:nvSpPr>
            <p:spPr>
              <a:xfrm>
                <a:off x="323528" y="332656"/>
                <a:ext cx="8352928" cy="34163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3600" dirty="0">
                    <a:solidFill>
                      <a:srgbClr val="002060"/>
                    </a:solidFill>
                  </a:rPr>
                  <a:t>Если в квадратном уравнении 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b="0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𝑎</m:t>
                      </m:r>
                      <m:sSup>
                        <m:sSupPr>
                          <m:ctrlPr>
                            <a:rPr lang="en-US" sz="3600" b="0" i="1" smtClean="0">
                              <a:solidFill>
                                <a:srgbClr val="002060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36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36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3600" b="0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3600" b="0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𝑏𝑥</m:t>
                      </m:r>
                      <m:r>
                        <a:rPr lang="en-US" sz="3600" b="0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3600" b="0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𝑐</m:t>
                      </m:r>
                      <m:r>
                        <a:rPr lang="en-US" sz="3600" b="0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=0 </m:t>
                      </m:r>
                    </m:oMath>
                  </m:oMathPara>
                </a14:m>
                <a:endParaRPr lang="ru-RU" sz="3600" dirty="0">
                  <a:solidFill>
                    <a:srgbClr val="002060"/>
                  </a:solidFill>
                </a:endParaRPr>
              </a:p>
              <a:p>
                <a:r>
                  <a:rPr lang="ru-RU" sz="3600" dirty="0">
                    <a:solidFill>
                      <a:srgbClr val="002060"/>
                    </a:solidFill>
                  </a:rPr>
                  <a:t>хотя бы один из коэффициентов </a:t>
                </a:r>
                <a:r>
                  <a:rPr lang="en-US" sz="3600" dirty="0">
                    <a:solidFill>
                      <a:srgbClr val="002060"/>
                    </a:solidFill>
                  </a:rPr>
                  <a:t>b</a:t>
                </a:r>
                <a:r>
                  <a:rPr lang="ru-RU" sz="3600" dirty="0">
                    <a:solidFill>
                      <a:srgbClr val="002060"/>
                    </a:solidFill>
                  </a:rPr>
                  <a:t> и</a:t>
                </a:r>
                <a:r>
                  <a:rPr lang="en-US" sz="3600" dirty="0">
                    <a:solidFill>
                      <a:srgbClr val="002060"/>
                    </a:solidFill>
                  </a:rPr>
                  <a:t> c </a:t>
                </a:r>
                <a:r>
                  <a:rPr lang="ru-RU" sz="3600" dirty="0">
                    <a:solidFill>
                      <a:srgbClr val="002060"/>
                    </a:solidFill>
                  </a:rPr>
                  <a:t>равен нулю, то такое уравнение называют </a:t>
                </a:r>
                <a:r>
                  <a:rPr lang="ru-RU" sz="3600" i="1" dirty="0">
                    <a:solidFill>
                      <a:srgbClr val="C00000"/>
                    </a:solidFill>
                  </a:rPr>
                  <a:t>неполным квадратным уравнением. </a:t>
                </a:r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41771C1E-FD16-420D-8A34-5E30F8A63A3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332656"/>
                <a:ext cx="8352928" cy="3416320"/>
              </a:xfrm>
              <a:prstGeom prst="rect">
                <a:avLst/>
              </a:prstGeom>
              <a:blipFill>
                <a:blip r:embed="rId3"/>
                <a:stretch>
                  <a:fillRect l="-2190" t="-2857" b="-589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xmlns="" id="{29D40963-3789-49AA-948F-F251BE1627F9}"/>
                  </a:ext>
                </a:extLst>
              </p:cNvPr>
              <p:cNvSpPr txBox="1"/>
              <p:nvPr/>
            </p:nvSpPr>
            <p:spPr>
              <a:xfrm>
                <a:off x="467544" y="4005064"/>
                <a:ext cx="7344816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3600" dirty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б) </a:t>
                </a:r>
                <a14:m>
                  <m:oMath xmlns:m="http://schemas.openxmlformats.org/officeDocument/2006/math">
                    <m:r>
                      <a:rPr lang="ru-RU" sz="3600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2</m:t>
                    </m:r>
                    <m:sSup>
                      <m:sSupPr>
                        <m:ctrlPr>
                          <a:rPr lang="ru-RU" sz="3600" i="1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ru-RU" sz="36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х</m:t>
                        </m:r>
                      </m:e>
                      <m:sup>
                        <m:r>
                          <a:rPr lang="ru-RU" sz="36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ru-RU" sz="3600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−6=0</m:t>
                    </m:r>
                  </m:oMath>
                </a14:m>
                <a:r>
                  <a:rPr lang="en-US" sz="3600" dirty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;              b=0</a:t>
                </a:r>
                <a:endParaRPr lang="ru-RU" sz="3600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29D40963-3789-49AA-948F-F251BE1627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544" y="4005064"/>
                <a:ext cx="7344816" cy="646331"/>
              </a:xfrm>
              <a:prstGeom prst="rect">
                <a:avLst/>
              </a:prstGeom>
              <a:blipFill>
                <a:blip r:embed="rId4"/>
                <a:stretch>
                  <a:fillRect l="-2573" t="-15094" b="-3490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xmlns="" id="{C2E319D6-66C0-409E-8FB3-CB2B2BE1323B}"/>
                  </a:ext>
                </a:extLst>
              </p:cNvPr>
              <p:cNvSpPr txBox="1"/>
              <p:nvPr/>
            </p:nvSpPr>
            <p:spPr>
              <a:xfrm>
                <a:off x="467544" y="4797152"/>
                <a:ext cx="6192688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3600" dirty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в) </a:t>
                </a:r>
                <a14:m>
                  <m:oMath xmlns:m="http://schemas.openxmlformats.org/officeDocument/2006/math">
                    <m:r>
                      <a:rPr lang="ru-RU" sz="3600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3</m:t>
                    </m:r>
                    <m:sSup>
                      <m:sSupPr>
                        <m:ctrlPr>
                          <a:rPr lang="ru-RU" sz="3600" i="1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ru-RU" sz="36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х</m:t>
                        </m:r>
                      </m:e>
                      <m:sup>
                        <m:r>
                          <a:rPr lang="ru-RU" sz="36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ru-RU" sz="3600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+5х=0</m:t>
                    </m:r>
                  </m:oMath>
                </a14:m>
                <a:r>
                  <a:rPr lang="en-US" sz="3600" dirty="0">
                    <a:solidFill>
                      <a:srgbClr val="002060"/>
                    </a:solidFill>
                  </a:rPr>
                  <a:t>;                c=0</a:t>
                </a:r>
                <a:endParaRPr lang="ru-RU" sz="3600" dirty="0">
                  <a:solidFill>
                    <a:srgbClr val="002060"/>
                  </a:solidFill>
                </a:endParaRPr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C2E319D6-66C0-409E-8FB3-CB2B2BE1323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544" y="4797152"/>
                <a:ext cx="6192688" cy="646331"/>
              </a:xfrm>
              <a:prstGeom prst="rect">
                <a:avLst/>
              </a:prstGeom>
              <a:blipFill>
                <a:blip r:embed="rId5"/>
                <a:stretch>
                  <a:fillRect l="-3051" t="-16981" b="-3584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ABD30553-2EED-47C7-84C6-245C06E9A8A6}"/>
              </a:ext>
            </a:extLst>
          </p:cNvPr>
          <p:cNvSpPr txBox="1"/>
          <p:nvPr/>
        </p:nvSpPr>
        <p:spPr>
          <a:xfrm>
            <a:off x="755576" y="332656"/>
            <a:ext cx="75608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>
                <a:solidFill>
                  <a:srgbClr val="C00000"/>
                </a:solidFill>
              </a:rPr>
              <a:t>Виды неполных квадратных уравнений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xmlns="" id="{F2BC73BA-352E-46FC-ACB5-33C196B49356}"/>
                  </a:ext>
                </a:extLst>
              </p:cNvPr>
              <p:cNvSpPr txBox="1"/>
              <p:nvPr/>
            </p:nvSpPr>
            <p:spPr>
              <a:xfrm>
                <a:off x="755576" y="2060848"/>
                <a:ext cx="7632848" cy="19389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AutoNum type="arabicParenR"/>
                </a:pPr>
                <a14:m>
                  <m:oMath xmlns:m="http://schemas.openxmlformats.org/officeDocument/2006/math">
                    <m:r>
                      <a:rPr lang="en-US" sz="40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𝑎</m:t>
                    </m:r>
                    <m:sSup>
                      <m:sSupPr>
                        <m:ctrlPr>
                          <a:rPr lang="en-US" sz="4000" b="0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4000" b="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4000" b="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40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40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𝑐</m:t>
                    </m:r>
                    <m:r>
                      <a:rPr lang="en-US" sz="40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n-US" sz="4000" dirty="0">
                    <a:solidFill>
                      <a:srgbClr val="002060"/>
                    </a:solidFill>
                  </a:rPr>
                  <a:t>    (b=0; c≠0)</a:t>
                </a:r>
              </a:p>
              <a:p>
                <a:pPr marL="342900" indent="-342900">
                  <a:buAutoNum type="arabicParenR"/>
                </a:pPr>
                <a14:m>
                  <m:oMath xmlns:m="http://schemas.openxmlformats.org/officeDocument/2006/math">
                    <m:r>
                      <a:rPr lang="en-US" sz="40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𝑎</m:t>
                    </m:r>
                    <m:sSup>
                      <m:sSupPr>
                        <m:ctrlPr>
                          <a:rPr lang="en-US" sz="4000" b="0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4000" b="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4000" b="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40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40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𝑏𝑥</m:t>
                    </m:r>
                    <m:r>
                      <a:rPr lang="en-US" sz="40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n-US" sz="4000" dirty="0">
                    <a:solidFill>
                      <a:srgbClr val="002060"/>
                    </a:solidFill>
                  </a:rPr>
                  <a:t>  (b≠0; c=0)</a:t>
                </a:r>
              </a:p>
              <a:p>
                <a:pPr marL="342900" indent="-342900">
                  <a:buAutoNum type="arabicParenR"/>
                </a:pPr>
                <a14:m>
                  <m:oMath xmlns:m="http://schemas.openxmlformats.org/officeDocument/2006/math">
                    <m:r>
                      <a:rPr lang="en-US" sz="40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𝑎</m:t>
                    </m:r>
                    <m:sSup>
                      <m:sSupPr>
                        <m:ctrlPr>
                          <a:rPr lang="en-US" sz="4000" b="0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4000" b="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4000" b="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40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n-US" sz="4000" dirty="0">
                    <a:solidFill>
                      <a:srgbClr val="002060"/>
                    </a:solidFill>
                  </a:rPr>
                  <a:t>            (b=0; c=0)  </a:t>
                </a:r>
                <a:endParaRPr lang="ru-RU" sz="4000" dirty="0">
                  <a:solidFill>
                    <a:srgbClr val="002060"/>
                  </a:solidFill>
                </a:endParaRPr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F2BC73BA-352E-46FC-ACB5-33C196B493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5576" y="2060848"/>
                <a:ext cx="7632848" cy="1938992"/>
              </a:xfrm>
              <a:prstGeom prst="rect">
                <a:avLst/>
              </a:prstGeom>
              <a:blipFill>
                <a:blip r:embed="rId3"/>
                <a:stretch>
                  <a:fillRect t="-5346" b="-1289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E70F4C26-0745-44CE-B906-E94C8671318C}"/>
              </a:ext>
            </a:extLst>
          </p:cNvPr>
          <p:cNvSpPr txBox="1"/>
          <p:nvPr/>
        </p:nvSpPr>
        <p:spPr>
          <a:xfrm>
            <a:off x="2339752" y="4365104"/>
            <a:ext cx="626084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solidFill>
                  <a:srgbClr val="002060"/>
                </a:solidFill>
              </a:rPr>
              <a:t>Основной прием решения неполных квадратных уравнений – </a:t>
            </a:r>
            <a:r>
              <a:rPr lang="ru-RU" sz="3600" dirty="0">
                <a:solidFill>
                  <a:srgbClr val="C00000"/>
                </a:solidFill>
              </a:rPr>
              <a:t>разложение левой части на множители.</a:t>
            </a:r>
          </a:p>
        </p:txBody>
      </p:sp>
    </p:spTree>
    <p:extLst>
      <p:ext uri="{BB962C8B-B14F-4D97-AF65-F5344CB8AC3E}">
        <p14:creationId xmlns:p14="http://schemas.microsoft.com/office/powerpoint/2010/main" val="2638733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xmlns="" id="{DBD56CD2-9079-4A9B-B932-ED461E487BF5}"/>
                  </a:ext>
                </a:extLst>
              </p:cNvPr>
              <p:cNvSpPr txBox="1"/>
              <p:nvPr/>
            </p:nvSpPr>
            <p:spPr>
              <a:xfrm>
                <a:off x="344625" y="548680"/>
                <a:ext cx="2571192" cy="5865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ru-RU" sz="24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−5</m:t>
                    </m:r>
                    <m:sSup>
                      <m:sSupPr>
                        <m:ctrlPr>
                          <a:rPr lang="ru-RU" sz="2400" b="0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400" b="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24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+15=0</m:t>
                    </m:r>
                  </m:oMath>
                </a14:m>
                <a:r>
                  <a:rPr lang="en-US" sz="2400" dirty="0">
                    <a:solidFill>
                      <a:srgbClr val="002060"/>
                    </a:solidFill>
                  </a:rPr>
                  <a:t> </a:t>
                </a:r>
                <a:endParaRPr lang="ru-RU" sz="2400" dirty="0">
                  <a:solidFill>
                    <a:srgbClr val="002060"/>
                  </a:solidFill>
                </a:endParaRPr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DBD56CD2-9079-4A9B-B932-ED461E487BF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4625" y="548680"/>
                <a:ext cx="2571192" cy="586571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E86E80C5-957B-47DB-9634-004F062F67D9}"/>
              </a:ext>
            </a:extLst>
          </p:cNvPr>
          <p:cNvSpPr txBox="1"/>
          <p:nvPr/>
        </p:nvSpPr>
        <p:spPr>
          <a:xfrm>
            <a:off x="2987824" y="548680"/>
            <a:ext cx="1440160" cy="5890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solidFill>
                  <a:srgbClr val="002060"/>
                </a:solidFill>
              </a:rPr>
              <a:t>|: (-5)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Прямоугольник 3">
                <a:extLst>
                  <a:ext uri="{FF2B5EF4-FFF2-40B4-BE49-F238E27FC236}">
                    <a16:creationId xmlns:a16="http://schemas.microsoft.com/office/drawing/2014/main" xmlns="" id="{8D7A932A-0742-4B1A-9F8D-1A503D4DC912}"/>
                  </a:ext>
                </a:extLst>
              </p:cNvPr>
              <p:cNvSpPr/>
              <p:nvPr/>
            </p:nvSpPr>
            <p:spPr>
              <a:xfrm>
                <a:off x="395536" y="1197500"/>
                <a:ext cx="4572000" cy="3043013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24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4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2400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−3=0</m:t>
                    </m:r>
                  </m:oMath>
                </a14:m>
                <a:r>
                  <a:rPr lang="en-US" sz="2400" dirty="0">
                    <a:solidFill>
                      <a:srgbClr val="002060"/>
                    </a:solidFill>
                  </a:rPr>
                  <a:t>  </a:t>
                </a:r>
              </a:p>
              <a:p>
                <a:pPr lvl="0">
                  <a:lnSpc>
                    <a:spcPct val="150000"/>
                  </a:lnSpc>
                </a:pPr>
                <a14:m>
                  <m:oMath xmlns:m="http://schemas.openxmlformats.org/officeDocument/2006/math">
                    <m:d>
                      <m:dPr>
                        <m:ctrlPr>
                          <a:rPr lang="en-US" sz="2400" i="1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en-US" sz="24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24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sz="2400" i="1">
                                <a:solidFill>
                                  <a:srgbClr val="002060"/>
                                </a:solidFill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sz="2400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3</m:t>
                            </m:r>
                          </m:e>
                        </m:rad>
                      </m:e>
                    </m:d>
                    <m:d>
                      <m:dPr>
                        <m:ctrlPr>
                          <a:rPr lang="en-US" sz="2400" i="1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en-US" sz="24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24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rad>
                          <m:radPr>
                            <m:degHide m:val="on"/>
                            <m:ctrlPr>
                              <a:rPr lang="en-US" sz="2400" i="1">
                                <a:solidFill>
                                  <a:srgbClr val="002060"/>
                                </a:solidFill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sz="2400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3</m:t>
                            </m:r>
                          </m:e>
                        </m:rad>
                      </m:e>
                    </m:d>
                    <m:r>
                      <a:rPr lang="en-US" sz="2400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n-US" sz="2400" dirty="0">
                    <a:solidFill>
                      <a:srgbClr val="002060"/>
                    </a:solidFill>
                  </a:rPr>
                  <a:t> </a:t>
                </a:r>
              </a:p>
              <a:p>
                <a:pPr lvl="0"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sz="2400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−</m:t>
                    </m:r>
                    <m:rad>
                      <m:radPr>
                        <m:degHide m:val="on"/>
                        <m:ctrlPr>
                          <a:rPr lang="en-US" sz="2400" i="1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sz="24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e>
                    </m:rad>
                    <m:r>
                      <a:rPr lang="en-US" sz="2400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n-US" sz="2400" dirty="0">
                    <a:solidFill>
                      <a:srgbClr val="002060"/>
                    </a:solidFill>
                  </a:rPr>
                  <a:t> ;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4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4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2400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sz="2400" i="1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sz="24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sz="2400" dirty="0">
                    <a:solidFill>
                      <a:srgbClr val="002060"/>
                    </a:solidFill>
                  </a:rPr>
                  <a:t> </a:t>
                </a:r>
              </a:p>
              <a:p>
                <a:pPr lvl="0"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sz="2400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+</m:t>
                    </m:r>
                    <m:rad>
                      <m:radPr>
                        <m:degHide m:val="on"/>
                        <m:ctrlPr>
                          <a:rPr lang="en-US" sz="2400" i="1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sz="24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e>
                    </m:rad>
                    <m:r>
                      <a:rPr lang="en-US" sz="2400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n-US" sz="2400" dirty="0">
                    <a:solidFill>
                      <a:srgbClr val="002060"/>
                    </a:solidFill>
                  </a:rPr>
                  <a:t> ;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4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4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sz="2400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=−</m:t>
                    </m:r>
                    <m:rad>
                      <m:radPr>
                        <m:degHide m:val="on"/>
                        <m:ctrlPr>
                          <a:rPr lang="en-US" sz="2400" i="1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sz="24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e>
                    </m:rad>
                  </m:oMath>
                </a14:m>
                <a:endParaRPr lang="en-US" sz="2400" dirty="0">
                  <a:solidFill>
                    <a:srgbClr val="002060"/>
                  </a:solidFill>
                </a:endParaRPr>
              </a:p>
              <a:p>
                <a:pPr lvl="0">
                  <a:lnSpc>
                    <a:spcPct val="150000"/>
                  </a:lnSpc>
                </a:pPr>
                <a:r>
                  <a:rPr lang="ru-RU" sz="2400" dirty="0">
                    <a:solidFill>
                      <a:srgbClr val="002060"/>
                    </a:solidFill>
                  </a:rPr>
                  <a:t>Ответ: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4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4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2400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sz="2400" i="1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sz="24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sz="2400" dirty="0">
                    <a:solidFill>
                      <a:srgbClr val="002060"/>
                    </a:solidFill>
                  </a:rPr>
                  <a:t> ;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4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4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sz="2400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=−</m:t>
                    </m:r>
                    <m:rad>
                      <m:radPr>
                        <m:degHide m:val="on"/>
                        <m:ctrlPr>
                          <a:rPr lang="en-US" sz="2400" i="1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sz="24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e>
                    </m:rad>
                  </m:oMath>
                </a14:m>
                <a:endParaRPr lang="ru-RU" sz="2400" dirty="0">
                  <a:solidFill>
                    <a:srgbClr val="002060"/>
                  </a:solidFill>
                </a:endParaRPr>
              </a:p>
            </p:txBody>
          </p:sp>
        </mc:Choice>
        <mc:Fallback xmlns="">
          <p:sp>
            <p:nvSpPr>
              <p:cNvPr id="4" name="Прямоугольник 3">
                <a:extLst>
                  <a:ext uri="{FF2B5EF4-FFF2-40B4-BE49-F238E27FC236}">
                    <a16:creationId xmlns:a16="http://schemas.microsoft.com/office/drawing/2014/main" id="{8D7A932A-0742-4B1A-9F8D-1A503D4DC91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6" y="1197500"/>
                <a:ext cx="4572000" cy="3043013"/>
              </a:xfrm>
              <a:prstGeom prst="rect">
                <a:avLst/>
              </a:prstGeom>
              <a:blipFill>
                <a:blip r:embed="rId4"/>
                <a:stretch>
                  <a:fillRect l="-2133" b="-360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xmlns="" id="{226C4725-D077-4F39-944B-78A14BDDBBEA}"/>
                  </a:ext>
                </a:extLst>
              </p:cNvPr>
              <p:cNvSpPr txBox="1"/>
              <p:nvPr/>
            </p:nvSpPr>
            <p:spPr>
              <a:xfrm>
                <a:off x="4967536" y="620688"/>
                <a:ext cx="2052735" cy="4700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4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𝒂</m:t>
                    </m:r>
                    <m:sSup>
                      <m:sSupPr>
                        <m:ctrlPr>
                          <a:rPr lang="en-US" sz="2400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24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p>
                        <m:r>
                          <a:rPr lang="en-US" sz="24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en-US" sz="24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4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𝒄</m:t>
                    </m:r>
                    <m:r>
                      <a:rPr lang="en-US" sz="24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𝟎</m:t>
                    </m:r>
                  </m:oMath>
                </a14:m>
                <a:r>
                  <a:rPr lang="en-US" sz="2400" b="1" dirty="0">
                    <a:solidFill>
                      <a:srgbClr val="C00000"/>
                    </a:solidFill>
                  </a:rPr>
                  <a:t> </a:t>
                </a:r>
                <a:endParaRPr lang="ru-RU" sz="2400" b="1" dirty="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226C4725-D077-4F39-944B-78A14BDDBBE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67536" y="620688"/>
                <a:ext cx="2052735" cy="47000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xmlns="" id="{64A54B70-36B4-4C98-B252-2027D2DFAA50}"/>
                  </a:ext>
                </a:extLst>
              </p:cNvPr>
              <p:cNvSpPr txBox="1"/>
              <p:nvPr/>
            </p:nvSpPr>
            <p:spPr>
              <a:xfrm>
                <a:off x="7308304" y="620688"/>
                <a:ext cx="149107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400" b="1" dirty="0">
                    <a:solidFill>
                      <a:srgbClr val="002060"/>
                    </a:solidFill>
                  </a:rPr>
                  <a:t>|</a:t>
                </a:r>
                <a:r>
                  <a:rPr lang="en-US" sz="2400" b="1" dirty="0">
                    <a:solidFill>
                      <a:srgbClr val="002060"/>
                    </a:solidFill>
                  </a:rPr>
                  <a:t>: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𝒂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≠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𝟎</m:t>
                    </m:r>
                  </m:oMath>
                </a14:m>
                <a:endParaRPr lang="ru-RU" sz="2400" b="1" dirty="0">
                  <a:solidFill>
                    <a:srgbClr val="002060"/>
                  </a:solidFill>
                </a:endParaRP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64A54B70-36B4-4C98-B252-2027D2DFAA5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08304" y="620688"/>
                <a:ext cx="1491071" cy="461665"/>
              </a:xfrm>
              <a:prstGeom prst="rect">
                <a:avLst/>
              </a:prstGeom>
              <a:blipFill>
                <a:blip r:embed="rId6"/>
                <a:stretch>
                  <a:fillRect l="-6557" t="-10526" b="-2894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xmlns="" id="{293364E7-7614-48B2-B1E0-CFDFA8185CCA}"/>
                  </a:ext>
                </a:extLst>
              </p:cNvPr>
              <p:cNvSpPr txBox="1"/>
              <p:nvPr/>
            </p:nvSpPr>
            <p:spPr>
              <a:xfrm>
                <a:off x="4860032" y="1197500"/>
                <a:ext cx="4176464" cy="52636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ru-RU" sz="2400" b="1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p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𝒄</m:t>
                        </m:r>
                      </m:num>
                      <m:den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𝒂</m:t>
                        </m:r>
                      </m:den>
                    </m:f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𝟎</m:t>
                    </m:r>
                  </m:oMath>
                </a14:m>
                <a:r>
                  <a:rPr lang="en-US" sz="2400" b="1" dirty="0">
                    <a:solidFill>
                      <a:srgbClr val="002060"/>
                    </a:solidFill>
                  </a:rPr>
                  <a:t> </a:t>
                </a:r>
              </a:p>
              <a:p>
                <a14:m>
                  <m:oMath xmlns:m="http://schemas.openxmlformats.org/officeDocument/2006/math">
                    <m:sSup>
                      <m:sSupPr>
                        <m:ctrlPr>
                          <a:rPr lang="ru-RU" sz="2400" b="1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p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−</m:t>
                    </m:r>
                    <m:d>
                      <m:dPr>
                        <m:ctrlP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en-US" sz="2400" b="1" i="1" smtClean="0">
                                <a:solidFill>
                                  <a:srgbClr val="002060"/>
                                </a:solidFill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sz="2400" b="1" i="1" smtClean="0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𝒄</m:t>
                            </m:r>
                          </m:num>
                          <m:den>
                            <m:r>
                              <a:rPr lang="en-US" sz="2400" b="1" i="1" smtClean="0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𝒂</m:t>
                            </m:r>
                          </m:den>
                        </m:f>
                      </m:e>
                    </m:d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𝟎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400" b="1" dirty="0">
                    <a:solidFill>
                      <a:srgbClr val="002060"/>
                    </a:solidFill>
                  </a:rPr>
                  <a:t> </a:t>
                </a:r>
              </a:p>
              <a:p>
                <a14:m>
                  <m:oMath xmlns:m="http://schemas.openxmlformats.org/officeDocument/2006/math"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𝒄</m:t>
                        </m:r>
                      </m:num>
                      <m:den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𝒂</m:t>
                        </m:r>
                      </m:den>
                    </m:f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&gt;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𝟎</m:t>
                    </m:r>
                  </m:oMath>
                </a14:m>
                <a:r>
                  <a:rPr lang="en-US" sz="2400" b="1" dirty="0">
                    <a:solidFill>
                      <a:srgbClr val="002060"/>
                    </a:solidFill>
                  </a:rPr>
                  <a:t> </a:t>
                </a:r>
              </a:p>
              <a:p>
                <a14:m>
                  <m:oMath xmlns:m="http://schemas.openxmlformats.org/officeDocument/2006/math">
                    <m:d>
                      <m:dPr>
                        <m:ctrlP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rad>
                          <m:radPr>
                            <m:degHide m:val="on"/>
                            <m:ctrlPr>
                              <a:rPr lang="en-US" sz="2400" b="1" i="1" smtClean="0">
                                <a:solidFill>
                                  <a:srgbClr val="002060"/>
                                </a:solidFill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sz="2400" b="1" i="1" smtClean="0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sz="2400" b="1" i="1" smtClean="0">
                                    <a:solidFill>
                                      <a:srgbClr val="002060"/>
                                    </a:solidFill>
                                    <a:latin typeface="Cambria Math"/>
                                  </a:rPr>
                                </m:ctrlPr>
                              </m:fPr>
                              <m:num>
                                <m:r>
                                  <a:rPr lang="en-US" sz="2400" b="1" i="1" smtClean="0">
                                    <a:solidFill>
                                      <a:srgbClr val="002060"/>
                                    </a:solidFill>
                                    <a:latin typeface="Cambria Math" panose="02040503050406030204" pitchFamily="18" charset="0"/>
                                  </a:rPr>
                                  <m:t>𝒄</m:t>
                                </m:r>
                              </m:num>
                              <m:den>
                                <m:r>
                                  <a:rPr lang="en-US" sz="2400" b="1" i="1" smtClean="0">
                                    <a:solidFill>
                                      <a:srgbClr val="002060"/>
                                    </a:solidFill>
                                    <a:latin typeface="Cambria Math" panose="02040503050406030204" pitchFamily="18" charset="0"/>
                                  </a:rPr>
                                  <m:t>𝒂</m:t>
                                </m:r>
                              </m:den>
                            </m:f>
                          </m:e>
                        </m:rad>
                      </m:e>
                    </m:d>
                    <m:d>
                      <m:dPr>
                        <m:ctrlP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sz="2400" b="1" i="1" smtClean="0">
                                <a:solidFill>
                                  <a:srgbClr val="002060"/>
                                </a:solidFill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sz="2400" b="1" i="1" smtClean="0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sz="2400" b="1" i="1" smtClean="0">
                                    <a:solidFill>
                                      <a:srgbClr val="002060"/>
                                    </a:solidFill>
                                    <a:latin typeface="Cambria Math"/>
                                  </a:rPr>
                                </m:ctrlPr>
                              </m:fPr>
                              <m:num>
                                <m:r>
                                  <a:rPr lang="en-US" sz="2400" b="1" i="1" smtClean="0">
                                    <a:solidFill>
                                      <a:srgbClr val="002060"/>
                                    </a:solidFill>
                                    <a:latin typeface="Cambria Math" panose="02040503050406030204" pitchFamily="18" charset="0"/>
                                  </a:rPr>
                                  <m:t>𝒄</m:t>
                                </m:r>
                              </m:num>
                              <m:den>
                                <m:r>
                                  <a:rPr lang="en-US" sz="2400" b="1" i="1" smtClean="0">
                                    <a:solidFill>
                                      <a:srgbClr val="002060"/>
                                    </a:solidFill>
                                    <a:latin typeface="Cambria Math" panose="02040503050406030204" pitchFamily="18" charset="0"/>
                                  </a:rPr>
                                  <m:t>𝒂</m:t>
                                </m:r>
                              </m:den>
                            </m:f>
                          </m:e>
                        </m:rad>
                      </m:e>
                    </m:d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𝟎</m:t>
                    </m:r>
                  </m:oMath>
                </a14:m>
                <a:r>
                  <a:rPr lang="en-US" sz="2400" b="1" dirty="0">
                    <a:solidFill>
                      <a:srgbClr val="002060"/>
                    </a:solidFill>
                  </a:rPr>
                  <a:t> </a:t>
                </a:r>
              </a:p>
              <a:p>
                <a14:m>
                  <m:oMath xmlns:m="http://schemas.openxmlformats.org/officeDocument/2006/math">
                    <m:d>
                      <m:dPr>
                        <m:ctrlPr>
                          <a:rPr lang="en-US" sz="24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en-US" sz="2400" b="1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  <m:r>
                          <a:rPr lang="en-US" sz="2400" b="1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rad>
                          <m:radPr>
                            <m:degHide m:val="on"/>
                            <m:ctrlPr>
                              <a:rPr lang="en-US" sz="2400" b="1" i="1">
                                <a:solidFill>
                                  <a:srgbClr val="002060"/>
                                </a:solidFill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sz="2400" b="1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sz="2400" b="1" i="1">
                                    <a:solidFill>
                                      <a:srgbClr val="002060"/>
                                    </a:solidFill>
                                    <a:latin typeface="Cambria Math"/>
                                  </a:rPr>
                                </m:ctrlPr>
                              </m:fPr>
                              <m:num>
                                <m:r>
                                  <a:rPr lang="en-US" sz="2400" b="1" i="1">
                                    <a:solidFill>
                                      <a:srgbClr val="002060"/>
                                    </a:solidFill>
                                    <a:latin typeface="Cambria Math" panose="02040503050406030204" pitchFamily="18" charset="0"/>
                                  </a:rPr>
                                  <m:t>𝒄</m:t>
                                </m:r>
                              </m:num>
                              <m:den>
                                <m:r>
                                  <a:rPr lang="en-US" sz="2400" b="1" i="1">
                                    <a:solidFill>
                                      <a:srgbClr val="002060"/>
                                    </a:solidFill>
                                    <a:latin typeface="Cambria Math" panose="02040503050406030204" pitchFamily="18" charset="0"/>
                                  </a:rPr>
                                  <m:t>𝒂</m:t>
                                </m:r>
                              </m:den>
                            </m:f>
                          </m:e>
                        </m:rad>
                      </m:e>
                    </m:d>
                    <m:r>
                      <a:rPr lang="en-US" sz="2400" b="1" i="0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0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𝟎</m:t>
                    </m:r>
                  </m:oMath>
                </a14:m>
                <a:r>
                  <a:rPr lang="en-US" sz="2400" b="1" dirty="0">
                    <a:solidFill>
                      <a:srgbClr val="002060"/>
                    </a:solidFill>
                  </a:rPr>
                  <a:t> ;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1" i="1" dirty="0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400" b="1" i="1" dirty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b>
                        <m:r>
                          <a:rPr lang="en-US" sz="2400" b="1" i="1" dirty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  <m:r>
                      <a:rPr lang="en-US" sz="2400" b="1" i="1" dirty="0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−</m:t>
                    </m:r>
                    <m:rad>
                      <m:radPr>
                        <m:degHide m:val="on"/>
                        <m:ctrlPr>
                          <a:rPr lang="en-US" sz="2400" b="1" i="1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sz="2400" b="1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en-US" sz="2400" b="1" i="1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sz="2400" b="1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𝒄</m:t>
                            </m:r>
                          </m:num>
                          <m:den>
                            <m:r>
                              <a:rPr lang="en-US" sz="2400" b="1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𝒂</m:t>
                            </m:r>
                          </m:den>
                        </m:f>
                      </m:e>
                    </m:rad>
                  </m:oMath>
                </a14:m>
                <a:endParaRPr lang="en-US" sz="2400" b="1" dirty="0">
                  <a:solidFill>
                    <a:srgbClr val="002060"/>
                  </a:solidFill>
                </a:endParaRPr>
              </a:p>
              <a:p>
                <a:r>
                  <a:rPr lang="en-US" sz="2400" b="1" dirty="0">
                    <a:solidFill>
                      <a:srgbClr val="002060"/>
                    </a:solidFill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4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en-US" sz="2400" b="1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  <m:r>
                          <a:rPr lang="en-US" sz="2400" b="1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sz="2400" b="1" i="1">
                                <a:solidFill>
                                  <a:srgbClr val="002060"/>
                                </a:solidFill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sz="2400" b="1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sz="2400" b="1" i="1">
                                    <a:solidFill>
                                      <a:srgbClr val="002060"/>
                                    </a:solidFill>
                                    <a:latin typeface="Cambria Math"/>
                                  </a:rPr>
                                </m:ctrlPr>
                              </m:fPr>
                              <m:num>
                                <m:r>
                                  <a:rPr lang="en-US" sz="2400" b="1" i="1">
                                    <a:solidFill>
                                      <a:srgbClr val="002060"/>
                                    </a:solidFill>
                                    <a:latin typeface="Cambria Math" panose="02040503050406030204" pitchFamily="18" charset="0"/>
                                  </a:rPr>
                                  <m:t>𝒄</m:t>
                                </m:r>
                              </m:num>
                              <m:den>
                                <m:r>
                                  <a:rPr lang="en-US" sz="2400" b="1" i="1">
                                    <a:solidFill>
                                      <a:srgbClr val="002060"/>
                                    </a:solidFill>
                                    <a:latin typeface="Cambria Math" panose="02040503050406030204" pitchFamily="18" charset="0"/>
                                  </a:rPr>
                                  <m:t>𝒂</m:t>
                                </m:r>
                              </m:den>
                            </m:f>
                          </m:e>
                        </m:rad>
                      </m:e>
                    </m:d>
                    <m:r>
                      <a:rPr lang="en-US" sz="2400" b="1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𝟎</m:t>
                    </m:r>
                  </m:oMath>
                </a14:m>
                <a:r>
                  <a:rPr lang="en-US" sz="2400" b="1" dirty="0">
                    <a:solidFill>
                      <a:srgbClr val="002060"/>
                    </a:solidFill>
                  </a:rPr>
                  <a:t> ;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1" i="1" dirty="0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400" b="1" i="1" dirty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b>
                        <m:r>
                          <a:rPr lang="en-US" sz="2400" b="1" i="1" dirty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  <m:r>
                      <a:rPr lang="en-US" sz="2400" b="1" i="1" dirty="0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sz="2400" b="1" dirty="0">
                    <a:solidFill>
                      <a:srgbClr val="C00000"/>
                    </a:solidFill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400" b="1" i="1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sz="2400" b="1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en-US" sz="2400" b="1" i="1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sz="2400" b="1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𝒄</m:t>
                            </m:r>
                          </m:num>
                          <m:den>
                            <m:r>
                              <a:rPr lang="en-US" sz="2400" b="1" i="1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</a:rPr>
                              <m:t>𝒂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sz="2400" b="1" dirty="0">
                    <a:solidFill>
                      <a:srgbClr val="002060"/>
                    </a:solidFill>
                  </a:rPr>
                  <a:t> </a:t>
                </a:r>
              </a:p>
              <a:p>
                <a14:m>
                  <m:oMath xmlns:m="http://schemas.openxmlformats.org/officeDocument/2006/math">
                    <m:r>
                      <a:rPr lang="en-US" sz="2400" b="1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en-US" sz="24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1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𝒄</m:t>
                        </m:r>
                      </m:num>
                      <m:den>
                        <m:r>
                          <a:rPr lang="en-US" sz="2400" b="1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𝒂</m:t>
                        </m:r>
                      </m:den>
                    </m:f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&lt;</m:t>
                    </m:r>
                    <m:r>
                      <a:rPr lang="en-US" sz="2400" b="1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𝟎</m:t>
                    </m:r>
                  </m:oMath>
                </a14:m>
                <a:r>
                  <a:rPr lang="en-US" sz="2400" b="1" dirty="0">
                    <a:solidFill>
                      <a:srgbClr val="002060"/>
                    </a:solidFill>
                  </a:rPr>
                  <a:t> </a:t>
                </a:r>
              </a:p>
              <a:p>
                <a:r>
                  <a:rPr lang="ru-RU" sz="2400" b="1" dirty="0">
                    <a:solidFill>
                      <a:srgbClr val="002060"/>
                    </a:solidFill>
                  </a:rPr>
                  <a:t>Корней нет</a:t>
                </a:r>
                <a:endParaRPr lang="en-US" sz="2400" b="1" dirty="0">
                  <a:solidFill>
                    <a:srgbClr val="002060"/>
                  </a:solidFill>
                </a:endParaRPr>
              </a:p>
              <a:p>
                <a:endParaRPr lang="ru-RU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293364E7-7614-48B2-B1E0-CFDFA8185CC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60032" y="1197500"/>
                <a:ext cx="4176464" cy="5263620"/>
              </a:xfrm>
              <a:prstGeom prst="rect">
                <a:avLst/>
              </a:prstGeom>
              <a:blipFill>
                <a:blip r:embed="rId7"/>
                <a:stretch>
                  <a:fillRect l="-21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24237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xmlns="" id="{CEAF31E9-9A0E-40A9-B82F-C1FE2CBF7601}"/>
                  </a:ext>
                </a:extLst>
              </p:cNvPr>
              <p:cNvSpPr txBox="1"/>
              <p:nvPr/>
            </p:nvSpPr>
            <p:spPr>
              <a:xfrm>
                <a:off x="683568" y="404664"/>
                <a:ext cx="3672408" cy="32569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ru-RU" sz="24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3</m:t>
                    </m:r>
                    <m:sSup>
                      <m:sSupPr>
                        <m:ctrlPr>
                          <a:rPr lang="ru-RU" sz="2400" b="0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ru-RU" sz="2400" b="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24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+4</m:t>
                    </m:r>
                    <m:r>
                      <a:rPr lang="en-US" sz="24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n-US" sz="2400" dirty="0">
                    <a:solidFill>
                      <a:srgbClr val="002060"/>
                    </a:solidFill>
                  </a:rPr>
                  <a:t> </a:t>
                </a: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d>
                      <m:dPr>
                        <m:ctrlPr>
                          <a:rPr lang="en-US" sz="2400" b="0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en-US" sz="2400" b="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en-US" sz="2400" b="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2400" b="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+4</m:t>
                        </m:r>
                      </m:e>
                    </m:d>
                    <m:r>
                      <a:rPr lang="en-US" sz="24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n-US" sz="2400" dirty="0">
                    <a:solidFill>
                      <a:srgbClr val="002060"/>
                    </a:solidFill>
                  </a:rPr>
                  <a:t> </a:t>
                </a: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ru-RU" sz="2400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400" b="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24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n-US" sz="2400" dirty="0">
                    <a:solidFill>
                      <a:srgbClr val="002060"/>
                    </a:solidFill>
                  </a:rPr>
                  <a:t> </a:t>
                </a: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3</m:t>
                    </m:r>
                    <m:r>
                      <a:rPr lang="en-US" sz="24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+4=0</m:t>
                    </m:r>
                  </m:oMath>
                </a14:m>
                <a:r>
                  <a:rPr lang="en-US" sz="2400" dirty="0">
                    <a:solidFill>
                      <a:srgbClr val="002060"/>
                    </a:solidFill>
                  </a:rPr>
                  <a:t> ;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400" b="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sz="24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=−</m:t>
                    </m:r>
                    <m:f>
                      <m:fPr>
                        <m:ctrlPr>
                          <a:rPr lang="en-US" sz="2400" b="0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en-US" sz="2400" b="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  <m:r>
                      <a:rPr lang="en-US" sz="24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400" dirty="0">
                    <a:solidFill>
                      <a:srgbClr val="002060"/>
                    </a:solidFill>
                  </a:rPr>
                  <a:t> </a:t>
                </a:r>
              </a:p>
              <a:p>
                <a:pPr>
                  <a:lnSpc>
                    <a:spcPct val="150000"/>
                  </a:lnSpc>
                </a:pPr>
                <a:r>
                  <a:rPr lang="ru-RU" sz="2400" dirty="0">
                    <a:solidFill>
                      <a:srgbClr val="002060"/>
                    </a:solidFill>
                  </a:rPr>
                  <a:t>Ответ: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400" i="1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4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4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2400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n-US" sz="2400" dirty="0">
                    <a:solidFill>
                      <a:srgbClr val="002060"/>
                    </a:solidFill>
                  </a:rPr>
                  <a:t> </a:t>
                </a:r>
                <a:r>
                  <a:rPr lang="ru-RU" sz="2400" dirty="0">
                    <a:solidFill>
                      <a:srgbClr val="002060"/>
                    </a:solidFill>
                  </a:rPr>
                  <a:t>;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4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4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sz="2400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=−</m:t>
                    </m:r>
                    <m:f>
                      <m:fPr>
                        <m:ctrlPr>
                          <a:rPr lang="en-US" sz="2400" i="1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en-US" sz="24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  <m:r>
                      <a:rPr lang="en-US" sz="2400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ru-RU" sz="2400" dirty="0"/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CEAF31E9-9A0E-40A9-B82F-C1FE2CBF76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3568" y="404664"/>
                <a:ext cx="3672408" cy="3256982"/>
              </a:xfrm>
              <a:prstGeom prst="rect">
                <a:avLst/>
              </a:prstGeom>
              <a:blipFill>
                <a:blip r:embed="rId3"/>
                <a:stretch>
                  <a:fillRect l="-2488" b="-93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xmlns="" id="{A2928649-57D4-43E0-A546-471CA122EB97}"/>
                  </a:ext>
                </a:extLst>
              </p:cNvPr>
              <p:cNvSpPr txBox="1"/>
              <p:nvPr/>
            </p:nvSpPr>
            <p:spPr>
              <a:xfrm>
                <a:off x="4572000" y="620688"/>
                <a:ext cx="4176464" cy="24857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sz="24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𝒂</m:t>
                    </m:r>
                    <m:sSup>
                      <m:sSupPr>
                        <m:ctrlPr>
                          <a:rPr lang="en-US" sz="2400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24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p>
                        <m:r>
                          <a:rPr lang="en-US" sz="24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en-US" sz="24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4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𝒃𝒙</m:t>
                    </m:r>
                    <m:r>
                      <a:rPr lang="en-US" sz="24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𝟎</m:t>
                    </m:r>
                  </m:oMath>
                </a14:m>
                <a:r>
                  <a:rPr lang="en-US" sz="2400" b="1" dirty="0">
                    <a:solidFill>
                      <a:srgbClr val="C00000"/>
                    </a:solidFill>
                  </a:rPr>
                  <a:t> </a:t>
                </a: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𝒙</m:t>
                    </m:r>
                    <m:d>
                      <m:dPr>
                        <m:ctrlP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𝒂𝒙</m:t>
                        </m:r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𝒃</m:t>
                        </m:r>
                      </m:e>
                    </m:d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𝟎</m:t>
                    </m:r>
                  </m:oMath>
                </a14:m>
                <a:r>
                  <a:rPr lang="en-US" sz="2400" b="1" dirty="0">
                    <a:solidFill>
                      <a:srgbClr val="002060"/>
                    </a:solidFill>
                  </a:rPr>
                  <a:t> </a:t>
                </a: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ru-RU" sz="2400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4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b>
                        <m:r>
                          <a:rPr lang="en-US" sz="24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  <m:r>
                      <a:rPr lang="en-US" sz="24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𝟎</m:t>
                    </m:r>
                  </m:oMath>
                </a14:m>
                <a:r>
                  <a:rPr lang="en-US" sz="2400" b="1" dirty="0">
                    <a:solidFill>
                      <a:srgbClr val="C00000"/>
                    </a:solidFill>
                  </a:rPr>
                  <a:t> </a:t>
                </a:r>
                <a:endParaRPr lang="en-US" sz="2400" b="1" dirty="0">
                  <a:solidFill>
                    <a:srgbClr val="002060"/>
                  </a:solidFill>
                </a:endParaRP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𝒂𝒙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𝒃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𝟎</m:t>
                    </m:r>
                  </m:oMath>
                </a14:m>
                <a:r>
                  <a:rPr lang="en-US" sz="2400" b="1" dirty="0">
                    <a:solidFill>
                      <a:srgbClr val="002060"/>
                    </a:solidFill>
                  </a:rPr>
                  <a:t> ;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4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b>
                        <m:r>
                          <a:rPr lang="en-US" sz="24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  <m:r>
                      <a:rPr lang="en-US" sz="24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=−</m:t>
                    </m:r>
                    <m:f>
                      <m:fPr>
                        <m:ctrlPr>
                          <a:rPr lang="en-US" sz="2400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𝒃</m:t>
                        </m:r>
                      </m:num>
                      <m:den>
                        <m:r>
                          <a:rPr lang="en-US" sz="24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𝒂</m:t>
                        </m:r>
                      </m:den>
                    </m:f>
                  </m:oMath>
                </a14:m>
                <a:endParaRPr lang="ru-RU" sz="2400" b="1" dirty="0"/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A2928649-57D4-43E0-A546-471CA122EB9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0" y="620688"/>
                <a:ext cx="4176464" cy="2485745"/>
              </a:xfrm>
              <a:prstGeom prst="rect">
                <a:avLst/>
              </a:prstGeom>
              <a:blipFill>
                <a:blip r:embed="rId4"/>
                <a:stretch>
                  <a:fillRect b="-245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53158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1ea7bc8609a44b317d94ec88b52dccb9fbfbe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890</TotalTime>
  <Words>801</Words>
  <Application>Microsoft Office PowerPoint</Application>
  <PresentationFormat>Экран (4:3)</PresentationFormat>
  <Paragraphs>84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PC</dc:creator>
  <cp:lastModifiedBy>Ракипова Ольга Николаевна</cp:lastModifiedBy>
  <cp:revision>63</cp:revision>
  <dcterms:created xsi:type="dcterms:W3CDTF">2014-04-07T07:24:44Z</dcterms:created>
  <dcterms:modified xsi:type="dcterms:W3CDTF">2022-10-12T03:46:32Z</dcterms:modified>
</cp:coreProperties>
</file>