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0" r:id="rId4"/>
    <p:sldId id="276" r:id="rId5"/>
    <p:sldId id="274" r:id="rId6"/>
    <p:sldId id="277" r:id="rId7"/>
    <p:sldId id="278" r:id="rId8"/>
    <p:sldId id="279" r:id="rId9"/>
    <p:sldId id="280" r:id="rId10"/>
    <p:sldId id="273" r:id="rId11"/>
    <p:sldId id="281" r:id="rId12"/>
    <p:sldId id="282" r:id="rId13"/>
    <p:sldId id="283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3548" autoAdjust="0"/>
  </p:normalViewPr>
  <p:slideViewPr>
    <p:cSldViewPr>
      <p:cViewPr>
        <p:scale>
          <a:sx n="106" d="100"/>
          <a:sy n="106" d="100"/>
        </p:scale>
        <p:origin x="96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73537" cy="193899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99FF"/>
                </a:solidFill>
              </a:rPr>
              <a:t>ФОРМУЛА КОРНЕЙ </a:t>
            </a:r>
          </a:p>
          <a:p>
            <a:r>
              <a:rPr lang="ru-RU" sz="6000" b="1" dirty="0">
                <a:solidFill>
                  <a:srgbClr val="0099FF"/>
                </a:solidFill>
              </a:rPr>
              <a:t>КВАДРАТНОГО УРАВНЕНИЯ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44008" y="5445224"/>
            <a:ext cx="43919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chemeClr val="bg1"/>
                </a:solidFill>
              </a:rPr>
              <a:t>Ракипова</a:t>
            </a:r>
            <a:r>
              <a:rPr lang="ru-RU" sz="2000" b="1" dirty="0">
                <a:solidFill>
                  <a:schemeClr val="bg1"/>
                </a:solidFill>
              </a:rPr>
              <a:t>  О.Н.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 учитель математики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МАОУ лицей № 110 </a:t>
            </a:r>
            <a:r>
              <a:rPr lang="ru-RU" sz="2000" b="1" dirty="0" err="1" smtClean="0">
                <a:solidFill>
                  <a:schemeClr val="bg1"/>
                </a:solidFill>
              </a:rPr>
              <a:t>им.Л.К.Гришиной</a:t>
            </a:r>
            <a:endParaRPr lang="ru-RU" sz="2000" b="1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 г. Екатеринбург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389522C-2D62-4DEB-A17D-DCBD07A6DD91}"/>
              </a:ext>
            </a:extLst>
          </p:cNvPr>
          <p:cNvSpPr txBox="1"/>
          <p:nvPr/>
        </p:nvSpPr>
        <p:spPr>
          <a:xfrm>
            <a:off x="179512" y="262389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Пример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8AD43F7F-005C-473B-9913-7B95CAB47A50}"/>
                  </a:ext>
                </a:extLst>
              </p:cNvPr>
              <p:cNvSpPr txBox="1"/>
              <p:nvPr/>
            </p:nvSpPr>
            <p:spPr>
              <a:xfrm>
                <a:off x="323528" y="908720"/>
                <a:ext cx="8640960" cy="6091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sSup>
                      <m:sSup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𝒂𝒄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</m:e>
                        </m:d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d>
                      <m:dPr>
                        <m:ctrlP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</m:d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𝟐𝟓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𝟒𝟗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800" b="1" dirty="0">
                    <a:solidFill>
                      <a:srgbClr val="002060"/>
                    </a:solidFill>
                  </a:rPr>
                  <a:t>D&gt;0 –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уравнение имеет два различных корня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ru-RU" sz="28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𝟒𝟗</m:t>
                            </m:r>
                          </m:e>
                        </m:rad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ru-RU" sz="28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𝟒𝟗</m:t>
                            </m:r>
                          </m:e>
                        </m:rad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𝟏𝟐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800" b="1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  <a:endParaRPr lang="en-US" sz="28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ru-RU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8AD43F7F-005C-473B-9913-7B95CAB47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908720"/>
                <a:ext cx="8640960" cy="6091989"/>
              </a:xfrm>
              <a:prstGeom prst="rect">
                <a:avLst/>
              </a:prstGeom>
              <a:blipFill>
                <a:blip r:embed="rId3"/>
                <a:stretch>
                  <a:fillRect l="-1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6EB354C-79F6-46AE-A99B-BDC5FBF53FBE}"/>
              </a:ext>
            </a:extLst>
          </p:cNvPr>
          <p:cNvSpPr/>
          <p:nvPr/>
        </p:nvSpPr>
        <p:spPr>
          <a:xfrm>
            <a:off x="179512" y="277977"/>
            <a:ext cx="2127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C00000"/>
                </a:solidFill>
              </a:rPr>
              <a:t>Пример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7DD66701-F06B-4A70-9F94-1A68DAF86F82}"/>
                  </a:ext>
                </a:extLst>
              </p:cNvPr>
              <p:cNvSpPr txBox="1"/>
              <p:nvPr/>
            </p:nvSpPr>
            <p:spPr>
              <a:xfrm>
                <a:off x="359532" y="1340768"/>
                <a:ext cx="8424936" cy="5239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sSup>
                      <m:sSup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𝟗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𝒂𝒄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𝟏𝟐</m:t>
                            </m:r>
                          </m:e>
                        </m:d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𝟗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𝟏𝟒𝟒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𝟏𝟒𝟒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–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уравнение имеет два одинаковых корня (один корень)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ru-RU" sz="28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ctrlP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𝟏𝟐</m:t>
                            </m:r>
                          </m:e>
                        </m:d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  <m:r>
                      <a:rPr lang="ru-RU" sz="28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𝟏𝟐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𝟓</m:t>
                    </m:r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800" b="1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ru-RU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ru-RU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ru-RU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𝟓</m:t>
                    </m:r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  <a:endParaRPr lang="en-US" sz="2800" b="1" dirty="0">
                  <a:solidFill>
                    <a:srgbClr val="00206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DD66701-F06B-4A70-9F94-1A68DAF86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32" y="1340768"/>
                <a:ext cx="8424936" cy="5239255"/>
              </a:xfrm>
              <a:prstGeom prst="rect">
                <a:avLst/>
              </a:prstGeom>
              <a:blipFill>
                <a:blip r:embed="rId3"/>
                <a:stretch>
                  <a:fillRect l="-15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92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A7EFBA1-5C80-4651-82E3-A68F513E675B}"/>
              </a:ext>
            </a:extLst>
          </p:cNvPr>
          <p:cNvSpPr/>
          <p:nvPr/>
        </p:nvSpPr>
        <p:spPr>
          <a:xfrm>
            <a:off x="179512" y="404664"/>
            <a:ext cx="2127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C00000"/>
                </a:solidFill>
              </a:rPr>
              <a:t>Пример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D63D62A7-53E4-4003-B826-BA07116DABAC}"/>
                  </a:ext>
                </a:extLst>
              </p:cNvPr>
              <p:cNvSpPr txBox="1"/>
              <p:nvPr/>
            </p:nvSpPr>
            <p:spPr>
              <a:xfrm>
                <a:off x="467544" y="1196752"/>
                <a:ext cx="7992888" cy="36302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sSup>
                      <m:sSup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𝟖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𝒂𝒄</m:t>
                    </m:r>
                    <m:r>
                      <a:rPr lang="en-US" sz="28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·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𝟒𝟗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𝟔𝟒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𝟏𝟓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–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уравнение не имеет корней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800" b="1" dirty="0">
                    <a:solidFill>
                      <a:srgbClr val="002060"/>
                    </a:solidFill>
                  </a:rPr>
                  <a:t>Ответ: корней нет</a:t>
                </a:r>
                <a:endParaRPr lang="en-US" sz="2800" b="1" dirty="0">
                  <a:solidFill>
                    <a:srgbClr val="00206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D63D62A7-53E4-4003-B826-BA07116DA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196752"/>
                <a:ext cx="7992888" cy="3630225"/>
              </a:xfrm>
              <a:prstGeom prst="rect">
                <a:avLst/>
              </a:prstGeom>
              <a:blipFill>
                <a:blip r:embed="rId3"/>
                <a:stretch>
                  <a:fillRect l="-16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027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2570" y="404664"/>
            <a:ext cx="847886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0099FF"/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4264957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EC46597C-C174-4D33-A5CC-8F408790F267}"/>
                  </a:ext>
                </a:extLst>
              </p:cNvPr>
              <p:cNvSpPr txBox="1"/>
              <p:nvPr/>
            </p:nvSpPr>
            <p:spPr>
              <a:xfrm>
                <a:off x="755576" y="622716"/>
                <a:ext cx="2592288" cy="74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C46597C-C174-4D33-A5CC-8F408790F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622716"/>
                <a:ext cx="2592288" cy="74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A3DDDECF-6287-45C5-BFD2-5C478E56841D}"/>
                  </a:ext>
                </a:extLst>
              </p:cNvPr>
              <p:cNvSpPr txBox="1"/>
              <p:nvPr/>
            </p:nvSpPr>
            <p:spPr>
              <a:xfrm>
                <a:off x="3419872" y="620688"/>
                <a:ext cx="19442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>
                    <a:solidFill>
                      <a:srgbClr val="002060"/>
                    </a:solidFill>
                  </a:rPr>
                  <a:t>|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3DDDECF-6287-45C5-BFD2-5C478E5684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620688"/>
                <a:ext cx="1944216" cy="461665"/>
              </a:xfrm>
              <a:prstGeom prst="rect">
                <a:avLst/>
              </a:prstGeom>
              <a:blipFill>
                <a:blip r:embed="rId4"/>
                <a:stretch>
                  <a:fillRect l="-4702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="" xmlns:a16="http://schemas.microsoft.com/office/drawing/2014/main" id="{9D49E6EB-90E2-41D7-9562-6E314346E217}"/>
                  </a:ext>
                </a:extLst>
              </p:cNvPr>
              <p:cNvSpPr txBox="1"/>
              <p:nvPr/>
            </p:nvSpPr>
            <p:spPr>
              <a:xfrm>
                <a:off x="755576" y="1216630"/>
                <a:ext cx="7488832" cy="4605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·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num>
                          <m:den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den>
                        </m:f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2400" b="1" i="1" smtClean="0">
                                        <a:solidFill>
                                          <a:srgbClr val="002060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𝒃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en-US" sz="2400" b="1" i="1" smtClean="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e>
                    </m:d>
                    <m:r>
                      <a:rPr lang="en-US" sz="24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num>
                              <m:den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𝒂𝒄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endParaRPr lang="en-US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D49E6EB-90E2-41D7-9562-6E314346E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216630"/>
                <a:ext cx="7488832" cy="46051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="" xmlns:a16="http://schemas.microsoft.com/office/drawing/2014/main" id="{A2E195EA-3D7E-4307-9B76-145825BC6306}"/>
                  </a:ext>
                </a:extLst>
              </p:cNvPr>
              <p:cNvSpPr txBox="1"/>
              <p:nvPr/>
            </p:nvSpPr>
            <p:spPr>
              <a:xfrm>
                <a:off x="6372200" y="4105680"/>
                <a:ext cx="3141781" cy="1647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𝒂𝒄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=0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𝒂𝒄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en-US" sz="2400" b="1" dirty="0">
                  <a:solidFill>
                    <a:srgbClr val="00206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sSup>
                      <m:sSup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0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E195EA-3D7E-4307-9B76-145825BC6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4105680"/>
                <a:ext cx="3141781" cy="1647374"/>
              </a:xfrm>
              <a:prstGeom prst="rect">
                <a:avLst/>
              </a:prstGeom>
              <a:blipFill>
                <a:blip r:embed="rId6"/>
                <a:stretch>
                  <a:fillRect l="-388" b="-7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="" xmlns:a16="http://schemas.microsoft.com/office/drawing/2014/main" id="{B3AABE9F-42B3-403E-89B7-367F11062281}"/>
                  </a:ext>
                </a:extLst>
              </p:cNvPr>
              <p:cNvSpPr txBox="1"/>
              <p:nvPr/>
            </p:nvSpPr>
            <p:spPr>
              <a:xfrm>
                <a:off x="6372200" y="3206134"/>
                <a:ext cx="2565717" cy="8335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3AABE9F-42B3-403E-89B7-367F11062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3206134"/>
                <a:ext cx="2565717" cy="8335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760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B9FAF877-E0CE-4528-B21D-F2499A9314F3}"/>
                  </a:ext>
                </a:extLst>
              </p:cNvPr>
              <p:cNvSpPr txBox="1"/>
              <p:nvPr/>
            </p:nvSpPr>
            <p:spPr>
              <a:xfrm>
                <a:off x="467544" y="476672"/>
                <a:ext cx="8136904" cy="22662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𝒂𝒄</m:t>
                    </m:r>
                  </m:oMath>
                </a14:m>
                <a:r>
                  <a:rPr lang="en-US" sz="2800" dirty="0">
                    <a:solidFill>
                      <a:srgbClr val="002060"/>
                    </a:solidFill>
                  </a:rPr>
                  <a:t> – </a:t>
                </a:r>
                <a:r>
                  <a:rPr lang="ru-RU" sz="2800" dirty="0">
                    <a:solidFill>
                      <a:srgbClr val="C00000"/>
                    </a:solidFill>
                  </a:rPr>
                  <a:t>дискриминант квадратного уравнения </a:t>
                </a:r>
                <a:endParaRPr lang="ru-RU" sz="2800" b="1" i="1" dirty="0">
                  <a:solidFill>
                    <a:srgbClr val="002060"/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r>
                  <a:rPr lang="ru-RU" sz="2800" dirty="0">
                    <a:solidFill>
                      <a:srgbClr val="002060"/>
                    </a:solidFill>
                  </a:rPr>
                  <a:t>Дискриминант (лат) – «</a:t>
                </a:r>
                <a:r>
                  <a:rPr lang="ru-RU" sz="2800" dirty="0" err="1">
                    <a:solidFill>
                      <a:srgbClr val="002060"/>
                    </a:solidFill>
                  </a:rPr>
                  <a:t>различитель</a:t>
                </a:r>
                <a:r>
                  <a:rPr lang="ru-RU" sz="2800" dirty="0">
                    <a:solidFill>
                      <a:srgbClr val="002060"/>
                    </a:solidFill>
                  </a:rPr>
                  <a:t>», «определитель»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9FAF877-E0CE-4528-B21D-F2499A9314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76672"/>
                <a:ext cx="8136904" cy="2266261"/>
              </a:xfrm>
              <a:prstGeom prst="rect">
                <a:avLst/>
              </a:prstGeom>
              <a:blipFill>
                <a:blip r:embed="rId3"/>
                <a:stretch>
                  <a:fillRect l="-1574" t="-1882" b="-67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AD9B652C-ACEF-4815-84D5-8D33AE260E62}"/>
                  </a:ext>
                </a:extLst>
              </p:cNvPr>
              <p:cNvSpPr txBox="1"/>
              <p:nvPr/>
            </p:nvSpPr>
            <p:spPr>
              <a:xfrm>
                <a:off x="467544" y="3284984"/>
                <a:ext cx="8208912" cy="8790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6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num>
                      <m:den>
                        <m:r>
                          <a:rPr lang="en-US" sz="3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36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6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600" b="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36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600" dirty="0">
                    <a:solidFill>
                      <a:srgbClr val="C00000"/>
                    </a:solidFill>
                  </a:rPr>
                  <a:t> </a:t>
                </a:r>
                <a:endParaRPr lang="ru-RU" sz="36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D9B652C-ACEF-4815-84D5-8D33AE260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284984"/>
                <a:ext cx="8208912" cy="8790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EB1A92BB-692F-4AE9-812F-88C473499D59}"/>
                  </a:ext>
                </a:extLst>
              </p:cNvPr>
              <p:cNvSpPr txBox="1"/>
              <p:nvPr/>
            </p:nvSpPr>
            <p:spPr>
              <a:xfrm>
                <a:off x="683568" y="404664"/>
                <a:ext cx="3096344" cy="5747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400" b="1" dirty="0">
                    <a:solidFill>
                      <a:schemeClr val="tx2"/>
                    </a:solidFill>
                  </a:rPr>
                  <a:t>1)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chemeClr val="tx2"/>
                    </a:solidFill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chemeClr val="tx2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lang="en-US" sz="2400" b="1" dirty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chemeClr val="tx2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b="1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lang="en-US" sz="2400" b="1" dirty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chemeClr val="tx2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chemeClr val="tx2"/>
                    </a:solidFill>
                  </a:rPr>
                  <a:t> </a:t>
                </a:r>
              </a:p>
              <a:p>
                <a:endParaRPr lang="en-US" sz="2400" b="1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B1A92BB-692F-4AE9-812F-88C473499D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04664"/>
                <a:ext cx="3096344" cy="5747727"/>
              </a:xfrm>
              <a:prstGeom prst="rect">
                <a:avLst/>
              </a:prstGeom>
              <a:blipFill>
                <a:blip r:embed="rId3"/>
                <a:stretch>
                  <a:fillRect l="-29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="" xmlns:a16="http://schemas.microsoft.com/office/drawing/2014/main" id="{0FFCD830-1AF4-43C7-9955-A865219D153F}"/>
                  </a:ext>
                </a:extLst>
              </p:cNvPr>
              <p:cNvSpPr txBox="1"/>
              <p:nvPr/>
            </p:nvSpPr>
            <p:spPr>
              <a:xfrm>
                <a:off x="4067944" y="2348880"/>
                <a:ext cx="4608512" cy="300300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>
                    <a:solidFill>
                      <a:srgbClr val="002060"/>
                    </a:solidFill>
                  </a:rPr>
                  <a:t>Итак, при </a:t>
                </a:r>
                <a:r>
                  <a:rPr lang="en-US" sz="2400" b="1" dirty="0">
                    <a:solidFill>
                      <a:srgbClr val="C00000"/>
                    </a:solidFill>
                  </a:rPr>
                  <a:t>D&gt;0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ru-RU" sz="2400" b="1" dirty="0">
                    <a:solidFill>
                      <a:srgbClr val="002060"/>
                    </a:solidFill>
                  </a:rPr>
                  <a:t>квадратное уравнение</a:t>
                </a:r>
              </a:p>
              <a:p>
                <a:r>
                  <a:rPr lang="ru-RU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ru-RU" sz="2400" b="1" dirty="0">
                    <a:solidFill>
                      <a:srgbClr val="002060"/>
                    </a:solidFill>
                  </a:rPr>
                  <a:t>имеет два различных корня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r>
                  <a:rPr lang="ru-RU" sz="2400" b="1" dirty="0">
                    <a:solidFill>
                      <a:srgbClr val="C00000"/>
                    </a:solidFill>
                  </a:rPr>
                  <a:t>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𝑫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endParaRPr lang="en-US" b="1" dirty="0">
                  <a:solidFill>
                    <a:schemeClr val="tx2"/>
                  </a:solidFill>
                </a:endParaRPr>
              </a:p>
              <a:p>
                <a:endParaRPr lang="en-US" b="1" dirty="0">
                  <a:solidFill>
                    <a:srgbClr val="00206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FCD830-1AF4-43C7-9955-A865219D15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2348880"/>
                <a:ext cx="4608512" cy="3003002"/>
              </a:xfrm>
              <a:prstGeom prst="rect">
                <a:avLst/>
              </a:prstGeom>
              <a:blipFill>
                <a:blip r:embed="rId4"/>
                <a:stretch>
                  <a:fillRect l="-1575" t="-1002"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218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0C7D110A-8BCB-46C8-96C2-1E7D1FC98167}"/>
                  </a:ext>
                </a:extLst>
              </p:cNvPr>
              <p:cNvSpPr txBox="1"/>
              <p:nvPr/>
            </p:nvSpPr>
            <p:spPr>
              <a:xfrm>
                <a:off x="1475656" y="1556792"/>
                <a:ext cx="6624736" cy="42108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36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36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sz="36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36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sz="36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p>
                                <m:r>
                                  <a:rPr lang="en-US" sz="36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36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6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𝟒</m:t>
                            </m:r>
                            <m:r>
                              <a:rPr lang="en-US" sz="36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𝒂𝒄</m:t>
                            </m:r>
                          </m:e>
                        </m:rad>
                      </m:num>
                      <m:den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3600" dirty="0">
                    <a:solidFill>
                      <a:srgbClr val="002060"/>
                    </a:solidFill>
                  </a:rPr>
                  <a:t> - </a:t>
                </a:r>
                <a:r>
                  <a:rPr lang="ru-RU" sz="3600" dirty="0">
                    <a:solidFill>
                      <a:srgbClr val="C00000"/>
                    </a:solidFill>
                  </a:rPr>
                  <a:t>формула корней квадратного уравнения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36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36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3600" b="1" dirty="0">
                    <a:solidFill>
                      <a:srgbClr val="002060"/>
                    </a:solidFill>
                  </a:rPr>
                  <a:t> </a:t>
                </a:r>
              </a:p>
              <a:p>
                <a:endParaRPr lang="ru-RU" sz="3200" dirty="0">
                  <a:solidFill>
                    <a:srgbClr val="002060"/>
                  </a:solidFill>
                </a:endParaRPr>
              </a:p>
              <a:p>
                <a:endParaRPr lang="ru-RU" sz="32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7D110A-8BCB-46C8-96C2-1E7D1FC98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556792"/>
                <a:ext cx="6624736" cy="4210896"/>
              </a:xfrm>
              <a:prstGeom prst="rect">
                <a:avLst/>
              </a:prstGeom>
              <a:blipFill>
                <a:blip r:embed="rId3"/>
                <a:stretch>
                  <a:fillRect l="-184" r="-2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9152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71439E93-ED11-43D2-8FA2-ED7636889C21}"/>
                  </a:ext>
                </a:extLst>
              </p:cNvPr>
              <p:cNvSpPr txBox="1"/>
              <p:nvPr/>
            </p:nvSpPr>
            <p:spPr>
              <a:xfrm>
                <a:off x="539552" y="620688"/>
                <a:ext cx="7848872" cy="3827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sz="2800" dirty="0">
                    <a:solidFill>
                      <a:srgbClr val="002060"/>
                    </a:solidFill>
                  </a:rPr>
                  <a:t>2)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C00000"/>
                    </a:solidFill>
                  </a:rPr>
                  <a:t> </a:t>
                </a:r>
                <a:endParaRPr lang="en-US" sz="28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endParaRPr lang="ru-RU" sz="28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𝒛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endParaRPr lang="ru-RU" sz="28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0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8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rgbClr val="C00000"/>
                    </a:solidFill>
                  </a:rPr>
                  <a:t> </a:t>
                </a:r>
                <a:endParaRPr lang="ru-RU" sz="28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1439E93-ED11-43D2-8FA2-ED7636889C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620688"/>
                <a:ext cx="7848872" cy="3827907"/>
              </a:xfrm>
              <a:prstGeom prst="rect">
                <a:avLst/>
              </a:prstGeom>
              <a:blipFill>
                <a:blip r:embed="rId3"/>
                <a:stretch>
                  <a:fillRect l="-16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BE6B068-B199-4288-BE80-7E0053903899}"/>
              </a:ext>
            </a:extLst>
          </p:cNvPr>
          <p:cNvSpPr txBox="1"/>
          <p:nvPr/>
        </p:nvSpPr>
        <p:spPr>
          <a:xfrm>
            <a:off x="2123728" y="130941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уравнение имеет единственный корень (два одинаковых корня)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="" xmlns:a16="http://schemas.microsoft.com/office/drawing/2014/main" id="{732B2B89-2273-4FC8-8CFB-0357F21A8BE8}"/>
                  </a:ext>
                </a:extLst>
              </p:cNvPr>
              <p:cNvSpPr txBox="1"/>
              <p:nvPr/>
            </p:nvSpPr>
            <p:spPr>
              <a:xfrm>
                <a:off x="2756993" y="2522065"/>
                <a:ext cx="5616624" cy="273145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>
                    <a:solidFill>
                      <a:srgbClr val="002060"/>
                    </a:solidFill>
                  </a:rPr>
                  <a:t>Итак,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800" b="1" dirty="0">
                    <a:solidFill>
                      <a:srgbClr val="C00000"/>
                    </a:solidFill>
                  </a:rPr>
                  <a:t>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квадратное уравнение </a:t>
                </a:r>
              </a:p>
              <a:p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имеет единственный корень ( или два одинаковых корня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rgbClr val="C00000"/>
                    </a:solidFill>
                  </a:rPr>
                  <a:t> </a:t>
                </a:r>
                <a:endParaRPr lang="en-US" sz="2800" b="1" dirty="0">
                  <a:solidFill>
                    <a:srgbClr val="002060"/>
                  </a:solidFill>
                </a:endParaRPr>
              </a:p>
              <a:p>
                <a:r>
                  <a:rPr lang="ru-RU" dirty="0"/>
                  <a:t> 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32B2B89-2273-4FC8-8CFB-0357F21A8B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6993" y="2522065"/>
                <a:ext cx="5616624" cy="2731453"/>
              </a:xfrm>
              <a:prstGeom prst="rect">
                <a:avLst/>
              </a:prstGeom>
              <a:blipFill>
                <a:blip r:embed="rId4"/>
                <a:stretch>
                  <a:fillRect l="-1832" t="-1542"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="" xmlns:a16="http://schemas.microsoft.com/office/drawing/2014/main" id="{AADBEA58-6114-4F8D-B60D-FADC2E99B378}"/>
                  </a:ext>
                </a:extLst>
              </p:cNvPr>
              <p:cNvSpPr txBox="1"/>
              <p:nvPr/>
            </p:nvSpPr>
            <p:spPr>
              <a:xfrm>
                <a:off x="2483768" y="5661248"/>
                <a:ext cx="6264696" cy="10557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i="1" dirty="0">
                    <a:solidFill>
                      <a:srgbClr val="002060"/>
                    </a:solidFill>
                  </a:rPr>
                  <a:t>Можно воспользоваться и первой формулой</a:t>
                </a:r>
              </a:p>
              <a:p>
                <a:r>
                  <a:rPr lang="ru-RU" sz="2400" i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ru-RU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e>
                        </m:rad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ru-RU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ru-RU" sz="2400" i="1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ADBEA58-6114-4F8D-B60D-FADC2E99B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5661248"/>
                <a:ext cx="6264696" cy="1055738"/>
              </a:xfrm>
              <a:prstGeom prst="rect">
                <a:avLst/>
              </a:prstGeom>
              <a:blipFill>
                <a:blip r:embed="rId5"/>
                <a:stretch>
                  <a:fillRect l="-1459" t="-46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100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="" xmlns:a16="http://schemas.microsoft.com/office/drawing/2014/main" id="{F6A2815B-11CF-47CE-A4A7-62428A163B97}"/>
                  </a:ext>
                </a:extLst>
              </p:cNvPr>
              <p:cNvSpPr txBox="1"/>
              <p:nvPr/>
            </p:nvSpPr>
            <p:spPr>
              <a:xfrm>
                <a:off x="323528" y="476672"/>
                <a:ext cx="8136904" cy="2497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800" b="1" dirty="0">
                    <a:solidFill>
                      <a:srgbClr val="002060"/>
                    </a:solidFill>
                  </a:rPr>
                  <a:t>3)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ru-RU" sz="28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8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ru-RU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endParaRPr lang="ru-RU" sz="28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𝒛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sSup>
                          <m:sSupPr>
                            <m:ctrlP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 - </a:t>
                </a:r>
                <a:r>
                  <a:rPr lang="ru-RU" sz="2800" b="1" dirty="0">
                    <a:solidFill>
                      <a:srgbClr val="C00000"/>
                    </a:solidFill>
                  </a:rPr>
                  <a:t>не имеет корней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6A2815B-11CF-47CE-A4A7-62428A163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76672"/>
                <a:ext cx="8136904" cy="2497735"/>
              </a:xfrm>
              <a:prstGeom prst="rect">
                <a:avLst/>
              </a:prstGeom>
              <a:blipFill>
                <a:blip r:embed="rId3"/>
                <a:stretch>
                  <a:fillRect l="-1498" b="-34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="" xmlns:a16="http://schemas.microsoft.com/office/drawing/2014/main" id="{E18D07FC-691E-4267-9351-FA7B05934AAF}"/>
                  </a:ext>
                </a:extLst>
              </p:cNvPr>
              <p:cNvSpPr txBox="1"/>
              <p:nvPr/>
            </p:nvSpPr>
            <p:spPr>
              <a:xfrm>
                <a:off x="2227986" y="3456181"/>
                <a:ext cx="6232446" cy="1394741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2800" b="1" dirty="0">
                    <a:solidFill>
                      <a:srgbClr val="002060"/>
                    </a:solidFill>
                  </a:rPr>
                  <a:t>Итак, при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800" b="1" dirty="0">
                    <a:solidFill>
                      <a:srgbClr val="C00000"/>
                    </a:solidFill>
                  </a:rPr>
                  <a:t>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квадратное уравнение</a:t>
                </a:r>
              </a:p>
              <a:p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ru-RU" sz="2800" b="1" dirty="0">
                    <a:solidFill>
                      <a:srgbClr val="C00000"/>
                    </a:solidFill>
                  </a:rPr>
                  <a:t>не имеет корней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.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18D07FC-691E-4267-9351-FA7B05934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7986" y="3456181"/>
                <a:ext cx="6232446" cy="1394741"/>
              </a:xfrm>
              <a:prstGeom prst="rect">
                <a:avLst/>
              </a:prstGeom>
              <a:blipFill>
                <a:blip r:embed="rId4"/>
                <a:stretch>
                  <a:fillRect l="-1652" t="-2979" b="-10213"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46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2">
                <a:extLst>
                  <a:ext uri="{FF2B5EF4-FFF2-40B4-BE49-F238E27FC236}">
                    <a16:creationId xmlns="" xmlns:a16="http://schemas.microsoft.com/office/drawing/2014/main" id="{8FEEC7A3-761D-4DA1-845C-3A0ACE49C8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8442388"/>
                  </p:ext>
                </p:extLst>
              </p:nvPr>
            </p:nvGraphicFramePr>
            <p:xfrm>
              <a:off x="323528" y="1397000"/>
              <a:ext cx="8496944" cy="356222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592288">
                      <a:extLst>
                        <a:ext uri="{9D8B030D-6E8A-4147-A177-3AD203B41FA5}">
                          <a16:colId xmlns="" xmlns:a16="http://schemas.microsoft.com/office/drawing/2014/main" val="2528205563"/>
                        </a:ext>
                      </a:extLst>
                    </a:gridCol>
                    <a:gridCol w="2088232">
                      <a:extLst>
                        <a:ext uri="{9D8B030D-6E8A-4147-A177-3AD203B41FA5}">
                          <a16:colId xmlns="" xmlns:a16="http://schemas.microsoft.com/office/drawing/2014/main" val="699662576"/>
                        </a:ext>
                      </a:extLst>
                    </a:gridCol>
                    <a:gridCol w="2016224">
                      <a:extLst>
                        <a:ext uri="{9D8B030D-6E8A-4147-A177-3AD203B41FA5}">
                          <a16:colId xmlns="" xmlns:a16="http://schemas.microsoft.com/office/drawing/2014/main" val="401442896"/>
                        </a:ext>
                      </a:extLst>
                    </a:gridCol>
                    <a:gridCol w="1800200">
                      <a:extLst>
                        <a:ext uri="{9D8B030D-6E8A-4147-A177-3AD203B41FA5}">
                          <a16:colId xmlns="" xmlns:a16="http://schemas.microsoft.com/office/drawing/2014/main" val="18348650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>
                              <a:solidFill>
                                <a:schemeClr val="bg1"/>
                              </a:solidFill>
                            </a:rPr>
                            <a:t>Дискриминант </a:t>
                          </a:r>
                        </a:p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2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𝒂𝒄</m:t>
                              </m:r>
                            </m:oMath>
                          </a14:m>
                          <a:r>
                            <a:rPr lang="en-US" sz="2400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ru-RU" sz="2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𝑫</m:t>
                              </m:r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400" b="1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ru-RU" sz="2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𝑫</m:t>
                              </m:r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400" b="1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ru-RU" sz="2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𝑫</m:t>
                              </m:r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4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400" b="1" dirty="0">
                              <a:solidFill>
                                <a:schemeClr val="bg1"/>
                              </a:solidFill>
                            </a:rPr>
                            <a:t> </a:t>
                          </a:r>
                          <a:endParaRPr lang="ru-RU" sz="2400" dirty="0">
                            <a:solidFill>
                              <a:schemeClr val="bg1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3160486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ru-RU" sz="2400" dirty="0">
                              <a:solidFill>
                                <a:srgbClr val="002060"/>
                              </a:solidFill>
                            </a:rPr>
                            <a:t>Корни квадратного уравнения</a:t>
                          </a: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sSup>
                                <m:sSupPr>
                                  <m:ctrlPr>
                                    <a:rPr lang="ru-RU" sz="24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𝒃𝒙</m:t>
                              </m:r>
                              <m:r>
                                <a:rPr lang="en-US" sz="2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  <m:r>
                                <a:rPr lang="en-US" sz="2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ru-RU" sz="2400" b="1" dirty="0">
                              <a:solidFill>
                                <a:srgbClr val="002060"/>
                              </a:solidFill>
                            </a:rPr>
                            <a:t> </a:t>
                          </a:r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2400" dirty="0">
                              <a:solidFill>
                                <a:srgbClr val="002060"/>
                              </a:solidFill>
                            </a:rPr>
                            <a:t>Два различных корня: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400" b="1" i="1" smtClean="0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2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24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2400" b="1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𝑫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b="1" dirty="0">
                              <a:solidFill>
                                <a:srgbClr val="002060"/>
                              </a:solidFill>
                            </a:rPr>
                            <a:t> </a:t>
                          </a:r>
                          <a:r>
                            <a:rPr lang="ru-RU" sz="2400" b="1" dirty="0">
                              <a:solidFill>
                                <a:srgbClr val="002060"/>
                              </a:solidFill>
                            </a:rPr>
                            <a:t> 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4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sz="2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sz="2400" b="1" i="1">
                                          <a:solidFill>
                                            <a:srgbClr val="002060"/>
                                          </a:solidFill>
                                          <a:latin typeface="Cambria Math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sz="2400" b="1" i="1" smtClean="0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𝑫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2400" b="1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b="1" dirty="0">
                              <a:solidFill>
                                <a:srgbClr val="002060"/>
                              </a:solidFill>
                            </a:rPr>
                            <a:t> </a:t>
                          </a:r>
                        </a:p>
                        <a:p>
                          <a:r>
                            <a:rPr lang="ru-RU" sz="2400" dirty="0">
                              <a:solidFill>
                                <a:srgbClr val="002060"/>
                              </a:solidFill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2400" dirty="0">
                              <a:solidFill>
                                <a:srgbClr val="002060"/>
                              </a:solidFill>
                            </a:rPr>
                            <a:t>Два равных корня (или один корень):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b="1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  <m:r>
                                    <a:rPr lang="en-US" sz="2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b="1" dirty="0">
                              <a:solidFill>
                                <a:srgbClr val="002060"/>
                              </a:solidFill>
                            </a:rPr>
                            <a:t> </a:t>
                          </a:r>
                        </a:p>
                        <a:p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2400" dirty="0">
                              <a:solidFill>
                                <a:srgbClr val="002060"/>
                              </a:solidFill>
                            </a:rPr>
                            <a:t>Нет корней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24800885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2">
                <a:extLst>
                  <a:ext uri="{FF2B5EF4-FFF2-40B4-BE49-F238E27FC236}">
                    <a16:creationId xmlns:a16="http://schemas.microsoft.com/office/drawing/2014/main" id="{8FEEC7A3-761D-4DA1-845C-3A0ACE49C8C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8442388"/>
                  </p:ext>
                </p:extLst>
              </p:nvPr>
            </p:nvGraphicFramePr>
            <p:xfrm>
              <a:off x="323528" y="1397000"/>
              <a:ext cx="8496944" cy="356222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592288">
                      <a:extLst>
                        <a:ext uri="{9D8B030D-6E8A-4147-A177-3AD203B41FA5}">
                          <a16:colId xmlns:a16="http://schemas.microsoft.com/office/drawing/2014/main" val="2528205563"/>
                        </a:ext>
                      </a:extLst>
                    </a:gridCol>
                    <a:gridCol w="2088232">
                      <a:extLst>
                        <a:ext uri="{9D8B030D-6E8A-4147-A177-3AD203B41FA5}">
                          <a16:colId xmlns:a16="http://schemas.microsoft.com/office/drawing/2014/main" val="699662576"/>
                        </a:ext>
                      </a:extLst>
                    </a:gridCol>
                    <a:gridCol w="2016224">
                      <a:extLst>
                        <a:ext uri="{9D8B030D-6E8A-4147-A177-3AD203B41FA5}">
                          <a16:colId xmlns:a16="http://schemas.microsoft.com/office/drawing/2014/main" val="401442896"/>
                        </a:ext>
                      </a:extLst>
                    </a:gridCol>
                    <a:gridCol w="1800200">
                      <a:extLst>
                        <a:ext uri="{9D8B030D-6E8A-4147-A177-3AD203B41FA5}">
                          <a16:colId xmlns:a16="http://schemas.microsoft.com/office/drawing/2014/main" val="1834865025"/>
                        </a:ext>
                      </a:extLst>
                    </a:gridCol>
                  </a:tblGrid>
                  <a:tr h="83121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235" t="-5839" r="-229176" b="-3284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124198" t="-5839" r="-183965" b="-3284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232326" t="-5839" r="-90634" b="-3284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372881" t="-5839" r="-1695" b="-3284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6048606"/>
                      </a:ext>
                    </a:extLst>
                  </a:tr>
                  <a:tr h="273100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235" t="-32366" r="-229176" b="-4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124198" t="-32366" r="-183965" b="-4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232326" t="-32366" r="-90634" b="-4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2400" dirty="0">
                              <a:solidFill>
                                <a:srgbClr val="002060"/>
                              </a:solidFill>
                            </a:rPr>
                            <a:t>Нет корней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008858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47168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4850DEC-9247-429B-8C89-D512AE65B82D}"/>
              </a:ext>
            </a:extLst>
          </p:cNvPr>
          <p:cNvSpPr txBox="1"/>
          <p:nvPr/>
        </p:nvSpPr>
        <p:spPr>
          <a:xfrm>
            <a:off x="611560" y="332656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АЛГОРИТМ РЕШЕНИЯ КВАДРАТНОГО УРАВНЕНИЯ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65C6BEB-1793-40E8-9386-F0B73AF60FCE}"/>
              </a:ext>
            </a:extLst>
          </p:cNvPr>
          <p:cNvSpPr txBox="1"/>
          <p:nvPr/>
        </p:nvSpPr>
        <p:spPr>
          <a:xfrm>
            <a:off x="467544" y="2060848"/>
            <a:ext cx="828092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800" dirty="0">
                <a:solidFill>
                  <a:srgbClr val="002060"/>
                </a:solidFill>
              </a:rPr>
              <a:t>Вычислить дискриминант квадратного уравнения.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800" dirty="0">
                <a:solidFill>
                  <a:srgbClr val="002060"/>
                </a:solidFill>
              </a:rPr>
              <a:t>Сравнить дискриминант с нулем.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ru-RU" sz="2800" dirty="0">
                <a:solidFill>
                  <a:srgbClr val="002060"/>
                </a:solidFill>
              </a:rPr>
              <a:t>Если дискриминант </a:t>
            </a:r>
            <a:r>
              <a:rPr lang="en-US" sz="2800" dirty="0">
                <a:solidFill>
                  <a:srgbClr val="002060"/>
                </a:solidFill>
              </a:rPr>
              <a:t>D</a:t>
            </a:r>
            <a:r>
              <a:rPr lang="ru-RU" sz="2800" dirty="0">
                <a:solidFill>
                  <a:srgbClr val="002060"/>
                </a:solidFill>
              </a:rPr>
              <a:t>≥0, то использовать формулу корней , если дискриминант </a:t>
            </a:r>
            <a:r>
              <a:rPr lang="en-US" sz="2800" dirty="0">
                <a:solidFill>
                  <a:srgbClr val="002060"/>
                </a:solidFill>
              </a:rPr>
              <a:t>D&lt;0</a:t>
            </a:r>
            <a:r>
              <a:rPr lang="ru-RU" sz="2800" dirty="0">
                <a:solidFill>
                  <a:srgbClr val="002060"/>
                </a:solidFill>
              </a:rPr>
              <a:t>, то записать, что корней нет. </a:t>
            </a:r>
          </a:p>
        </p:txBody>
      </p:sp>
    </p:spTree>
    <p:extLst>
      <p:ext uri="{BB962C8B-B14F-4D97-AF65-F5344CB8AC3E}">
        <p14:creationId xmlns:p14="http://schemas.microsoft.com/office/powerpoint/2010/main" val="381938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a7bc8609a44b317d94ec88b52dccb9fbfb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969</Words>
  <Application>Microsoft Office PowerPoint</Application>
  <PresentationFormat>Экран (4:3)</PresentationFormat>
  <Paragraphs>88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Ракипова Ольга Николаевна</cp:lastModifiedBy>
  <cp:revision>59</cp:revision>
  <dcterms:created xsi:type="dcterms:W3CDTF">2014-04-07T07:24:44Z</dcterms:created>
  <dcterms:modified xsi:type="dcterms:W3CDTF">2022-10-12T03:51:04Z</dcterms:modified>
</cp:coreProperties>
</file>