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9" r:id="rId4"/>
    <p:sldId id="264" r:id="rId5"/>
    <p:sldId id="261" r:id="rId6"/>
    <p:sldId id="265" r:id="rId7"/>
    <p:sldId id="262" r:id="rId8"/>
    <p:sldId id="266" r:id="rId9"/>
    <p:sldId id="267" r:id="rId10"/>
    <p:sldId id="268" r:id="rId11"/>
    <p:sldId id="270" r:id="rId12"/>
    <p:sldId id="273" r:id="rId13"/>
    <p:sldId id="271" r:id="rId14"/>
    <p:sldId id="275" r:id="rId15"/>
    <p:sldId id="272" r:id="rId16"/>
    <p:sldId id="276" r:id="rId17"/>
    <p:sldId id="274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512373"/>
    <a:srgbClr val="9966FF"/>
    <a:srgbClr val="FFCC99"/>
    <a:srgbClr val="CCFFCC"/>
    <a:srgbClr val="99FFCC"/>
    <a:srgbClr val="CCFFFF"/>
    <a:srgbClr val="66FF99"/>
    <a:srgbClr val="00FF00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3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66FF99"/>
            </a:gs>
            <a:gs pos="50000">
              <a:schemeClr val="bg1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20000">
              <a:srgbClr val="000040">
                <a:alpha val="91000"/>
              </a:srgbClr>
            </a:gs>
            <a:gs pos="50000">
              <a:srgbClr val="400040">
                <a:alpha val="84000"/>
              </a:srgbClr>
            </a:gs>
            <a:gs pos="75000">
              <a:srgbClr val="8F0040"/>
            </a:gs>
            <a:gs pos="89999">
              <a:srgbClr val="F27300"/>
            </a:gs>
            <a:gs pos="100000">
              <a:srgbClr val="FFBF00">
                <a:alpha val="62000"/>
              </a:srgb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43966" y="0"/>
            <a:ext cx="214314" cy="68580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357958"/>
            <a:ext cx="9144000" cy="214314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42910" y="214290"/>
            <a:ext cx="7572428" cy="707886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СОГБПОУ «Сафоновский индустриально-технологический техникум»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42910" y="1785926"/>
            <a:ext cx="7572428" cy="1446550"/>
          </a:xfrm>
          <a:prstGeom prst="rect">
            <a:avLst/>
          </a:prstGeom>
          <a:noFill/>
          <a:ln w="3810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Энергетики</a:t>
            </a:r>
            <a:r>
              <a:rPr lang="ru-RU" sz="4400" b="1" dirty="0" smtClean="0">
                <a:solidFill>
                  <a:srgbClr val="FFFF00"/>
                </a:solidFill>
              </a:rPr>
              <a:t> и их влияние </a:t>
            </a:r>
          </a:p>
          <a:p>
            <a:pPr algn="ctr"/>
            <a:r>
              <a:rPr lang="ru-RU" sz="4400" b="1" dirty="0" smtClean="0">
                <a:solidFill>
                  <a:srgbClr val="FFFF00"/>
                </a:solidFill>
              </a:rPr>
              <a:t>на организм  </a:t>
            </a:r>
            <a:r>
              <a:rPr lang="ru-RU" sz="4400" b="1" dirty="0" smtClean="0">
                <a:solidFill>
                  <a:srgbClr val="FF0000"/>
                </a:solidFill>
              </a:rPr>
              <a:t>подростка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1071546"/>
            <a:ext cx="7000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Презентационный материал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для проведения профилактических бесед в учебных группах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57818" y="4000504"/>
            <a:ext cx="264320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Подготовила: председатель МЦК по воспитательной работе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Филиппова О.В.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>
                <a:solidFill>
                  <a:srgbClr val="C00000"/>
                </a:solidFill>
              </a:rPr>
              <a:t>2020г.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Энергетики и их влияние на организм подростка, взрослого, детей. Сколько можно пить"/>
          <p:cNvPicPr>
            <a:picLocks noChangeAspect="1" noChangeArrowheads="1"/>
          </p:cNvPicPr>
          <p:nvPr/>
        </p:nvPicPr>
        <p:blipFill>
          <a:blip r:embed="rId2"/>
          <a:srcRect l="12500" b="6249"/>
          <a:stretch>
            <a:fillRect/>
          </a:stretch>
        </p:blipFill>
        <p:spPr bwMode="auto">
          <a:xfrm>
            <a:off x="857224" y="3429000"/>
            <a:ext cx="3500462" cy="250035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</p:spTree>
  </p:cSld>
  <p:clrMapOvr>
    <a:masterClrMapping/>
  </p:clrMapOvr>
  <p:transition spd="slow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50000">
              <a:schemeClr val="bg1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43966" y="0"/>
            <a:ext cx="214314" cy="68580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357958"/>
            <a:ext cx="9144000" cy="214314"/>
          </a:xfrm>
          <a:prstGeom prst="rect">
            <a:avLst/>
          </a:prstGeom>
          <a:solidFill>
            <a:srgbClr val="51237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4" descr="https://toxsch.ru/wp-content/uploads/2020/07/3-1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571472" y="357166"/>
            <a:ext cx="7572428" cy="574893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</p:spTree>
  </p:cSld>
  <p:clrMapOvr>
    <a:masterClrMapping/>
  </p:clrMapOvr>
  <p:transition spd="slow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66FF"/>
            </a:gs>
            <a:gs pos="50000">
              <a:schemeClr val="bg1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43966" y="0"/>
            <a:ext cx="214314" cy="68580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357958"/>
            <a:ext cx="9144000" cy="214314"/>
          </a:xfrm>
          <a:prstGeom prst="rect">
            <a:avLst/>
          </a:prstGeom>
          <a:solidFill>
            <a:srgbClr val="51237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Энергетики и их влияние на организм подростка, взрослого, детей. Сколько можно пить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 t="1300"/>
          <a:stretch>
            <a:fillRect/>
          </a:stretch>
        </p:blipFill>
        <p:spPr bwMode="auto">
          <a:xfrm>
            <a:off x="1571604" y="642918"/>
            <a:ext cx="5362891" cy="557216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428596" y="142852"/>
            <a:ext cx="792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Основные симптомы передозировки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50000">
              <a:schemeClr val="bg1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43966" y="0"/>
            <a:ext cx="214314" cy="68580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357958"/>
            <a:ext cx="9144000" cy="214314"/>
          </a:xfrm>
          <a:prstGeom prst="rect">
            <a:avLst/>
          </a:prstGeom>
          <a:solidFill>
            <a:srgbClr val="51237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14290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Несколько баночек энергетика </a:t>
            </a:r>
            <a:r>
              <a:rPr lang="ru-RU" sz="2400" b="1" dirty="0" smtClean="0"/>
              <a:t>достаточно, чтобы в организме подростка произошли негативные изменения, которые могут стать </a:t>
            </a:r>
            <a:r>
              <a:rPr lang="ru-RU" sz="2400" b="1" dirty="0" smtClean="0">
                <a:solidFill>
                  <a:srgbClr val="C00000"/>
                </a:solidFill>
              </a:rPr>
              <a:t>причиной летального исхода!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0" name="Picture 2" descr="https://farm4.staticflickr.com/3598/3381212426_f6623956dd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4794918" cy="321471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12" name="Picture 4" descr="https://esliotravilsya.ru/wp-content/uploads/2018/10/podrostok-i-enegeti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3071810"/>
            <a:ext cx="4457731" cy="27860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4000496" y="1785926"/>
            <a:ext cx="4357718" cy="954107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Не лишайте себя радости жизни!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58" y="5214950"/>
            <a:ext cx="4357718" cy="954107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Сохраняйте человеческий облик!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66FF"/>
            </a:gs>
            <a:gs pos="50000">
              <a:schemeClr val="bg1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43966" y="0"/>
            <a:ext cx="214314" cy="68580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357958"/>
            <a:ext cx="9144000" cy="214314"/>
          </a:xfrm>
          <a:prstGeom prst="rect">
            <a:avLst/>
          </a:prstGeom>
          <a:solidFill>
            <a:srgbClr val="51237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42844" y="214290"/>
            <a:ext cx="8286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Норвегия, Дания и Франция запретили реализацию </a:t>
            </a:r>
            <a:r>
              <a:rPr lang="ru-RU" sz="2400" b="1" dirty="0" smtClean="0"/>
              <a:t>энергетических напитков в розничной торговле, они приравняли их к активным добавкам и продают только в аптеках. </a:t>
            </a:r>
          </a:p>
        </p:txBody>
      </p:sp>
      <p:pic>
        <p:nvPicPr>
          <p:cNvPr id="4098" name="Picture 2" descr="https://myslide.ru/documents_4/1cee1ff8ba87f2af49fc73b38c4f7f73/img11.jpg"/>
          <p:cNvPicPr>
            <a:picLocks noChangeAspect="1" noChangeArrowheads="1"/>
          </p:cNvPicPr>
          <p:nvPr/>
        </p:nvPicPr>
        <p:blipFill>
          <a:blip r:embed="rId2"/>
          <a:srcRect l="53438" t="22500" r="3437" b="10000"/>
          <a:stretch>
            <a:fillRect/>
          </a:stretch>
        </p:blipFill>
        <p:spPr bwMode="auto">
          <a:xfrm>
            <a:off x="500034" y="1571612"/>
            <a:ext cx="2357454" cy="306162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>
            <a:reflection blurRad="6350" stA="50000" endA="300" endPos="90000" dist="508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928926" y="1714488"/>
            <a:ext cx="542928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В России тоже существуют ограничения: </a:t>
            </a:r>
          </a:p>
          <a:p>
            <a:pPr algn="ctr"/>
            <a:r>
              <a:rPr lang="ru-RU" sz="1000" b="1" dirty="0" smtClean="0"/>
              <a:t>(постановление главного государственного санитарного врача РФ Г.Г.Онищенко от 19.01.2005 «Об усилении надзора за напитками, содержащими тонизирующие компоненты») </a:t>
            </a:r>
          </a:p>
          <a:p>
            <a:pPr algn="ctr">
              <a:buFontTx/>
              <a:buChar char="-"/>
            </a:pPr>
            <a:r>
              <a:rPr lang="ru-RU" sz="2400" b="1" dirty="0" smtClean="0">
                <a:solidFill>
                  <a:srgbClr val="C00000"/>
                </a:solidFill>
              </a:rPr>
              <a:t>не допускать реализацию </a:t>
            </a:r>
            <a:r>
              <a:rPr lang="ru-RU" sz="2400" b="1" dirty="0" smtClean="0"/>
              <a:t>слабоалкогольных энергетических напитков в местах проведения культурно-массовых мероприятий с участием подростков и молодежи (дискотеки, ночные клубы и т.д.);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-запретить реализацию и употребление энергетических напитков в учебных учреждениях.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50000">
              <a:schemeClr val="bg1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43966" y="0"/>
            <a:ext cx="214314" cy="68580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357958"/>
            <a:ext cx="9144000" cy="214314"/>
          </a:xfrm>
          <a:prstGeom prst="rect">
            <a:avLst/>
          </a:prstGeom>
          <a:solidFill>
            <a:srgbClr val="51237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14282" y="214290"/>
            <a:ext cx="828680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Вывод</a:t>
            </a:r>
          </a:p>
          <a:p>
            <a:pPr algn="ctr"/>
            <a:r>
              <a:rPr lang="ru-RU" sz="2400" b="1" dirty="0" smtClean="0"/>
              <a:t>Энергетики, как любые сильно действующие вещества, </a:t>
            </a:r>
            <a:r>
              <a:rPr lang="ru-RU" sz="2400" b="1" dirty="0" smtClean="0">
                <a:solidFill>
                  <a:srgbClr val="C00000"/>
                </a:solidFill>
              </a:rPr>
              <a:t>вызывают зависимость! </a:t>
            </a:r>
          </a:p>
          <a:p>
            <a:pPr algn="ctr"/>
            <a:r>
              <a:rPr lang="ru-RU" sz="2400" b="1" dirty="0" smtClean="0"/>
              <a:t>Сами по себе </a:t>
            </a:r>
            <a:r>
              <a:rPr lang="ru-RU" sz="2400" b="1" dirty="0" smtClean="0">
                <a:solidFill>
                  <a:srgbClr val="C00000"/>
                </a:solidFill>
              </a:rPr>
              <a:t>энергетики не содержат в себе никакой энергии, </a:t>
            </a:r>
            <a:r>
              <a:rPr lang="ru-RU" sz="2400" b="1" dirty="0" smtClean="0"/>
              <a:t>достаточно внимательно почитать этикетку. </a:t>
            </a:r>
          </a:p>
          <a:p>
            <a:pPr algn="ctr"/>
            <a:r>
              <a:rPr lang="ru-RU" sz="2400" b="1" dirty="0" smtClean="0"/>
              <a:t>На самом деле, они только мобилизируют скрытые  резервы организма, и </a:t>
            </a:r>
            <a:r>
              <a:rPr lang="ru-RU" sz="2400" b="1" dirty="0" smtClean="0">
                <a:solidFill>
                  <a:srgbClr val="C00000"/>
                </a:solidFill>
              </a:rPr>
              <a:t>изнашивают его раньше времени! </a:t>
            </a:r>
            <a:r>
              <a:rPr lang="ru-RU" sz="2400" b="1" dirty="0" smtClean="0"/>
              <a:t>Употребляя  энергетические напитки, подростки </a:t>
            </a:r>
            <a:r>
              <a:rPr lang="ru-RU" sz="2400" b="1" dirty="0" smtClean="0">
                <a:solidFill>
                  <a:srgbClr val="C00000"/>
                </a:solidFill>
              </a:rPr>
              <a:t>обманывают собственный организм. </a:t>
            </a:r>
          </a:p>
          <a:p>
            <a:pPr algn="ctr"/>
            <a:r>
              <a:rPr lang="ru-RU" sz="2400" b="1" dirty="0" smtClean="0"/>
              <a:t>Заявления производителей об абсолютной пользе их продуктов, мягко говоря, </a:t>
            </a:r>
            <a:r>
              <a:rPr lang="ru-RU" sz="2400" b="1" dirty="0" smtClean="0">
                <a:solidFill>
                  <a:srgbClr val="C00000"/>
                </a:solidFill>
              </a:rPr>
              <a:t>не соответствуют действительности!</a:t>
            </a:r>
          </a:p>
          <a:p>
            <a:endParaRPr lang="ru-RU" sz="2400" b="1" dirty="0"/>
          </a:p>
        </p:txBody>
      </p:sp>
      <p:pic>
        <p:nvPicPr>
          <p:cNvPr id="1026" name="Picture 2" descr="http://images.myshared.ru/9/935648/slide_4.jpg"/>
          <p:cNvPicPr>
            <a:picLocks noChangeAspect="1" noChangeArrowheads="1"/>
          </p:cNvPicPr>
          <p:nvPr/>
        </p:nvPicPr>
        <p:blipFill>
          <a:blip r:embed="rId2"/>
          <a:srcRect l="10156" t="48959" r="47656" b="17708"/>
          <a:stretch>
            <a:fillRect/>
          </a:stretch>
        </p:blipFill>
        <p:spPr bwMode="auto">
          <a:xfrm>
            <a:off x="3214678" y="4714884"/>
            <a:ext cx="2214578" cy="143442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66FF"/>
            </a:gs>
            <a:gs pos="50000">
              <a:schemeClr val="bg1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43966" y="0"/>
            <a:ext cx="214314" cy="68580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357958"/>
            <a:ext cx="9144000" cy="214314"/>
          </a:xfrm>
          <a:prstGeom prst="rect">
            <a:avLst/>
          </a:prstGeom>
          <a:solidFill>
            <a:srgbClr val="51237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 descr="https://ds05.infourok.ru/uploads/ex/0161/000ad6d0-f630db3f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071546"/>
            <a:ext cx="6578583" cy="493393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57158" y="142852"/>
            <a:ext cx="8072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СОГБПОУ «СИТТ» заявляет :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«Спорт - лучшая альтернатива любому энергетику!»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50000">
              <a:schemeClr val="bg1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43966" y="0"/>
            <a:ext cx="214314" cy="68580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357958"/>
            <a:ext cx="9144000" cy="214314"/>
          </a:xfrm>
          <a:prstGeom prst="rect">
            <a:avLst/>
          </a:prstGeom>
          <a:solidFill>
            <a:srgbClr val="51237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24" name="Picture 4" descr="https://sun9-75.userapi.com/c855320/v855320079/ee424/oy-_jR8TsH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2"/>
            <a:ext cx="3696917" cy="492922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57158" y="142852"/>
            <a:ext cx="8072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СОГБПОУ «СИТТ» заявляет :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«Спорт - лучшая альтернатива любому энергетику!»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1" name="Picture 2" descr="https://sun9-26.userapi.com/c855320/v855320079/ee42e/EEDLBVT8sJ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214422"/>
            <a:ext cx="3696917" cy="492922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</p:spTree>
  </p:cSld>
  <p:clrMapOvr>
    <a:masterClrMapping/>
  </p:clrMapOvr>
  <p:transition spd="slow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66FF"/>
            </a:gs>
            <a:gs pos="50000">
              <a:schemeClr val="bg1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43966" y="0"/>
            <a:ext cx="214314" cy="68580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357958"/>
            <a:ext cx="9144000" cy="214314"/>
          </a:xfrm>
          <a:prstGeom prst="rect">
            <a:avLst/>
          </a:prstGeom>
          <a:solidFill>
            <a:srgbClr val="51237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s://sun9-20.userapi.com/c854228/v854228003/202b06/Pcy_xyzByIU.jpg"/>
          <p:cNvPicPr>
            <a:picLocks noChangeAspect="1" noChangeArrowheads="1"/>
          </p:cNvPicPr>
          <p:nvPr/>
        </p:nvPicPr>
        <p:blipFill>
          <a:blip r:embed="rId2" cstate="print"/>
          <a:srcRect t="8000" r="16000" b="20000"/>
          <a:stretch>
            <a:fillRect/>
          </a:stretch>
        </p:blipFill>
        <p:spPr bwMode="auto">
          <a:xfrm>
            <a:off x="500034" y="1071546"/>
            <a:ext cx="4889534" cy="314327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  <p:pic>
        <p:nvPicPr>
          <p:cNvPr id="2052" name="Picture 4" descr="https://sun9-37.userapi.com/c854228/v854228003/202afc/DWjjg7UrauA.jpg"/>
          <p:cNvPicPr>
            <a:picLocks noChangeAspect="1" noChangeArrowheads="1"/>
          </p:cNvPicPr>
          <p:nvPr/>
        </p:nvPicPr>
        <p:blipFill>
          <a:blip r:embed="rId3" cstate="print"/>
          <a:srcRect t="36748"/>
          <a:stretch>
            <a:fillRect/>
          </a:stretch>
        </p:blipFill>
        <p:spPr bwMode="auto">
          <a:xfrm>
            <a:off x="3143240" y="3500438"/>
            <a:ext cx="5184000" cy="245924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357158" y="142852"/>
            <a:ext cx="8072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СОГБПОУ «СИТТ» заявляет :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«Спорт - лучшая альтернатива любому энергетику!»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72132" y="1928802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Выбор за вами!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50000">
              <a:schemeClr val="bg1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43966" y="0"/>
            <a:ext cx="214314" cy="68580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357958"/>
            <a:ext cx="9144000" cy="214314"/>
          </a:xfrm>
          <a:prstGeom prst="rect">
            <a:avLst/>
          </a:prstGeom>
          <a:solidFill>
            <a:srgbClr val="51237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428728" y="1071546"/>
            <a:ext cx="5786478" cy="4714908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Спасибо за внимание и будьте здоровы!</a:t>
            </a:r>
          </a:p>
        </p:txBody>
      </p:sp>
      <p:sp>
        <p:nvSpPr>
          <p:cNvPr id="7" name="Овал 6"/>
          <p:cNvSpPr/>
          <p:nvPr/>
        </p:nvSpPr>
        <p:spPr>
          <a:xfrm>
            <a:off x="3071802" y="2143116"/>
            <a:ext cx="642942" cy="6429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857752" y="2143116"/>
            <a:ext cx="642942" cy="6429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есяц 8"/>
          <p:cNvSpPr/>
          <p:nvPr/>
        </p:nvSpPr>
        <p:spPr>
          <a:xfrm rot="16200000">
            <a:off x="3500430" y="1928802"/>
            <a:ext cx="1643074" cy="3643338"/>
          </a:xfrm>
          <a:prstGeom prst="moon">
            <a:avLst>
              <a:gd name="adj" fmla="val 1915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50000">
              <a:schemeClr val="bg1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43966" y="0"/>
            <a:ext cx="214314" cy="68580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357958"/>
            <a:ext cx="9144000" cy="214314"/>
          </a:xfrm>
          <a:prstGeom prst="rect">
            <a:avLst/>
          </a:prstGeom>
          <a:solidFill>
            <a:srgbClr val="51237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285728"/>
            <a:ext cx="8001056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/>
              </a:rPr>
              <a:t>Профилактическая беседа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/>
              </a:rPr>
              <a:t>«Энергетики и их влияние на организм подростка</a:t>
            </a:r>
            <a:r>
              <a:rPr lang="ru-RU" sz="2400" b="1" dirty="0" smtClean="0">
                <a:solidFill>
                  <a:srgbClr val="C00000"/>
                </a:solidFill>
                <a:effectLst/>
              </a:rPr>
              <a:t>»</a:t>
            </a:r>
          </a:p>
          <a:p>
            <a:pPr algn="ctr"/>
            <a:endParaRPr lang="ru-RU" sz="2400" b="1" dirty="0" smtClean="0">
              <a:solidFill>
                <a:srgbClr val="C00000"/>
              </a:solidFill>
              <a:effectLst/>
            </a:endParaRPr>
          </a:p>
          <a:p>
            <a:pPr algn="ctr"/>
            <a:r>
              <a:rPr lang="ru-RU" sz="2400" b="1" dirty="0" smtClean="0">
                <a:effectLst/>
              </a:rPr>
              <a:t>Содержание</a:t>
            </a:r>
            <a:r>
              <a:rPr lang="ru-RU" sz="2400" b="1" dirty="0" smtClean="0">
                <a:effectLst/>
              </a:rPr>
              <a:t>:</a:t>
            </a:r>
          </a:p>
          <a:p>
            <a:pPr algn="ctr"/>
            <a:r>
              <a:rPr lang="ru-RU" sz="2400" b="1" dirty="0" smtClean="0"/>
              <a:t>1.Цели и задачи</a:t>
            </a:r>
          </a:p>
          <a:p>
            <a:pPr algn="ctr"/>
            <a:r>
              <a:rPr lang="ru-RU" sz="2400" b="1" dirty="0" smtClean="0">
                <a:effectLst/>
              </a:rPr>
              <a:t>2. Актуальность</a:t>
            </a:r>
          </a:p>
          <a:p>
            <a:pPr algn="ctr"/>
            <a:r>
              <a:rPr lang="ru-RU" sz="2400" b="1" dirty="0" smtClean="0"/>
              <a:t>3.Что </a:t>
            </a:r>
            <a:r>
              <a:rPr lang="ru-RU" sz="2400" b="1" dirty="0" smtClean="0"/>
              <a:t>такое энергетический напиток?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4.Состав энергетических напитков</a:t>
            </a:r>
          </a:p>
          <a:p>
            <a:pPr algn="ctr"/>
            <a:r>
              <a:rPr lang="ru-RU" sz="2400" b="1" dirty="0" smtClean="0"/>
              <a:t>5.Влияние </a:t>
            </a:r>
            <a:r>
              <a:rPr lang="ru-RU" sz="2400" b="1" dirty="0" smtClean="0"/>
              <a:t>энергетиков на организм </a:t>
            </a:r>
            <a:r>
              <a:rPr lang="ru-RU" sz="2400" b="1" dirty="0" smtClean="0"/>
              <a:t>подростков</a:t>
            </a:r>
          </a:p>
          <a:p>
            <a:pPr algn="ctr"/>
            <a:r>
              <a:rPr lang="ru-RU" sz="2400" b="1" dirty="0" smtClean="0"/>
              <a:t>6.Основные </a:t>
            </a:r>
            <a:r>
              <a:rPr lang="ru-RU" sz="2400" b="1" dirty="0" smtClean="0"/>
              <a:t>симптомы </a:t>
            </a:r>
            <a:r>
              <a:rPr lang="ru-RU" sz="2400" b="1" dirty="0" smtClean="0"/>
              <a:t>передозировки</a:t>
            </a:r>
          </a:p>
          <a:p>
            <a:pPr algn="ctr"/>
            <a:r>
              <a:rPr lang="ru-RU" sz="2400" b="1" dirty="0" smtClean="0"/>
              <a:t>7.Ограничения на реализацию и употребление</a:t>
            </a:r>
          </a:p>
          <a:p>
            <a:pPr algn="ctr"/>
            <a:r>
              <a:rPr lang="ru-RU" sz="2400" b="1" dirty="0" smtClean="0"/>
              <a:t>8.Вывод</a:t>
            </a:r>
          </a:p>
          <a:p>
            <a:pPr algn="ctr"/>
            <a:r>
              <a:rPr lang="ru-RU" sz="2400" b="1" dirty="0" smtClean="0"/>
              <a:t>9.</a:t>
            </a:r>
            <a:r>
              <a:rPr lang="ru-RU" sz="2400" b="1" dirty="0" smtClean="0"/>
              <a:t> СОГБПОУ «СИТТ» заявляет : </a:t>
            </a:r>
          </a:p>
          <a:p>
            <a:pPr algn="ctr"/>
            <a:r>
              <a:rPr lang="ru-RU" sz="2400" b="1" dirty="0" smtClean="0"/>
              <a:t>«Спорт - лучшая альтернатива любому энергетику!»</a:t>
            </a:r>
          </a:p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 smtClean="0">
              <a:effectLst/>
            </a:endParaRPr>
          </a:p>
          <a:p>
            <a:pPr algn="ctr"/>
            <a:endParaRPr lang="ru-RU" sz="800" b="1" dirty="0" smtClean="0"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66FF"/>
            </a:gs>
            <a:gs pos="50000">
              <a:schemeClr val="bg1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43966" y="0"/>
            <a:ext cx="214314" cy="68580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357958"/>
            <a:ext cx="9144000" cy="214314"/>
          </a:xfrm>
          <a:prstGeom prst="rect">
            <a:avLst/>
          </a:prstGeom>
          <a:solidFill>
            <a:srgbClr val="51237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14291"/>
            <a:ext cx="8072494" cy="2428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/>
              </a:rPr>
              <a:t>Профилактическая беседа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/>
              </a:rPr>
              <a:t>«Энергетики и их влияние на организм подростка»</a:t>
            </a:r>
          </a:p>
          <a:p>
            <a:pPr algn="ctr"/>
            <a:endParaRPr lang="ru-RU" sz="800" b="1" dirty="0" smtClean="0"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/>
              </a:rPr>
              <a:t>Цели:</a:t>
            </a:r>
            <a:r>
              <a:rPr lang="ru-RU" sz="2400" b="1" dirty="0" smtClean="0">
                <a:effectLst/>
              </a:rPr>
              <a:t> способствовать формированию у обучающихся навыков критического мышления и осмыслению ими отрицательных последствий употребления энергетических напитков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2500306"/>
            <a:ext cx="4786314" cy="3857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Задачи: </a:t>
            </a:r>
          </a:p>
          <a:p>
            <a:pPr algn="ctr"/>
            <a:r>
              <a:rPr lang="ru-RU" sz="2400" b="1" dirty="0" smtClean="0"/>
              <a:t>-познакомить с воздействием энергетических напитков на организм подростка;</a:t>
            </a:r>
          </a:p>
          <a:p>
            <a:pPr algn="ctr"/>
            <a:r>
              <a:rPr lang="ru-RU" sz="2400" b="1" dirty="0" smtClean="0"/>
              <a:t>-анализ реального воздействия энергетических напитков на растущий организм;</a:t>
            </a:r>
          </a:p>
          <a:p>
            <a:pPr algn="ctr"/>
            <a:r>
              <a:rPr lang="ru-RU" sz="2400" b="1" dirty="0" smtClean="0"/>
              <a:t>- обсудить последствия употребления энергетических напитков.</a:t>
            </a:r>
          </a:p>
        </p:txBody>
      </p:sp>
      <p:pic>
        <p:nvPicPr>
          <p:cNvPr id="17410" name="Picture 2" descr="http://andrologmed.ru/wp-content/uploads/f/b/1/fb149c6f136d96c175ca9f4e14252e76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 l="22266" r="15624"/>
          <a:stretch>
            <a:fillRect/>
          </a:stretch>
        </p:blipFill>
        <p:spPr bwMode="auto">
          <a:xfrm>
            <a:off x="5357818" y="2500306"/>
            <a:ext cx="2928958" cy="353683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50000">
              <a:schemeClr val="bg1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43966" y="0"/>
            <a:ext cx="214314" cy="68580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357958"/>
            <a:ext cx="9144000" cy="214314"/>
          </a:xfrm>
          <a:prstGeom prst="rect">
            <a:avLst/>
          </a:prstGeom>
          <a:solidFill>
            <a:srgbClr val="51237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14291"/>
            <a:ext cx="80724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/>
              </a:rPr>
              <a:t>Профилактическая беседа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/>
              </a:rPr>
              <a:t>«Энергетики и их влияние на организм подростка»</a:t>
            </a:r>
          </a:p>
          <a:p>
            <a:pPr algn="ctr"/>
            <a:endParaRPr lang="ru-RU" sz="800" b="1" dirty="0" smtClean="0"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9058" y="1071546"/>
            <a:ext cx="4572032" cy="5528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Актуальность</a:t>
            </a:r>
          </a:p>
          <a:p>
            <a:pPr algn="ctr"/>
            <a:r>
              <a:rPr lang="ru-RU" sz="2400" b="1" dirty="0" smtClean="0"/>
              <a:t>Проблема употребления энергетических напитков </a:t>
            </a:r>
          </a:p>
          <a:p>
            <a:pPr algn="ctr"/>
            <a:r>
              <a:rPr lang="ru-RU" sz="2400" b="1" dirty="0" smtClean="0"/>
              <a:t>очень актуальна в наше время.</a:t>
            </a:r>
          </a:p>
          <a:p>
            <a:pPr algn="ctr"/>
            <a:endParaRPr lang="ru-RU" sz="800" b="1" dirty="0" smtClean="0"/>
          </a:p>
          <a:p>
            <a:pPr algn="ctr"/>
            <a:r>
              <a:rPr lang="ru-RU" sz="2400" b="1" dirty="0" smtClean="0"/>
              <a:t>Современная молодёжь ведёт «активный» образ жизни, испытывает постоянную усталость, сонливость, </a:t>
            </a:r>
          </a:p>
          <a:p>
            <a:pPr algn="ctr"/>
            <a:r>
              <a:rPr lang="ru-RU" sz="2400" b="1" dirty="0" smtClean="0"/>
              <a:t>чтобы как то взбодриться, употребляет энергетические напитки. </a:t>
            </a:r>
          </a:p>
          <a:p>
            <a:pPr algn="ctr"/>
            <a:r>
              <a:rPr lang="ru-RU" sz="2400" b="1" dirty="0" smtClean="0"/>
              <a:t>Но так ли это безопасно для здоровья – вот в чём вопрос?</a:t>
            </a:r>
          </a:p>
          <a:p>
            <a:pPr algn="ctr"/>
            <a:endParaRPr lang="ru-RU" sz="2400" b="1" dirty="0" smtClean="0"/>
          </a:p>
        </p:txBody>
      </p:sp>
      <p:pic>
        <p:nvPicPr>
          <p:cNvPr id="18436" name="Picture 4" descr="https://fsd.multiurok.ru/html/2019/05/13/s_5cd9363ac61ab/1156679_1.jpe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 l="52205" t="40694" r="6389" b="4097"/>
          <a:stretch>
            <a:fillRect/>
          </a:stretch>
        </p:blipFill>
        <p:spPr bwMode="auto">
          <a:xfrm>
            <a:off x="428596" y="1142984"/>
            <a:ext cx="3286148" cy="350046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>
            <a:reflection blurRad="6350" stA="50000" endA="300" endPos="90000" dist="50800" dir="5400000" sy="-100000" algn="bl" rotWithShape="0"/>
          </a:effectLst>
        </p:spPr>
      </p:pic>
    </p:spTree>
  </p:cSld>
  <p:clrMapOvr>
    <a:masterClrMapping/>
  </p:clrMapOvr>
  <p:transition spd="slow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66FF"/>
            </a:gs>
            <a:gs pos="50000">
              <a:schemeClr val="bg1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43966" y="0"/>
            <a:ext cx="214314" cy="68580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357958"/>
            <a:ext cx="9144000" cy="214314"/>
          </a:xfrm>
          <a:prstGeom prst="rect">
            <a:avLst/>
          </a:prstGeom>
          <a:solidFill>
            <a:srgbClr val="51237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14290"/>
            <a:ext cx="7929618" cy="2564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Энергетики и энергетические напитки </a:t>
            </a:r>
            <a:r>
              <a:rPr lang="ru-RU" sz="2400" b="1" dirty="0" smtClean="0"/>
              <a:t>набирают большую популярность, их виды и сорта всё больше и больше переполняют полки магазинов, а</a:t>
            </a:r>
            <a:r>
              <a:rPr lang="ru-RU" sz="2400" b="1" dirty="0" smtClean="0">
                <a:solidFill>
                  <a:srgbClr val="C00000"/>
                </a:solidFill>
              </a:rPr>
              <a:t> количество потребителей неизбежно растёт,</a:t>
            </a:r>
            <a:r>
              <a:rPr lang="ru-RU" sz="2400" b="1" dirty="0" smtClean="0"/>
              <a:t> хотя их влияние на организм человека может быть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отрицательным!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5362" name="Picture 2" descr="https://pro-davlenie.ru/wp-content/uploads/2018/08/01-4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571472" y="2857496"/>
            <a:ext cx="7736468" cy="307183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1071538" y="2571744"/>
            <a:ext cx="6643734" cy="357190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0800000" flipV="1">
            <a:off x="1071538" y="2571744"/>
            <a:ext cx="6572296" cy="357190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50000">
              <a:schemeClr val="bg1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43966" y="0"/>
            <a:ext cx="214314" cy="68580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357958"/>
            <a:ext cx="9144000" cy="214314"/>
          </a:xfrm>
          <a:prstGeom prst="rect">
            <a:avLst/>
          </a:prstGeom>
          <a:solidFill>
            <a:srgbClr val="51237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214291"/>
            <a:ext cx="485778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Что такое энергетический напиток? </a:t>
            </a:r>
          </a:p>
          <a:p>
            <a:pPr algn="ctr"/>
            <a:r>
              <a:rPr lang="ru-RU" sz="2400" b="1" dirty="0" smtClean="0"/>
              <a:t>Энергетический напиток – это напиток, содержащий небольшое количество алкоголя или вообще его не содержащий.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Главным компонентом такого рода продукции является кофеин. </a:t>
            </a:r>
          </a:p>
          <a:p>
            <a:pPr algn="ctr"/>
            <a:endParaRPr lang="ru-RU" sz="8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Наибольшую популярность энергетики набирают у студентов, </a:t>
            </a:r>
            <a:r>
              <a:rPr lang="ru-RU" sz="2400" b="1" dirty="0" smtClean="0"/>
              <a:t>рабочих и у спортсменов. </a:t>
            </a:r>
          </a:p>
          <a:p>
            <a:pPr algn="ctr"/>
            <a:r>
              <a:rPr lang="ru-RU" sz="2400" b="1" dirty="0" smtClean="0"/>
              <a:t>Такое распространение напитка обусловлено его способностью стимуляции центральной нервной системы и тонизирования организма.</a:t>
            </a:r>
            <a:endParaRPr lang="ru-RU" sz="2400" b="1" dirty="0"/>
          </a:p>
        </p:txBody>
      </p:sp>
      <p:pic>
        <p:nvPicPr>
          <p:cNvPr id="22530" name="Picture 2" descr="https://im0-tub-ru.yandex.net/i?id=162ab38786751026909ce275cb538435-srl&amp;n=13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 l="18857" r="19026"/>
          <a:stretch>
            <a:fillRect/>
          </a:stretch>
        </p:blipFill>
        <p:spPr bwMode="auto">
          <a:xfrm>
            <a:off x="500034" y="642918"/>
            <a:ext cx="2867304" cy="3000396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>
            <a:reflection blurRad="6350" stA="50000" endA="300" endPos="90000" dist="50800" dir="5400000" sy="-100000" algn="bl" rotWithShape="0"/>
          </a:effectLst>
        </p:spPr>
      </p:pic>
    </p:spTree>
  </p:cSld>
  <p:clrMapOvr>
    <a:masterClrMapping/>
  </p:clrMapOvr>
  <p:transition spd="slow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66FF"/>
            </a:gs>
            <a:gs pos="50000">
              <a:schemeClr val="bg1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43966" y="0"/>
            <a:ext cx="214314" cy="68580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357958"/>
            <a:ext cx="9144000" cy="214314"/>
          </a:xfrm>
          <a:prstGeom prst="rect">
            <a:avLst/>
          </a:prstGeom>
          <a:solidFill>
            <a:srgbClr val="51237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0"/>
            <a:ext cx="8143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Состав энергетических напитков </a:t>
            </a:r>
          </a:p>
          <a:p>
            <a:pPr algn="ctr"/>
            <a:r>
              <a:rPr lang="ru-RU" sz="2400" b="1" dirty="0" smtClean="0"/>
              <a:t>В составе энергетических напитков находятся вещества, которые имеют как положительное, так и </a:t>
            </a:r>
            <a:r>
              <a:rPr lang="ru-RU" sz="2400" b="1" dirty="0" smtClean="0">
                <a:solidFill>
                  <a:srgbClr val="C00000"/>
                </a:solidFill>
              </a:rPr>
              <a:t>отрицательное воздействие на организм человека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9" name="Picture 2" descr="Энергетики и их влияние на организм подростка, взрослого, детей. Сколько можно пи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1" y="1714488"/>
            <a:ext cx="5286412" cy="450059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</p:spTree>
  </p:cSld>
  <p:clrMapOvr>
    <a:masterClrMapping/>
  </p:clrMapOvr>
  <p:transition spd="slow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50000">
              <a:schemeClr val="bg1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43966" y="0"/>
            <a:ext cx="214314" cy="68580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357958"/>
            <a:ext cx="9144000" cy="214314"/>
          </a:xfrm>
          <a:prstGeom prst="rect">
            <a:avLst/>
          </a:prstGeom>
          <a:solidFill>
            <a:srgbClr val="51237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Энергетики и их влияние на организм подростка, взрослого, детей. Сколько можно пить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 t="9179"/>
          <a:stretch>
            <a:fillRect/>
          </a:stretch>
        </p:blipFill>
        <p:spPr bwMode="auto">
          <a:xfrm>
            <a:off x="357158" y="571480"/>
            <a:ext cx="8001056" cy="49292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66FF"/>
            </a:gs>
            <a:gs pos="50000">
              <a:schemeClr val="bg1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643966" y="0"/>
            <a:ext cx="214314" cy="68580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357958"/>
            <a:ext cx="9144000" cy="214314"/>
          </a:xfrm>
          <a:prstGeom prst="rect">
            <a:avLst/>
          </a:prstGeom>
          <a:solidFill>
            <a:srgbClr val="51237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85720" y="214290"/>
            <a:ext cx="8072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Влияние энергетиков на организм подростков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642918"/>
            <a:ext cx="542928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Главная опасность </a:t>
            </a:r>
            <a:r>
              <a:rPr lang="ru-RU" sz="2400" b="1" dirty="0" smtClean="0"/>
              <a:t>в том, что в составе данной продукции просматриваются травяные экстракты, </a:t>
            </a:r>
            <a:r>
              <a:rPr lang="ru-RU" sz="2400" b="1" dirty="0" smtClean="0">
                <a:solidFill>
                  <a:srgbClr val="C00000"/>
                </a:solidFill>
              </a:rPr>
              <a:t>побочные</a:t>
            </a: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действия</a:t>
            </a:r>
            <a:r>
              <a:rPr lang="ru-RU" sz="2400" b="1" dirty="0" smtClean="0"/>
              <a:t> которых </a:t>
            </a:r>
            <a:r>
              <a:rPr lang="ru-RU" sz="2400" b="1" dirty="0" smtClean="0">
                <a:solidFill>
                  <a:srgbClr val="C00000"/>
                </a:solidFill>
              </a:rPr>
              <a:t>ещё не до конца изучены учёными. </a:t>
            </a:r>
          </a:p>
          <a:p>
            <a:pPr algn="ctr"/>
            <a:r>
              <a:rPr lang="ru-RU" sz="2400" b="1" dirty="0" smtClean="0"/>
              <a:t>Стимуляторы, обладающие бодрящим эффектом, </a:t>
            </a:r>
            <a:r>
              <a:rPr lang="ru-RU" sz="2400" b="1" dirty="0" smtClean="0">
                <a:solidFill>
                  <a:srgbClr val="C00000"/>
                </a:solidFill>
              </a:rPr>
              <a:t>способны нарушить сердечный ритм,</a:t>
            </a:r>
            <a:r>
              <a:rPr lang="ru-RU" sz="2400" b="1" dirty="0" smtClean="0"/>
              <a:t> а </a:t>
            </a:r>
            <a:r>
              <a:rPr lang="ru-RU" sz="2400" b="1" dirty="0" smtClean="0">
                <a:solidFill>
                  <a:srgbClr val="C00000"/>
                </a:solidFill>
              </a:rPr>
              <a:t>вероятность наступления сердечных приступов </a:t>
            </a:r>
            <a:r>
              <a:rPr lang="ru-RU" sz="2400" b="1" dirty="0" smtClean="0"/>
              <a:t>повышается до предела, </a:t>
            </a:r>
            <a:r>
              <a:rPr lang="ru-RU" sz="2400" b="1" dirty="0" smtClean="0">
                <a:solidFill>
                  <a:srgbClr val="C00000"/>
                </a:solidFill>
              </a:rPr>
              <a:t>риск появления галлюцинаций </a:t>
            </a:r>
            <a:r>
              <a:rPr lang="ru-RU" sz="2400" b="1" dirty="0" smtClean="0"/>
              <a:t>также возрастает. Напиток </a:t>
            </a:r>
            <a:r>
              <a:rPr lang="ru-RU" sz="2400" b="1" dirty="0" smtClean="0">
                <a:solidFill>
                  <a:srgbClr val="C00000"/>
                </a:solidFill>
              </a:rPr>
              <a:t>провоцирует ожирение</a:t>
            </a:r>
            <a:r>
              <a:rPr lang="ru-RU" sz="2400" b="1" dirty="0" smtClean="0"/>
              <a:t>, способствует развитию различных </a:t>
            </a:r>
            <a:r>
              <a:rPr lang="ru-RU" sz="2400" b="1" dirty="0" smtClean="0">
                <a:solidFill>
                  <a:srgbClr val="C00000"/>
                </a:solidFill>
              </a:rPr>
              <a:t>заболеваний печени и почек.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" name="Picture 4" descr="https://xn----7sbabmmudaardcdgcf5aecbgw9ajqd9l3j.xn--p1ai/images/health/021219/energi_drink.jpg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 l="65143"/>
          <a:stretch>
            <a:fillRect/>
          </a:stretch>
        </p:blipFill>
        <p:spPr bwMode="auto">
          <a:xfrm>
            <a:off x="5715008" y="785794"/>
            <a:ext cx="2571768" cy="528750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ransition spd="slow">
    <p:pull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1205</TotalTime>
  <Words>629</Words>
  <PresentationFormat>Экран (4:3)</PresentationFormat>
  <Paragraphs>79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дом</cp:lastModifiedBy>
  <cp:revision>14</cp:revision>
  <dcterms:created xsi:type="dcterms:W3CDTF">2020-10-26T14:44:11Z</dcterms:created>
  <dcterms:modified xsi:type="dcterms:W3CDTF">2020-10-27T17:10:15Z</dcterms:modified>
</cp:coreProperties>
</file>